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Lst>
  <p:notesMasterIdLst>
    <p:notesMasterId r:id="rId237"/>
  </p:notesMasterIdLst>
  <p:sldIdLst>
    <p:sldId id="256" r:id="rId5"/>
    <p:sldId id="1458" r:id="rId6"/>
    <p:sldId id="550" r:id="rId7"/>
    <p:sldId id="571" r:id="rId8"/>
    <p:sldId id="1451" r:id="rId9"/>
    <p:sldId id="1457" r:id="rId10"/>
    <p:sldId id="1452" r:id="rId11"/>
    <p:sldId id="1398" r:id="rId12"/>
    <p:sldId id="1414" r:id="rId13"/>
    <p:sldId id="1449" r:id="rId14"/>
    <p:sldId id="1453" r:id="rId15"/>
    <p:sldId id="1437" r:id="rId16"/>
    <p:sldId id="1438" r:id="rId17"/>
    <p:sldId id="1444" r:id="rId18"/>
    <p:sldId id="1446" r:id="rId19"/>
    <p:sldId id="1447" r:id="rId20"/>
    <p:sldId id="1445" r:id="rId21"/>
    <p:sldId id="1454" r:id="rId22"/>
    <p:sldId id="1416" r:id="rId23"/>
    <p:sldId id="1428" r:id="rId24"/>
    <p:sldId id="1426" r:id="rId25"/>
    <p:sldId id="1430" r:id="rId26"/>
    <p:sldId id="1427" r:id="rId27"/>
    <p:sldId id="1455" r:id="rId28"/>
    <p:sldId id="1421" r:id="rId29"/>
    <p:sldId id="260" r:id="rId30"/>
    <p:sldId id="259" r:id="rId31"/>
    <p:sldId id="266" r:id="rId32"/>
    <p:sldId id="535" r:id="rId33"/>
    <p:sldId id="532" r:id="rId34"/>
    <p:sldId id="338" r:id="rId35"/>
    <p:sldId id="457" r:id="rId36"/>
    <p:sldId id="264" r:id="rId37"/>
    <p:sldId id="531" r:id="rId38"/>
    <p:sldId id="510" r:id="rId39"/>
    <p:sldId id="511" r:id="rId40"/>
    <p:sldId id="304" r:id="rId41"/>
    <p:sldId id="459" r:id="rId42"/>
    <p:sldId id="340" r:id="rId43"/>
    <p:sldId id="514" r:id="rId44"/>
    <p:sldId id="482" r:id="rId45"/>
    <p:sldId id="529" r:id="rId46"/>
    <p:sldId id="528" r:id="rId47"/>
    <p:sldId id="516" r:id="rId48"/>
    <p:sldId id="517" r:id="rId49"/>
    <p:sldId id="518" r:id="rId50"/>
    <p:sldId id="324" r:id="rId51"/>
    <p:sldId id="520" r:id="rId52"/>
    <p:sldId id="521" r:id="rId53"/>
    <p:sldId id="522" r:id="rId54"/>
    <p:sldId id="526" r:id="rId55"/>
    <p:sldId id="305" r:id="rId56"/>
    <p:sldId id="533" r:id="rId57"/>
    <p:sldId id="534" r:id="rId58"/>
    <p:sldId id="508" r:id="rId59"/>
    <p:sldId id="306" r:id="rId60"/>
    <p:sldId id="456" r:id="rId61"/>
    <p:sldId id="343" r:id="rId62"/>
    <p:sldId id="537" r:id="rId63"/>
    <p:sldId id="307" r:id="rId64"/>
    <p:sldId id="538" r:id="rId65"/>
    <p:sldId id="539" r:id="rId66"/>
    <p:sldId id="540" r:id="rId67"/>
    <p:sldId id="541" r:id="rId68"/>
    <p:sldId id="543" r:id="rId69"/>
    <p:sldId id="308" r:id="rId70"/>
    <p:sldId id="544" r:id="rId71"/>
    <p:sldId id="545" r:id="rId72"/>
    <p:sldId id="547" r:id="rId73"/>
    <p:sldId id="542" r:id="rId74"/>
    <p:sldId id="546" r:id="rId75"/>
    <p:sldId id="548" r:id="rId76"/>
    <p:sldId id="530" r:id="rId77"/>
    <p:sldId id="429" r:id="rId78"/>
    <p:sldId id="430" r:id="rId79"/>
    <p:sldId id="431" r:id="rId80"/>
    <p:sldId id="432" r:id="rId81"/>
    <p:sldId id="433" r:id="rId82"/>
    <p:sldId id="434" r:id="rId83"/>
    <p:sldId id="455" r:id="rId84"/>
    <p:sldId id="435" r:id="rId85"/>
    <p:sldId id="436" r:id="rId86"/>
    <p:sldId id="437" r:id="rId87"/>
    <p:sldId id="443" r:id="rId88"/>
    <p:sldId id="438" r:id="rId89"/>
    <p:sldId id="439" r:id="rId90"/>
    <p:sldId id="440" r:id="rId91"/>
    <p:sldId id="441" r:id="rId92"/>
    <p:sldId id="458" r:id="rId93"/>
    <p:sldId id="445" r:id="rId94"/>
    <p:sldId id="444" r:id="rId95"/>
    <p:sldId id="447" r:id="rId96"/>
    <p:sldId id="446" r:id="rId97"/>
    <p:sldId id="450" r:id="rId98"/>
    <p:sldId id="451" r:id="rId99"/>
    <p:sldId id="460" r:id="rId100"/>
    <p:sldId id="448" r:id="rId101"/>
    <p:sldId id="449" r:id="rId102"/>
    <p:sldId id="454" r:id="rId103"/>
    <p:sldId id="403" r:id="rId104"/>
    <p:sldId id="337" r:id="rId105"/>
    <p:sldId id="315" r:id="rId106"/>
    <p:sldId id="321" r:id="rId107"/>
    <p:sldId id="322" r:id="rId108"/>
    <p:sldId id="342" r:id="rId109"/>
    <p:sldId id="323" r:id="rId110"/>
    <p:sldId id="341" r:id="rId111"/>
    <p:sldId id="325" r:id="rId112"/>
    <p:sldId id="326" r:id="rId113"/>
    <p:sldId id="327" r:id="rId114"/>
    <p:sldId id="334" r:id="rId115"/>
    <p:sldId id="364" r:id="rId116"/>
    <p:sldId id="309" r:id="rId117"/>
    <p:sldId id="312" r:id="rId118"/>
    <p:sldId id="351" r:id="rId119"/>
    <p:sldId id="319" r:id="rId120"/>
    <p:sldId id="347" r:id="rId121"/>
    <p:sldId id="365" r:id="rId122"/>
    <p:sldId id="313" r:id="rId123"/>
    <p:sldId id="328" r:id="rId124"/>
    <p:sldId id="335" r:id="rId125"/>
    <p:sldId id="413" r:id="rId126"/>
    <p:sldId id="406" r:id="rId127"/>
    <p:sldId id="329" r:id="rId128"/>
    <p:sldId id="394" r:id="rId129"/>
    <p:sldId id="395" r:id="rId130"/>
    <p:sldId id="397" r:id="rId131"/>
    <p:sldId id="362" r:id="rId132"/>
    <p:sldId id="358" r:id="rId133"/>
    <p:sldId id="363" r:id="rId134"/>
    <p:sldId id="404" r:id="rId135"/>
    <p:sldId id="352" r:id="rId136"/>
    <p:sldId id="353" r:id="rId137"/>
    <p:sldId id="354" r:id="rId138"/>
    <p:sldId id="360" r:id="rId139"/>
    <p:sldId id="361" r:id="rId140"/>
    <p:sldId id="366" r:id="rId141"/>
    <p:sldId id="367" r:id="rId142"/>
    <p:sldId id="402" r:id="rId143"/>
    <p:sldId id="414" r:id="rId144"/>
    <p:sldId id="427" r:id="rId145"/>
    <p:sldId id="368" r:id="rId146"/>
    <p:sldId id="369" r:id="rId147"/>
    <p:sldId id="549" r:id="rId148"/>
    <p:sldId id="370" r:id="rId149"/>
    <p:sldId id="371" r:id="rId150"/>
    <p:sldId id="372" r:id="rId151"/>
    <p:sldId id="373" r:id="rId152"/>
    <p:sldId id="374" r:id="rId153"/>
    <p:sldId id="375" r:id="rId154"/>
    <p:sldId id="376" r:id="rId155"/>
    <p:sldId id="377" r:id="rId156"/>
    <p:sldId id="378" r:id="rId157"/>
    <p:sldId id="379" r:id="rId158"/>
    <p:sldId id="380" r:id="rId159"/>
    <p:sldId id="356" r:id="rId160"/>
    <p:sldId id="388" r:id="rId161"/>
    <p:sldId id="389" r:id="rId162"/>
    <p:sldId id="384" r:id="rId163"/>
    <p:sldId id="385" r:id="rId164"/>
    <p:sldId id="386" r:id="rId165"/>
    <p:sldId id="387" r:id="rId166"/>
    <p:sldId id="391" r:id="rId167"/>
    <p:sldId id="390" r:id="rId168"/>
    <p:sldId id="392" r:id="rId169"/>
    <p:sldId id="381" r:id="rId170"/>
    <p:sldId id="336" r:id="rId171"/>
    <p:sldId id="398" r:id="rId172"/>
    <p:sldId id="399" r:id="rId173"/>
    <p:sldId id="314" r:id="rId174"/>
    <p:sldId id="412" r:id="rId175"/>
    <p:sldId id="316" r:id="rId176"/>
    <p:sldId id="310" r:id="rId177"/>
    <p:sldId id="311" r:id="rId178"/>
    <p:sldId id="317" r:id="rId179"/>
    <p:sldId id="346" r:id="rId180"/>
    <p:sldId id="345" r:id="rId181"/>
    <p:sldId id="318" r:id="rId182"/>
    <p:sldId id="320" r:id="rId183"/>
    <p:sldId id="330" r:id="rId184"/>
    <p:sldId id="333" r:id="rId185"/>
    <p:sldId id="332" r:id="rId186"/>
    <p:sldId id="339" r:id="rId187"/>
    <p:sldId id="348" r:id="rId188"/>
    <p:sldId id="344" r:id="rId189"/>
    <p:sldId id="355" r:id="rId190"/>
    <p:sldId id="258" r:id="rId191"/>
    <p:sldId id="349" r:id="rId192"/>
    <p:sldId id="350" r:id="rId193"/>
    <p:sldId id="261" r:id="rId194"/>
    <p:sldId id="357" r:id="rId195"/>
    <p:sldId id="382" r:id="rId196"/>
    <p:sldId id="383" r:id="rId197"/>
    <p:sldId id="393" r:id="rId198"/>
    <p:sldId id="396" r:id="rId199"/>
    <p:sldId id="400" r:id="rId200"/>
    <p:sldId id="401" r:id="rId201"/>
    <p:sldId id="405" r:id="rId202"/>
    <p:sldId id="425" r:id="rId203"/>
    <p:sldId id="407" r:id="rId204"/>
    <p:sldId id="408" r:id="rId205"/>
    <p:sldId id="409" r:id="rId206"/>
    <p:sldId id="410" r:id="rId207"/>
    <p:sldId id="411" r:id="rId208"/>
    <p:sldId id="278" r:id="rId209"/>
    <p:sldId id="262" r:id="rId210"/>
    <p:sldId id="275" r:id="rId211"/>
    <p:sldId id="267" r:id="rId212"/>
    <p:sldId id="270" r:id="rId213"/>
    <p:sldId id="272" r:id="rId214"/>
    <p:sldId id="273" r:id="rId215"/>
    <p:sldId id="274" r:id="rId216"/>
    <p:sldId id="416" r:id="rId217"/>
    <p:sldId id="570" r:id="rId218"/>
    <p:sldId id="569" r:id="rId219"/>
    <p:sldId id="568" r:id="rId220"/>
    <p:sldId id="567" r:id="rId221"/>
    <p:sldId id="566" r:id="rId222"/>
    <p:sldId id="565" r:id="rId223"/>
    <p:sldId id="564" r:id="rId224"/>
    <p:sldId id="563" r:id="rId225"/>
    <p:sldId id="562" r:id="rId226"/>
    <p:sldId id="561" r:id="rId227"/>
    <p:sldId id="560" r:id="rId228"/>
    <p:sldId id="559" r:id="rId229"/>
    <p:sldId id="558" r:id="rId230"/>
    <p:sldId id="557" r:id="rId231"/>
    <p:sldId id="556" r:id="rId232"/>
    <p:sldId id="555" r:id="rId233"/>
    <p:sldId id="554" r:id="rId234"/>
    <p:sldId id="553" r:id="rId235"/>
    <p:sldId id="552" r:id="rId2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presProps" Target="presProps.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viewProps" Target="view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theme" Target="theme/theme1.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microsoft.com/office/2016/11/relationships/changesInfo" Target="changesInfos/changesInfo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oh Teik Toe" userId="04285961-8f1d-4dac-83a4-2cd896b4506a" providerId="ADAL" clId="{1D22D711-9C65-4AC8-B6BC-8674B3BE45AA}"/>
    <pc:docChg chg="modSld">
      <pc:chgData name="Teoh Teik Toe" userId="04285961-8f1d-4dac-83a4-2cd896b4506a" providerId="ADAL" clId="{1D22D711-9C65-4AC8-B6BC-8674B3BE45AA}" dt="2022-11-03T10:24:23.479" v="8" actId="1076"/>
      <pc:docMkLst>
        <pc:docMk/>
      </pc:docMkLst>
      <pc:sldChg chg="addSp modSp mod">
        <pc:chgData name="Teoh Teik Toe" userId="04285961-8f1d-4dac-83a4-2cd896b4506a" providerId="ADAL" clId="{1D22D711-9C65-4AC8-B6BC-8674B3BE45AA}" dt="2022-11-03T10:24:23.479" v="8" actId="1076"/>
        <pc:sldMkLst>
          <pc:docMk/>
          <pc:sldMk cId="1572997997" sldId="1445"/>
        </pc:sldMkLst>
        <pc:spChg chg="mod">
          <ac:chgData name="Teoh Teik Toe" userId="04285961-8f1d-4dac-83a4-2cd896b4506a" providerId="ADAL" clId="{1D22D711-9C65-4AC8-B6BC-8674B3BE45AA}" dt="2022-11-03T10:24:20.585" v="7" actId="20577"/>
          <ac:spMkLst>
            <pc:docMk/>
            <pc:sldMk cId="1572997997" sldId="1445"/>
            <ac:spMk id="2" creationId="{95B60387-2CEA-47CB-885F-3F987F129E01}"/>
          </ac:spMkLst>
        </pc:spChg>
        <pc:spChg chg="mod">
          <ac:chgData name="Teoh Teik Toe" userId="04285961-8f1d-4dac-83a4-2cd896b4506a" providerId="ADAL" clId="{1D22D711-9C65-4AC8-B6BC-8674B3BE45AA}" dt="2022-11-03T10:24:00.735" v="3" actId="1076"/>
          <ac:spMkLst>
            <pc:docMk/>
            <pc:sldMk cId="1572997997" sldId="1445"/>
            <ac:spMk id="4" creationId="{2632780F-E910-C755-6871-2324DF901522}"/>
          </ac:spMkLst>
        </pc:spChg>
        <pc:spChg chg="add mod">
          <ac:chgData name="Teoh Teik Toe" userId="04285961-8f1d-4dac-83a4-2cd896b4506a" providerId="ADAL" clId="{1D22D711-9C65-4AC8-B6BC-8674B3BE45AA}" dt="2022-11-03T10:24:23.479" v="8" actId="1076"/>
          <ac:spMkLst>
            <pc:docMk/>
            <pc:sldMk cId="1572997997" sldId="1445"/>
            <ac:spMk id="5" creationId="{D8CEDADC-A587-F199-0F43-388955A5A0E5}"/>
          </ac:spMkLst>
        </pc:spChg>
      </pc:sldChg>
    </pc:docChg>
  </pc:docChgLst>
  <pc:docChgLst>
    <pc:chgData name="Teoh Teik Toe" userId="04285961-8f1d-4dac-83a4-2cd896b4506a" providerId="ADAL" clId="{D42B1E68-A8EC-45C3-AB01-10090E43BB38}"/>
    <pc:docChg chg="custSel addSld modSld">
      <pc:chgData name="Teoh Teik Toe" userId="04285961-8f1d-4dac-83a4-2cd896b4506a" providerId="ADAL" clId="{D42B1E68-A8EC-45C3-AB01-10090E43BB38}" dt="2022-09-14T02:01:16.402" v="74" actId="1076"/>
      <pc:docMkLst>
        <pc:docMk/>
      </pc:docMkLst>
      <pc:sldChg chg="addSp delSp modSp new mod">
        <pc:chgData name="Teoh Teik Toe" userId="04285961-8f1d-4dac-83a4-2cd896b4506a" providerId="ADAL" clId="{D42B1E68-A8EC-45C3-AB01-10090E43BB38}" dt="2022-09-14T02:01:16.402" v="74" actId="1076"/>
        <pc:sldMkLst>
          <pc:docMk/>
          <pc:sldMk cId="712963985" sldId="1458"/>
        </pc:sldMkLst>
        <pc:spChg chg="mod">
          <ac:chgData name="Teoh Teik Toe" userId="04285961-8f1d-4dac-83a4-2cd896b4506a" providerId="ADAL" clId="{D42B1E68-A8EC-45C3-AB01-10090E43BB38}" dt="2022-09-14T02:00:12.625" v="36" actId="20577"/>
          <ac:spMkLst>
            <pc:docMk/>
            <pc:sldMk cId="712963985" sldId="1458"/>
            <ac:spMk id="2" creationId="{7F1CD7F0-8EB2-ED54-DEE9-3DBC3F1510BB}"/>
          </ac:spMkLst>
        </pc:spChg>
        <pc:spChg chg="del">
          <ac:chgData name="Teoh Teik Toe" userId="04285961-8f1d-4dac-83a4-2cd896b4506a" providerId="ADAL" clId="{D42B1E68-A8EC-45C3-AB01-10090E43BB38}" dt="2022-09-14T01:59:57.964" v="12" actId="478"/>
          <ac:spMkLst>
            <pc:docMk/>
            <pc:sldMk cId="712963985" sldId="1458"/>
            <ac:spMk id="3" creationId="{88413009-9B11-4D5E-770E-C54EDA082D28}"/>
          </ac:spMkLst>
        </pc:spChg>
        <pc:spChg chg="add mod">
          <ac:chgData name="Teoh Teik Toe" userId="04285961-8f1d-4dac-83a4-2cd896b4506a" providerId="ADAL" clId="{D42B1E68-A8EC-45C3-AB01-10090E43BB38}" dt="2022-09-14T02:00:42.166" v="71" actId="20577"/>
          <ac:spMkLst>
            <pc:docMk/>
            <pc:sldMk cId="712963985" sldId="1458"/>
            <ac:spMk id="5" creationId="{6FE8B207-5B5B-E523-68F9-D7C374715080}"/>
          </ac:spMkLst>
        </pc:spChg>
        <pc:picChg chg="add mod">
          <ac:chgData name="Teoh Teik Toe" userId="04285961-8f1d-4dac-83a4-2cd896b4506a" providerId="ADAL" clId="{D42B1E68-A8EC-45C3-AB01-10090E43BB38}" dt="2022-09-14T02:01:16.402" v="74" actId="1076"/>
          <ac:picMkLst>
            <pc:docMk/>
            <pc:sldMk cId="712963985" sldId="1458"/>
            <ac:picMk id="7" creationId="{60F9D658-C787-8AFF-9218-FC178348CC03}"/>
          </ac:picMkLst>
        </pc:picChg>
      </pc:sldChg>
    </pc:docChg>
  </pc:docChgLst>
  <pc:docChgLst>
    <pc:chgData name="Teoh Teik Toe" userId="04285961-8f1d-4dac-83a4-2cd896b4506a" providerId="ADAL" clId="{54357352-EE77-45BC-9EA5-394CE76CF556}"/>
    <pc:docChg chg="delSld">
      <pc:chgData name="Teoh Teik Toe" userId="04285961-8f1d-4dac-83a4-2cd896b4506a" providerId="ADAL" clId="{54357352-EE77-45BC-9EA5-394CE76CF556}" dt="2022-12-24T03:02:32.752" v="0" actId="47"/>
      <pc:docMkLst>
        <pc:docMk/>
      </pc:docMkLst>
      <pc:sldChg chg="del">
        <pc:chgData name="Teoh Teik Toe" userId="04285961-8f1d-4dac-83a4-2cd896b4506a" providerId="ADAL" clId="{54357352-EE77-45BC-9EA5-394CE76CF556}" dt="2022-12-24T03:02:32.752" v="0" actId="47"/>
        <pc:sldMkLst>
          <pc:docMk/>
          <pc:sldMk cId="686541" sldId="1450"/>
        </pc:sldMkLst>
      </pc:sldChg>
    </pc:docChg>
  </pc:docChgLst>
  <pc:docChgLst>
    <pc:chgData name="Teoh Teik Toe" userId="04285961-8f1d-4dac-83a4-2cd896b4506a" providerId="ADAL" clId="{A5802EFC-9117-44FA-82B9-E6C2F3924853}"/>
    <pc:docChg chg="undo custSel addSld delSld modSld sldOrd">
      <pc:chgData name="Teoh Teik Toe" userId="04285961-8f1d-4dac-83a4-2cd896b4506a" providerId="ADAL" clId="{A5802EFC-9117-44FA-82B9-E6C2F3924853}" dt="2022-08-03T12:02:40.052" v="304" actId="20577"/>
      <pc:docMkLst>
        <pc:docMk/>
      </pc:docMkLst>
      <pc:sldChg chg="modSp mod">
        <pc:chgData name="Teoh Teik Toe" userId="04285961-8f1d-4dac-83a4-2cd896b4506a" providerId="ADAL" clId="{A5802EFC-9117-44FA-82B9-E6C2F3924853}" dt="2022-07-28T12:37:08.512" v="201" actId="1076"/>
        <pc:sldMkLst>
          <pc:docMk/>
          <pc:sldMk cId="94738593" sldId="1398"/>
        </pc:sldMkLst>
        <pc:spChg chg="mod">
          <ac:chgData name="Teoh Teik Toe" userId="04285961-8f1d-4dac-83a4-2cd896b4506a" providerId="ADAL" clId="{A5802EFC-9117-44FA-82B9-E6C2F3924853}" dt="2022-07-28T12:37:08.512" v="201" actId="1076"/>
          <ac:spMkLst>
            <pc:docMk/>
            <pc:sldMk cId="94738593" sldId="1398"/>
            <ac:spMk id="6" creationId="{1FF99238-9A41-3018-2806-E2AC33AFA336}"/>
          </ac:spMkLst>
        </pc:spChg>
        <pc:spChg chg="mod">
          <ac:chgData name="Teoh Teik Toe" userId="04285961-8f1d-4dac-83a4-2cd896b4506a" providerId="ADAL" clId="{A5802EFC-9117-44FA-82B9-E6C2F3924853}" dt="2022-07-28T12:37:05.781" v="200" actId="1076"/>
          <ac:spMkLst>
            <pc:docMk/>
            <pc:sldMk cId="94738593" sldId="1398"/>
            <ac:spMk id="7" creationId="{D8746205-FB8D-472E-8A77-7FCC99321B85}"/>
          </ac:spMkLst>
        </pc:spChg>
        <pc:spChg chg="mod">
          <ac:chgData name="Teoh Teik Toe" userId="04285961-8f1d-4dac-83a4-2cd896b4506a" providerId="ADAL" clId="{A5802EFC-9117-44FA-82B9-E6C2F3924853}" dt="2022-07-28T12:37:01.590" v="199" actId="1076"/>
          <ac:spMkLst>
            <pc:docMk/>
            <pc:sldMk cId="94738593" sldId="1398"/>
            <ac:spMk id="8" creationId="{1C8E8636-CFE0-E9A3-741C-FD549C57E2B3}"/>
          </ac:spMkLst>
        </pc:spChg>
      </pc:sldChg>
      <pc:sldChg chg="modSp mod">
        <pc:chgData name="Teoh Teik Toe" userId="04285961-8f1d-4dac-83a4-2cd896b4506a" providerId="ADAL" clId="{A5802EFC-9117-44FA-82B9-E6C2F3924853}" dt="2022-08-03T12:02:40.052" v="304" actId="20577"/>
        <pc:sldMkLst>
          <pc:docMk/>
          <pc:sldMk cId="2942103630" sldId="1438"/>
        </pc:sldMkLst>
        <pc:spChg chg="mod">
          <ac:chgData name="Teoh Teik Toe" userId="04285961-8f1d-4dac-83a4-2cd896b4506a" providerId="ADAL" clId="{A5802EFC-9117-44FA-82B9-E6C2F3924853}" dt="2022-08-03T12:02:40.052" v="304" actId="20577"/>
          <ac:spMkLst>
            <pc:docMk/>
            <pc:sldMk cId="2942103630" sldId="1438"/>
            <ac:spMk id="3" creationId="{D1FE491E-C812-45A2-BE11-9824BBB4FD13}"/>
          </ac:spMkLst>
        </pc:spChg>
      </pc:sldChg>
      <pc:sldChg chg="addSp delSp modSp mod">
        <pc:chgData name="Teoh Teik Toe" userId="04285961-8f1d-4dac-83a4-2cd896b4506a" providerId="ADAL" clId="{A5802EFC-9117-44FA-82B9-E6C2F3924853}" dt="2022-08-03T11:30:17.825" v="283" actId="21"/>
        <pc:sldMkLst>
          <pc:docMk/>
          <pc:sldMk cId="1572997997" sldId="1445"/>
        </pc:sldMkLst>
        <pc:spChg chg="mod">
          <ac:chgData name="Teoh Teik Toe" userId="04285961-8f1d-4dac-83a4-2cd896b4506a" providerId="ADAL" clId="{A5802EFC-9117-44FA-82B9-E6C2F3924853}" dt="2022-08-01T01:10:32.486" v="205" actId="1076"/>
          <ac:spMkLst>
            <pc:docMk/>
            <pc:sldMk cId="1572997997" sldId="1445"/>
            <ac:spMk id="2" creationId="{95B60387-2CEA-47CB-885F-3F987F129E01}"/>
          </ac:spMkLst>
        </pc:spChg>
        <pc:spChg chg="add mod">
          <ac:chgData name="Teoh Teik Toe" userId="04285961-8f1d-4dac-83a4-2cd896b4506a" providerId="ADAL" clId="{A5802EFC-9117-44FA-82B9-E6C2F3924853}" dt="2022-08-01T01:13:01.031" v="281" actId="1076"/>
          <ac:spMkLst>
            <pc:docMk/>
            <pc:sldMk cId="1572997997" sldId="1445"/>
            <ac:spMk id="4" creationId="{2632780F-E910-C755-6871-2324DF901522}"/>
          </ac:spMkLst>
        </pc:spChg>
        <pc:spChg chg="add del">
          <ac:chgData name="Teoh Teik Toe" userId="04285961-8f1d-4dac-83a4-2cd896b4506a" providerId="ADAL" clId="{A5802EFC-9117-44FA-82B9-E6C2F3924853}" dt="2022-08-01T01:11:19.515" v="207" actId="22"/>
          <ac:spMkLst>
            <pc:docMk/>
            <pc:sldMk cId="1572997997" sldId="1445"/>
            <ac:spMk id="5" creationId="{01EB412B-1EC5-70CF-3F5A-AA693CA63935}"/>
          </ac:spMkLst>
        </pc:spChg>
        <pc:spChg chg="mod">
          <ac:chgData name="Teoh Teik Toe" userId="04285961-8f1d-4dac-83a4-2cd896b4506a" providerId="ADAL" clId="{A5802EFC-9117-44FA-82B9-E6C2F3924853}" dt="2022-08-03T11:30:17.825" v="283" actId="21"/>
          <ac:spMkLst>
            <pc:docMk/>
            <pc:sldMk cId="1572997997" sldId="1445"/>
            <ac:spMk id="7" creationId="{6B6AAA12-DE15-48BB-8298-B5FCCE0AD8DC}"/>
          </ac:spMkLst>
        </pc:spChg>
      </pc:sldChg>
      <pc:sldChg chg="del">
        <pc:chgData name="Teoh Teik Toe" userId="04285961-8f1d-4dac-83a4-2cd896b4506a" providerId="ADAL" clId="{A5802EFC-9117-44FA-82B9-E6C2F3924853}" dt="2022-08-01T01:10:03.964" v="202" actId="47"/>
        <pc:sldMkLst>
          <pc:docMk/>
          <pc:sldMk cId="687692985" sldId="1448"/>
        </pc:sldMkLst>
      </pc:sldChg>
      <pc:sldChg chg="addSp delSp modSp mod">
        <pc:chgData name="Teoh Teik Toe" userId="04285961-8f1d-4dac-83a4-2cd896b4506a" providerId="ADAL" clId="{A5802EFC-9117-44FA-82B9-E6C2F3924853}" dt="2022-07-26T02:00:06.795" v="196" actId="1076"/>
        <pc:sldMkLst>
          <pc:docMk/>
          <pc:sldMk cId="4003320255" sldId="1451"/>
        </pc:sldMkLst>
        <pc:spChg chg="del">
          <ac:chgData name="Teoh Teik Toe" userId="04285961-8f1d-4dac-83a4-2cd896b4506a" providerId="ADAL" clId="{A5802EFC-9117-44FA-82B9-E6C2F3924853}" dt="2022-07-26T01:40:21.349" v="86" actId="478"/>
          <ac:spMkLst>
            <pc:docMk/>
            <pc:sldMk cId="4003320255" sldId="1451"/>
            <ac:spMk id="5" creationId="{617EEF39-F404-9A02-DAF8-E4F5EC8C664A}"/>
          </ac:spMkLst>
        </pc:spChg>
        <pc:spChg chg="del">
          <ac:chgData name="Teoh Teik Toe" userId="04285961-8f1d-4dac-83a4-2cd896b4506a" providerId="ADAL" clId="{A5802EFC-9117-44FA-82B9-E6C2F3924853}" dt="2022-07-26T01:40:21.349" v="86" actId="478"/>
          <ac:spMkLst>
            <pc:docMk/>
            <pc:sldMk cId="4003320255" sldId="1451"/>
            <ac:spMk id="7" creationId="{61943522-2F33-F874-EC72-2BCC0BF6C82C}"/>
          </ac:spMkLst>
        </pc:spChg>
        <pc:spChg chg="del mod">
          <ac:chgData name="Teoh Teik Toe" userId="04285961-8f1d-4dac-83a4-2cd896b4506a" providerId="ADAL" clId="{A5802EFC-9117-44FA-82B9-E6C2F3924853}" dt="2022-07-26T01:40:21.349" v="86" actId="478"/>
          <ac:spMkLst>
            <pc:docMk/>
            <pc:sldMk cId="4003320255" sldId="1451"/>
            <ac:spMk id="9" creationId="{B6F058ED-0A3C-3291-9DA0-E540D695FAEB}"/>
          </ac:spMkLst>
        </pc:spChg>
        <pc:spChg chg="del mod">
          <ac:chgData name="Teoh Teik Toe" userId="04285961-8f1d-4dac-83a4-2cd896b4506a" providerId="ADAL" clId="{A5802EFC-9117-44FA-82B9-E6C2F3924853}" dt="2022-07-26T01:40:21.349" v="86" actId="478"/>
          <ac:spMkLst>
            <pc:docMk/>
            <pc:sldMk cId="4003320255" sldId="1451"/>
            <ac:spMk id="11" creationId="{0560B69F-9B73-0DE5-11E7-BFE78B702C8F}"/>
          </ac:spMkLst>
        </pc:spChg>
        <pc:spChg chg="del mod">
          <ac:chgData name="Teoh Teik Toe" userId="04285961-8f1d-4dac-83a4-2cd896b4506a" providerId="ADAL" clId="{A5802EFC-9117-44FA-82B9-E6C2F3924853}" dt="2022-07-26T01:40:21.349" v="86" actId="478"/>
          <ac:spMkLst>
            <pc:docMk/>
            <pc:sldMk cId="4003320255" sldId="1451"/>
            <ac:spMk id="13" creationId="{7AFF2FDD-0CDB-BAE1-6B60-367FA7C8E645}"/>
          </ac:spMkLst>
        </pc:spChg>
        <pc:spChg chg="del mod">
          <ac:chgData name="Teoh Teik Toe" userId="04285961-8f1d-4dac-83a4-2cd896b4506a" providerId="ADAL" clId="{A5802EFC-9117-44FA-82B9-E6C2F3924853}" dt="2022-07-26T01:40:21.349" v="86" actId="478"/>
          <ac:spMkLst>
            <pc:docMk/>
            <pc:sldMk cId="4003320255" sldId="1451"/>
            <ac:spMk id="14" creationId="{9861E630-CFED-DADD-C513-6968CDA45744}"/>
          </ac:spMkLst>
        </pc:spChg>
        <pc:spChg chg="del">
          <ac:chgData name="Teoh Teik Toe" userId="04285961-8f1d-4dac-83a4-2cd896b4506a" providerId="ADAL" clId="{A5802EFC-9117-44FA-82B9-E6C2F3924853}" dt="2022-07-26T01:40:21.349" v="86" actId="478"/>
          <ac:spMkLst>
            <pc:docMk/>
            <pc:sldMk cId="4003320255" sldId="1451"/>
            <ac:spMk id="15" creationId="{E09B9623-B963-0C3A-3716-14FD79C9EF86}"/>
          </ac:spMkLst>
        </pc:spChg>
        <pc:spChg chg="del">
          <ac:chgData name="Teoh Teik Toe" userId="04285961-8f1d-4dac-83a4-2cd896b4506a" providerId="ADAL" clId="{A5802EFC-9117-44FA-82B9-E6C2F3924853}" dt="2022-07-26T01:40:21.349" v="86" actId="478"/>
          <ac:spMkLst>
            <pc:docMk/>
            <pc:sldMk cId="4003320255" sldId="1451"/>
            <ac:spMk id="16" creationId="{B05FFC1F-6729-26A6-FB1B-0500CBCC7855}"/>
          </ac:spMkLst>
        </pc:spChg>
        <pc:spChg chg="mod">
          <ac:chgData name="Teoh Teik Toe" userId="04285961-8f1d-4dac-83a4-2cd896b4506a" providerId="ADAL" clId="{A5802EFC-9117-44FA-82B9-E6C2F3924853}" dt="2022-07-26T01:59:33.565" v="194" actId="20577"/>
          <ac:spMkLst>
            <pc:docMk/>
            <pc:sldMk cId="4003320255" sldId="1451"/>
            <ac:spMk id="17" creationId="{80102B85-6C7B-DEC5-D370-F3C8E869350E}"/>
          </ac:spMkLst>
        </pc:spChg>
        <pc:spChg chg="add del mod">
          <ac:chgData name="Teoh Teik Toe" userId="04285961-8f1d-4dac-83a4-2cd896b4506a" providerId="ADAL" clId="{A5802EFC-9117-44FA-82B9-E6C2F3924853}" dt="2022-07-26T01:40:21.349" v="86" actId="478"/>
          <ac:spMkLst>
            <pc:docMk/>
            <pc:sldMk cId="4003320255" sldId="1451"/>
            <ac:spMk id="18" creationId="{E9FD83F3-4557-F4CC-9CB6-5265EA29E250}"/>
          </ac:spMkLst>
        </pc:spChg>
        <pc:spChg chg="add mod">
          <ac:chgData name="Teoh Teik Toe" userId="04285961-8f1d-4dac-83a4-2cd896b4506a" providerId="ADAL" clId="{A5802EFC-9117-44FA-82B9-E6C2F3924853}" dt="2022-07-26T01:51:32.282" v="117" actId="14100"/>
          <ac:spMkLst>
            <pc:docMk/>
            <pc:sldMk cId="4003320255" sldId="1451"/>
            <ac:spMk id="19" creationId="{B4E3DA6E-A775-B55A-1211-25199793B26B}"/>
          </ac:spMkLst>
        </pc:spChg>
        <pc:spChg chg="add mod">
          <ac:chgData name="Teoh Teik Toe" userId="04285961-8f1d-4dac-83a4-2cd896b4506a" providerId="ADAL" clId="{A5802EFC-9117-44FA-82B9-E6C2F3924853}" dt="2022-07-26T01:59:26.497" v="182" actId="1076"/>
          <ac:spMkLst>
            <pc:docMk/>
            <pc:sldMk cId="4003320255" sldId="1451"/>
            <ac:spMk id="20" creationId="{6FC3B3AC-783A-208C-C90D-EFA12F9B2BDF}"/>
          </ac:spMkLst>
        </pc:spChg>
        <pc:spChg chg="add mod">
          <ac:chgData name="Teoh Teik Toe" userId="04285961-8f1d-4dac-83a4-2cd896b4506a" providerId="ADAL" clId="{A5802EFC-9117-44FA-82B9-E6C2F3924853}" dt="2022-07-26T01:59:13.085" v="171" actId="20577"/>
          <ac:spMkLst>
            <pc:docMk/>
            <pc:sldMk cId="4003320255" sldId="1451"/>
            <ac:spMk id="21" creationId="{27A0D6BA-19F7-E07D-DE56-BF0E257AACAB}"/>
          </ac:spMkLst>
        </pc:spChg>
        <pc:spChg chg="add mod">
          <ac:chgData name="Teoh Teik Toe" userId="04285961-8f1d-4dac-83a4-2cd896b4506a" providerId="ADAL" clId="{A5802EFC-9117-44FA-82B9-E6C2F3924853}" dt="2022-07-26T02:00:06.795" v="196" actId="1076"/>
          <ac:spMkLst>
            <pc:docMk/>
            <pc:sldMk cId="4003320255" sldId="1451"/>
            <ac:spMk id="22" creationId="{11F1180C-DE19-740D-4002-B1208A4502BF}"/>
          </ac:spMkLst>
        </pc:spChg>
      </pc:sldChg>
      <pc:sldChg chg="modSp new del mod">
        <pc:chgData name="Teoh Teik Toe" userId="04285961-8f1d-4dac-83a4-2cd896b4506a" providerId="ADAL" clId="{A5802EFC-9117-44FA-82B9-E6C2F3924853}" dt="2022-07-26T02:00:08.584" v="197" actId="47"/>
        <pc:sldMkLst>
          <pc:docMk/>
          <pc:sldMk cId="3347416828" sldId="1456"/>
        </pc:sldMkLst>
        <pc:spChg chg="mod">
          <ac:chgData name="Teoh Teik Toe" userId="04285961-8f1d-4dac-83a4-2cd896b4506a" providerId="ADAL" clId="{A5802EFC-9117-44FA-82B9-E6C2F3924853}" dt="2022-07-26T01:29:47.055" v="41" actId="20577"/>
          <ac:spMkLst>
            <pc:docMk/>
            <pc:sldMk cId="3347416828" sldId="1456"/>
            <ac:spMk id="2" creationId="{5802256E-E352-43A8-402F-F95ED0DD8081}"/>
          </ac:spMkLst>
        </pc:spChg>
      </pc:sldChg>
      <pc:sldChg chg="modSp add mod ord">
        <pc:chgData name="Teoh Teik Toe" userId="04285961-8f1d-4dac-83a4-2cd896b4506a" providerId="ADAL" clId="{A5802EFC-9117-44FA-82B9-E6C2F3924853}" dt="2022-07-26T01:31:59.395" v="56" actId="20577"/>
        <pc:sldMkLst>
          <pc:docMk/>
          <pc:sldMk cId="1898759058" sldId="1457"/>
        </pc:sldMkLst>
        <pc:spChg chg="mod">
          <ac:chgData name="Teoh Teik Toe" userId="04285961-8f1d-4dac-83a4-2cd896b4506a" providerId="ADAL" clId="{A5802EFC-9117-44FA-82B9-E6C2F3924853}" dt="2022-07-26T01:31:59.395" v="56" actId="20577"/>
          <ac:spMkLst>
            <pc:docMk/>
            <pc:sldMk cId="1898759058" sldId="1457"/>
            <ac:spMk id="2" creationId="{852C4084-F46D-0F7B-3F1B-1B71E28C5C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D52A9-EEE8-4AF7-B9AD-A132397ED137}" type="datetimeFigureOut">
              <a:rPr lang="en-SG" smtClean="0"/>
              <a:t>24/12/2022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6A3FD-05B0-4A72-A1A5-613F3574E6A8}" type="slidenum">
              <a:rPr lang="en-SG" smtClean="0"/>
              <a:t>‹#›</a:t>
            </a:fld>
            <a:endParaRPr lang="en-SG"/>
          </a:p>
        </p:txBody>
      </p:sp>
    </p:spTree>
    <p:extLst>
      <p:ext uri="{BB962C8B-B14F-4D97-AF65-F5344CB8AC3E}">
        <p14:creationId xmlns:p14="http://schemas.microsoft.com/office/powerpoint/2010/main" val="322859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C820A2B-4052-4FBD-8A9E-819616F498F6}" type="slidenum">
              <a:rPr lang="en-SG" smtClean="0"/>
              <a:t>19</a:t>
            </a:fld>
            <a:endParaRPr lang="en-SG"/>
          </a:p>
        </p:txBody>
      </p:sp>
    </p:spTree>
    <p:extLst>
      <p:ext uri="{BB962C8B-B14F-4D97-AF65-F5344CB8AC3E}">
        <p14:creationId xmlns:p14="http://schemas.microsoft.com/office/powerpoint/2010/main" val="20697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87D507B-347E-415B-B902-EBBE93E078E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CAA75525-ECF9-49CD-A4EB-BE2B9306B5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10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6FEBC4F-878E-4506-8C51-D1965757DB4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7F05A7B-8D3C-41EA-A54F-DC81C4BF9B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3981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B65794E-77DB-4972-B58A-64AADE89078D}"/>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E0AE693A-EA56-44AA-9ACE-91E7C6EB9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2896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8BEFFFA-72F4-41EB-8869-D38E21CE2752}"/>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83E5323-6C3B-48F3-ABCF-9908996FD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4496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CEBF464-81A4-4B51-AC75-B7AE09FA3D3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7318C0B-9353-4C50-B3AD-DFCB1FA8E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698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458A148-53E6-459E-BE80-039D35ADC4F9}"/>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922E7AA-2BE9-4D83-A2AA-5ADBFEDD1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8045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42112C4-2609-4D1C-AED2-DF53DE162974}"/>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DB591F8-186F-4D4C-A206-E4B31553C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9031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9380155-630D-400D-A27E-190F525F4890}"/>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48BA6D7B-A308-49C9-973A-DCAF817BC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4137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0A4E707-B6CE-426C-8404-C277C7E58F8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28248E5A-512C-4841-B9F1-64F4403067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415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C820A2B-4052-4FBD-8A9E-819616F498F6}" type="slidenum">
              <a:rPr lang="en-SG" smtClean="0"/>
              <a:t>20</a:t>
            </a:fld>
            <a:endParaRPr lang="en-SG"/>
          </a:p>
        </p:txBody>
      </p:sp>
    </p:spTree>
    <p:extLst>
      <p:ext uri="{BB962C8B-B14F-4D97-AF65-F5344CB8AC3E}">
        <p14:creationId xmlns:p14="http://schemas.microsoft.com/office/powerpoint/2010/main" val="144506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B18E774-CF35-45B8-99E7-6D80E1421AB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CB39E724-C10E-4482-86BA-53A345A23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1050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2E589C2-112E-4942-A9F4-2B2BA15975A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9994DA71-F455-4CCD-A690-EABAEEB7D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3748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A2C4F73-ECDB-4802-958F-92A4BAA5163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1847351D-1591-4611-A7BD-540876E0A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7908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5A05B4E-4F3E-4F87-8070-7007548716A1}"/>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5621BF93-BDF1-4AC0-932C-86292770F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7745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532CF53-F900-4F7E-A92E-9A1807BF8F74}"/>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BB07D944-8CD0-4A68-B0AC-8991CC925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841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BC05707-4F41-40BA-98EB-4C5C2A36E6F4}"/>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AB3A1A70-505D-4800-8740-FC54B19FC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5590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2EC7F19-916C-4ED1-BBF4-01076AFD4857}"/>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2EB311B4-5005-4234-91AA-AA1649D6A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65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9B5D8-95F1-462E-8956-B614D07A2D15}" type="datetimeFigureOut">
              <a:rPr lang="en-SG" smtClean="0"/>
              <a:t>24/12/2022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94E00D6-B386-4249-90E0-BA14FD39847E}"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8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9B5D8-95F1-462E-8956-B614D07A2D15}" type="datetimeFigureOut">
              <a:rPr lang="en-SG" smtClean="0"/>
              <a:t>24/12/2022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366574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9B5D8-95F1-462E-8956-B614D07A2D15}" type="datetimeFigureOut">
              <a:rPr lang="en-SG" smtClean="0"/>
              <a:t>24/12/2022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386110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77A-8FCB-48AD-92CA-653A1909F33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BC3AE0B-4ABA-40D5-8CE4-582C9A3AA73C}"/>
              </a:ext>
            </a:extLst>
          </p:cNvPr>
          <p:cNvSpPr>
            <a:spLocks noGrp="1"/>
          </p:cNvSpPr>
          <p:nvPr>
            <p:ph type="dt" sz="half" idx="10"/>
          </p:nvPr>
        </p:nvSpPr>
        <p:spPr/>
        <p:txBody>
          <a:bodyPr/>
          <a:lstStyle/>
          <a:p>
            <a:fld id="{9F1CC899-6CEC-9548-B06D-7E1EB6F78CA3}" type="datetimeFigureOut">
              <a:rPr lang="en-US" smtClean="0"/>
              <a:pPr/>
              <a:t>12/24/2022</a:t>
            </a:fld>
            <a:endParaRPr lang="en-US" dirty="0"/>
          </a:p>
        </p:txBody>
      </p:sp>
      <p:sp>
        <p:nvSpPr>
          <p:cNvPr id="5" name="Slide Number Placeholder 4">
            <a:extLst>
              <a:ext uri="{FF2B5EF4-FFF2-40B4-BE49-F238E27FC236}">
                <a16:creationId xmlns:a16="http://schemas.microsoft.com/office/drawing/2014/main" id="{E3FDA372-DBC2-46DE-9DDA-FA86ACAF05A3}"/>
              </a:ext>
            </a:extLst>
          </p:cNvPr>
          <p:cNvSpPr>
            <a:spLocks noGrp="1"/>
          </p:cNvSpPr>
          <p:nvPr>
            <p:ph type="sldNum" sz="quarter" idx="12"/>
          </p:nvPr>
        </p:nvSpPr>
        <p:spPr/>
        <p:txBody>
          <a:bodyPr/>
          <a:lstStyle/>
          <a:p>
            <a:fld id="{8E6562B1-0B0F-0246-9532-09536BC2AE59}" type="slidenum">
              <a:rPr lang="en-US" smtClean="0"/>
              <a:pPr/>
              <a:t>‹#›</a:t>
            </a:fld>
            <a:endParaRPr lang="en-US" dirty="0"/>
          </a:p>
        </p:txBody>
      </p:sp>
    </p:spTree>
    <p:extLst>
      <p:ext uri="{BB962C8B-B14F-4D97-AF65-F5344CB8AC3E}">
        <p14:creationId xmlns:p14="http://schemas.microsoft.com/office/powerpoint/2010/main" val="122909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9B5D8-95F1-462E-8956-B614D07A2D15}" type="datetimeFigureOut">
              <a:rPr lang="en-SG" smtClean="0"/>
              <a:t>24/12/2022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34675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9B5D8-95F1-462E-8956-B614D07A2D15}" type="datetimeFigureOut">
              <a:rPr lang="en-SG" smtClean="0"/>
              <a:t>24/12/2022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94E00D6-B386-4249-90E0-BA14FD39847E}"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5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9B5D8-95F1-462E-8956-B614D07A2D15}" type="datetimeFigureOut">
              <a:rPr lang="en-SG" smtClean="0"/>
              <a:t>24/12/2022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177857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9B5D8-95F1-462E-8956-B614D07A2D15}" type="datetimeFigureOut">
              <a:rPr lang="en-SG" smtClean="0"/>
              <a:t>24/12/2022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8858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9B5D8-95F1-462E-8956-B614D07A2D15}" type="datetimeFigureOut">
              <a:rPr lang="en-SG" smtClean="0"/>
              <a:t>24/12/2022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215624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B9B5D8-95F1-462E-8956-B614D07A2D15}" type="datetimeFigureOut">
              <a:rPr lang="en-SG" smtClean="0"/>
              <a:t>24/12/2022</a:t>
            </a:fld>
            <a:endParaRPr lang="en-SG"/>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SG"/>
          </a:p>
        </p:txBody>
      </p:sp>
      <p:sp>
        <p:nvSpPr>
          <p:cNvPr id="9" name="Slide Number Placeholder 8"/>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306214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B9B5D8-95F1-462E-8956-B614D07A2D15}" type="datetimeFigureOut">
              <a:rPr lang="en-SG" smtClean="0"/>
              <a:t>24/12/2022</a:t>
            </a:fld>
            <a:endParaRPr lang="en-SG"/>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SG"/>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4E00D6-B386-4249-90E0-BA14FD39847E}" type="slidenum">
              <a:rPr lang="en-SG" smtClean="0"/>
              <a:t>‹#›</a:t>
            </a:fld>
            <a:endParaRPr lang="en-SG"/>
          </a:p>
        </p:txBody>
      </p:sp>
    </p:spTree>
    <p:extLst>
      <p:ext uri="{BB962C8B-B14F-4D97-AF65-F5344CB8AC3E}">
        <p14:creationId xmlns:p14="http://schemas.microsoft.com/office/powerpoint/2010/main" val="269308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9B5D8-95F1-462E-8956-B614D07A2D15}" type="datetimeFigureOut">
              <a:rPr lang="en-SG" smtClean="0"/>
              <a:t>24/12/2022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94E00D6-B386-4249-90E0-BA14FD39847E}" type="slidenum">
              <a:rPr lang="en-SG" smtClean="0"/>
              <a:t>‹#›</a:t>
            </a:fld>
            <a:endParaRPr lang="en-SG"/>
          </a:p>
        </p:txBody>
      </p:sp>
    </p:spTree>
    <p:extLst>
      <p:ext uri="{BB962C8B-B14F-4D97-AF65-F5344CB8AC3E}">
        <p14:creationId xmlns:p14="http://schemas.microsoft.com/office/powerpoint/2010/main" val="264381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B9B5D8-95F1-462E-8956-B614D07A2D15}" type="datetimeFigureOut">
              <a:rPr lang="en-SG" smtClean="0"/>
              <a:t>24/12/2022</a:t>
            </a:fld>
            <a:endParaRPr lang="en-SG"/>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SG"/>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4E00D6-B386-4249-90E0-BA14FD39847E}" type="slidenum">
              <a:rPr lang="en-SG" smtClean="0"/>
              <a:t>‹#›</a:t>
            </a:fld>
            <a:endParaRPr lang="en-SG"/>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827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6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76.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7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18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FA36-D939-403B-B43D-933AAF376119}"/>
              </a:ext>
            </a:extLst>
          </p:cNvPr>
          <p:cNvSpPr>
            <a:spLocks noGrp="1"/>
          </p:cNvSpPr>
          <p:nvPr>
            <p:ph type="ctrTitle"/>
          </p:nvPr>
        </p:nvSpPr>
        <p:spPr/>
        <p:txBody>
          <a:bodyPr/>
          <a:lstStyle/>
          <a:p>
            <a:r>
              <a:rPr lang="en-US" dirty="0"/>
              <a:t>Python</a:t>
            </a:r>
            <a:endParaRPr lang="en-SG" dirty="0"/>
          </a:p>
        </p:txBody>
      </p:sp>
      <p:sp>
        <p:nvSpPr>
          <p:cNvPr id="3" name="Subtitle 2">
            <a:extLst>
              <a:ext uri="{FF2B5EF4-FFF2-40B4-BE49-F238E27FC236}">
                <a16:creationId xmlns:a16="http://schemas.microsoft.com/office/drawing/2014/main" id="{F9E7B05D-1390-4E57-B24F-2410B864823C}"/>
              </a:ext>
            </a:extLst>
          </p:cNvPr>
          <p:cNvSpPr>
            <a:spLocks noGrp="1"/>
          </p:cNvSpPr>
          <p:nvPr>
            <p:ph type="subTitle" idx="1"/>
          </p:nvPr>
        </p:nvSpPr>
        <p:spPr/>
        <p:txBody>
          <a:bodyPr/>
          <a:lstStyle/>
          <a:p>
            <a:r>
              <a:rPr lang="en-US" dirty="0"/>
              <a:t>TTT</a:t>
            </a:r>
            <a:endParaRPr lang="en-SG" dirty="0"/>
          </a:p>
        </p:txBody>
      </p:sp>
    </p:spTree>
    <p:extLst>
      <p:ext uri="{BB962C8B-B14F-4D97-AF65-F5344CB8AC3E}">
        <p14:creationId xmlns:p14="http://schemas.microsoft.com/office/powerpoint/2010/main" val="292184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1687-1E85-423D-8EA5-FA0D3902A04A}"/>
              </a:ext>
            </a:extLst>
          </p:cNvPr>
          <p:cNvSpPr>
            <a:spLocks noGrp="1"/>
          </p:cNvSpPr>
          <p:nvPr>
            <p:ph type="title"/>
          </p:nvPr>
        </p:nvSpPr>
        <p:spPr/>
        <p:txBody>
          <a:bodyPr/>
          <a:lstStyle/>
          <a:p>
            <a:r>
              <a:rPr lang="en-GB" dirty="0">
                <a:cs typeface="Arial"/>
              </a:rPr>
              <a:t>Other models</a:t>
            </a:r>
            <a:endParaRPr lang="en-GB" dirty="0"/>
          </a:p>
        </p:txBody>
      </p:sp>
      <p:sp>
        <p:nvSpPr>
          <p:cNvPr id="3" name="Content Placeholder 2">
            <a:extLst>
              <a:ext uri="{FF2B5EF4-FFF2-40B4-BE49-F238E27FC236}">
                <a16:creationId xmlns:a16="http://schemas.microsoft.com/office/drawing/2014/main" id="{58C7BF26-8BE2-48DE-8957-3A15197EE846}"/>
              </a:ext>
            </a:extLst>
          </p:cNvPr>
          <p:cNvSpPr>
            <a:spLocks noGrp="1"/>
          </p:cNvSpPr>
          <p:nvPr>
            <p:ph idx="1"/>
          </p:nvPr>
        </p:nvSpPr>
        <p:spPr/>
        <p:txBody>
          <a:bodyPr vert="horz" lIns="91440" tIns="45720" rIns="91440" bIns="45720" rtlCol="0" anchor="t">
            <a:normAutofit/>
          </a:bodyPr>
          <a:lstStyle/>
          <a:p>
            <a:pPr marL="0" indent="0">
              <a:buNone/>
            </a:pPr>
            <a:r>
              <a:rPr lang="en-GB" dirty="0">
                <a:cs typeface="Arial"/>
              </a:rPr>
              <a:t>From </a:t>
            </a:r>
            <a:r>
              <a:rPr lang="en-GB" dirty="0" err="1">
                <a:cs typeface="Arial"/>
              </a:rPr>
              <a:t>sklearn</a:t>
            </a:r>
            <a:r>
              <a:rPr lang="en-GB" dirty="0">
                <a:cs typeface="Arial"/>
              </a:rPr>
              <a:t> import tree</a:t>
            </a:r>
          </a:p>
          <a:p>
            <a:pPr marL="0" indent="0">
              <a:buNone/>
            </a:pPr>
            <a:r>
              <a:rPr lang="en-GB" dirty="0">
                <a:cs typeface="Arial"/>
              </a:rPr>
              <a:t>model = </a:t>
            </a:r>
            <a:r>
              <a:rPr lang="en-GB" dirty="0" err="1">
                <a:cs typeface="Arial"/>
              </a:rPr>
              <a:t>tree.DecisionTreeRegressor</a:t>
            </a:r>
            <a:r>
              <a:rPr lang="en-GB" dirty="0">
                <a:cs typeface="Arial"/>
              </a:rPr>
              <a:t>()</a:t>
            </a:r>
          </a:p>
          <a:p>
            <a:pPr marL="0" indent="0">
              <a:buNone/>
            </a:pPr>
            <a:endParaRPr lang="en-GB" dirty="0">
              <a:cs typeface="Arial"/>
            </a:endParaRPr>
          </a:p>
          <a:p>
            <a:pPr marL="0" indent="0">
              <a:buNone/>
            </a:pPr>
            <a:r>
              <a:rPr lang="en-GB" dirty="0">
                <a:cs typeface="Arial"/>
              </a:rPr>
              <a:t>From </a:t>
            </a:r>
            <a:r>
              <a:rPr lang="en-GB" dirty="0" err="1">
                <a:cs typeface="Arial"/>
              </a:rPr>
              <a:t>sklearn</a:t>
            </a:r>
            <a:r>
              <a:rPr lang="en-GB" dirty="0">
                <a:cs typeface="Arial"/>
              </a:rPr>
              <a:t> import </a:t>
            </a:r>
            <a:r>
              <a:rPr lang="en-GB" dirty="0" err="1">
                <a:cs typeface="Arial"/>
              </a:rPr>
              <a:t>neural_network</a:t>
            </a:r>
            <a:endParaRPr lang="en-GB" dirty="0">
              <a:cs typeface="Arial"/>
            </a:endParaRPr>
          </a:p>
          <a:p>
            <a:pPr marL="0" indent="0">
              <a:buNone/>
            </a:pPr>
            <a:r>
              <a:rPr lang="en-GB" dirty="0">
                <a:cs typeface="Arial"/>
              </a:rPr>
              <a:t>model = </a:t>
            </a:r>
            <a:r>
              <a:rPr lang="en-GB" dirty="0" err="1">
                <a:cs typeface="Arial"/>
              </a:rPr>
              <a:t>neural_network.MLPRegressor</a:t>
            </a:r>
            <a:r>
              <a:rPr lang="en-GB" dirty="0">
                <a:cs typeface="Arial"/>
              </a:rPr>
              <a:t>(solver="</a:t>
            </a:r>
            <a:r>
              <a:rPr lang="en-GB" dirty="0" err="1">
                <a:cs typeface="Arial"/>
              </a:rPr>
              <a:t>lbfgs</a:t>
            </a:r>
            <a:r>
              <a:rPr lang="en-GB" dirty="0">
                <a:cs typeface="Arial"/>
              </a:rPr>
              <a:t>", </a:t>
            </a:r>
            <a:r>
              <a:rPr lang="en-GB" dirty="0" err="1">
                <a:cs typeface="Arial"/>
              </a:rPr>
              <a:t>hidden_layer_sizes</a:t>
            </a:r>
            <a:r>
              <a:rPr lang="en-GB" dirty="0">
                <a:cs typeface="Arial"/>
              </a:rPr>
              <a:t>=(12,2))</a:t>
            </a:r>
          </a:p>
        </p:txBody>
      </p:sp>
    </p:spTree>
    <p:extLst>
      <p:ext uri="{BB962C8B-B14F-4D97-AF65-F5344CB8AC3E}">
        <p14:creationId xmlns:p14="http://schemas.microsoft.com/office/powerpoint/2010/main" val="1519597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FADE-08D4-4132-B471-79F93DE0D2B2}"/>
              </a:ext>
            </a:extLst>
          </p:cNvPr>
          <p:cNvSpPr>
            <a:spLocks noGrp="1"/>
          </p:cNvSpPr>
          <p:nvPr>
            <p:ph type="title"/>
          </p:nvPr>
        </p:nvSpPr>
        <p:spPr>
          <a:xfrm>
            <a:off x="802005" y="4229953"/>
            <a:ext cx="10058400" cy="1450757"/>
          </a:xfrm>
        </p:spPr>
        <p:txBody>
          <a:bodyPr/>
          <a:lstStyle/>
          <a:p>
            <a:r>
              <a:rPr lang="en-US"/>
              <a:t>Advance Python</a:t>
            </a:r>
            <a:endParaRPr lang="en-SG" dirty="0"/>
          </a:p>
        </p:txBody>
      </p:sp>
    </p:spTree>
    <p:extLst>
      <p:ext uri="{BB962C8B-B14F-4D97-AF65-F5344CB8AC3E}">
        <p14:creationId xmlns:p14="http://schemas.microsoft.com/office/powerpoint/2010/main" val="41259792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6377-1B9E-4403-8619-180456E4BBE9}"/>
              </a:ext>
            </a:extLst>
          </p:cNvPr>
          <p:cNvSpPr>
            <a:spLocks noGrp="1"/>
          </p:cNvSpPr>
          <p:nvPr>
            <p:ph type="title"/>
          </p:nvPr>
        </p:nvSpPr>
        <p:spPr>
          <a:xfrm>
            <a:off x="762000" y="4298950"/>
            <a:ext cx="10515600" cy="1325563"/>
          </a:xfrm>
        </p:spPr>
        <p:txBody>
          <a:bodyPr/>
          <a:lstStyle/>
          <a:p>
            <a:r>
              <a:rPr lang="en-US" dirty="0"/>
              <a:t>Data Structure</a:t>
            </a:r>
            <a:endParaRPr lang="en-SG" dirty="0"/>
          </a:p>
        </p:txBody>
      </p:sp>
    </p:spTree>
    <p:extLst>
      <p:ext uri="{BB962C8B-B14F-4D97-AF65-F5344CB8AC3E}">
        <p14:creationId xmlns:p14="http://schemas.microsoft.com/office/powerpoint/2010/main" val="6438021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FB6D-B6F0-45EA-9114-47575D2831A7}"/>
              </a:ext>
            </a:extLst>
          </p:cNvPr>
          <p:cNvSpPr>
            <a:spLocks noGrp="1"/>
          </p:cNvSpPr>
          <p:nvPr>
            <p:ph type="title"/>
          </p:nvPr>
        </p:nvSpPr>
        <p:spPr>
          <a:xfrm>
            <a:off x="194930" y="174625"/>
            <a:ext cx="2724150" cy="2263775"/>
          </a:xfrm>
        </p:spPr>
        <p:txBody>
          <a:bodyPr>
            <a:normAutofit fontScale="90000"/>
          </a:bodyPr>
          <a:lstStyle/>
          <a:p>
            <a:r>
              <a:rPr lang="en-US" dirty="0"/>
              <a:t>Mutable &amp; </a:t>
            </a:r>
            <a:r>
              <a:rPr lang="en-US" dirty="0" err="1"/>
              <a:t>Unmutable</a:t>
            </a:r>
            <a:endParaRPr lang="en-SG" dirty="0"/>
          </a:p>
        </p:txBody>
      </p:sp>
      <p:pic>
        <p:nvPicPr>
          <p:cNvPr id="5" name="Picture 4">
            <a:extLst>
              <a:ext uri="{FF2B5EF4-FFF2-40B4-BE49-F238E27FC236}">
                <a16:creationId xmlns:a16="http://schemas.microsoft.com/office/drawing/2014/main" id="{5668EDA2-2137-43F8-818B-B271FF394536}"/>
              </a:ext>
            </a:extLst>
          </p:cNvPr>
          <p:cNvPicPr>
            <a:picLocks noChangeAspect="1"/>
          </p:cNvPicPr>
          <p:nvPr/>
        </p:nvPicPr>
        <p:blipFill>
          <a:blip r:embed="rId2"/>
          <a:stretch>
            <a:fillRect/>
          </a:stretch>
        </p:blipFill>
        <p:spPr>
          <a:xfrm>
            <a:off x="3462005" y="364853"/>
            <a:ext cx="7482220" cy="6128294"/>
          </a:xfrm>
          <a:prstGeom prst="rect">
            <a:avLst/>
          </a:prstGeom>
        </p:spPr>
      </p:pic>
    </p:spTree>
    <p:extLst>
      <p:ext uri="{BB962C8B-B14F-4D97-AF65-F5344CB8AC3E}">
        <p14:creationId xmlns:p14="http://schemas.microsoft.com/office/powerpoint/2010/main" val="34258127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59C6-05AA-4CD5-A760-3B0621F3B47A}"/>
              </a:ext>
            </a:extLst>
          </p:cNvPr>
          <p:cNvSpPr>
            <a:spLocks noGrp="1"/>
          </p:cNvSpPr>
          <p:nvPr>
            <p:ph type="title"/>
          </p:nvPr>
        </p:nvSpPr>
        <p:spPr/>
        <p:txBody>
          <a:bodyPr/>
          <a:lstStyle/>
          <a:p>
            <a:r>
              <a:rPr lang="en-US" dirty="0"/>
              <a:t>Python Data Structure</a:t>
            </a:r>
            <a:endParaRPr lang="en-SG" dirty="0"/>
          </a:p>
        </p:txBody>
      </p:sp>
      <p:sp>
        <p:nvSpPr>
          <p:cNvPr id="3" name="Content Placeholder 2">
            <a:extLst>
              <a:ext uri="{FF2B5EF4-FFF2-40B4-BE49-F238E27FC236}">
                <a16:creationId xmlns:a16="http://schemas.microsoft.com/office/drawing/2014/main" id="{D41F1C22-C971-48D7-8A57-CF9411CEADF9}"/>
              </a:ext>
            </a:extLst>
          </p:cNvPr>
          <p:cNvSpPr>
            <a:spLocks noGrp="1"/>
          </p:cNvSpPr>
          <p:nvPr>
            <p:ph idx="1"/>
          </p:nvPr>
        </p:nvSpPr>
        <p:spPr/>
        <p:txBody>
          <a:bodyPr>
            <a:normAutofit/>
          </a:bodyPr>
          <a:lstStyle/>
          <a:p>
            <a:pPr marL="457200" indent="-457200">
              <a:buFont typeface="+mj-lt"/>
              <a:buAutoNum type="arabicPeriod"/>
            </a:pPr>
            <a:r>
              <a:rPr lang="en-US" sz="2800" dirty="0"/>
              <a:t>Dictionaries, Maps, and Hash Tables</a:t>
            </a:r>
          </a:p>
          <a:p>
            <a:pPr marL="457200" indent="-457200">
              <a:buFont typeface="+mj-lt"/>
              <a:buAutoNum type="arabicPeriod"/>
            </a:pPr>
            <a:r>
              <a:rPr lang="en-US" sz="2800" dirty="0"/>
              <a:t>Array </a:t>
            </a:r>
          </a:p>
          <a:p>
            <a:pPr marL="457200" indent="-457200">
              <a:buFont typeface="+mj-lt"/>
              <a:buAutoNum type="arabicPeriod"/>
            </a:pPr>
            <a:r>
              <a:rPr lang="en-US" sz="2800" dirty="0"/>
              <a:t>Sets</a:t>
            </a:r>
          </a:p>
          <a:p>
            <a:pPr marL="457200" indent="-457200">
              <a:buFont typeface="+mj-lt"/>
              <a:buAutoNum type="arabicPeriod"/>
            </a:pPr>
            <a:r>
              <a:rPr lang="en-US" sz="2800" dirty="0"/>
              <a:t>Stacks (LIFOs)</a:t>
            </a:r>
          </a:p>
          <a:p>
            <a:pPr marL="457200" indent="-457200">
              <a:buFont typeface="+mj-lt"/>
              <a:buAutoNum type="arabicPeriod"/>
            </a:pPr>
            <a:r>
              <a:rPr lang="en-US" sz="2800" dirty="0"/>
              <a:t>Queues (FIFOs)</a:t>
            </a:r>
          </a:p>
        </p:txBody>
      </p:sp>
    </p:spTree>
    <p:extLst>
      <p:ext uri="{BB962C8B-B14F-4D97-AF65-F5344CB8AC3E}">
        <p14:creationId xmlns:p14="http://schemas.microsoft.com/office/powerpoint/2010/main" val="4231146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1CB9-3D44-496A-9C25-0DEEC1A2D25E}"/>
              </a:ext>
            </a:extLst>
          </p:cNvPr>
          <p:cNvSpPr>
            <a:spLocks noGrp="1"/>
          </p:cNvSpPr>
          <p:nvPr>
            <p:ph type="title"/>
          </p:nvPr>
        </p:nvSpPr>
        <p:spPr/>
        <p:txBody>
          <a:bodyPr/>
          <a:lstStyle/>
          <a:p>
            <a:r>
              <a:rPr lang="en-US" dirty="0"/>
              <a:t>Dictionary</a:t>
            </a:r>
            <a:endParaRPr lang="en-SG" dirty="0"/>
          </a:p>
        </p:txBody>
      </p:sp>
      <p:pic>
        <p:nvPicPr>
          <p:cNvPr id="4" name="Picture 3" descr="A picture containing chart&#10;&#10;Description automatically generated">
            <a:extLst>
              <a:ext uri="{FF2B5EF4-FFF2-40B4-BE49-F238E27FC236}">
                <a16:creationId xmlns:a16="http://schemas.microsoft.com/office/drawing/2014/main" id="{E93108CF-B260-4B6B-B9AA-8914C952E9FD}"/>
              </a:ext>
            </a:extLst>
          </p:cNvPr>
          <p:cNvPicPr>
            <a:picLocks noChangeAspect="1"/>
          </p:cNvPicPr>
          <p:nvPr/>
        </p:nvPicPr>
        <p:blipFill>
          <a:blip r:embed="rId2"/>
          <a:stretch>
            <a:fillRect/>
          </a:stretch>
        </p:blipFill>
        <p:spPr>
          <a:xfrm>
            <a:off x="1357630" y="4373880"/>
            <a:ext cx="3238500" cy="933450"/>
          </a:xfrm>
          <a:prstGeom prst="rect">
            <a:avLst/>
          </a:prstGeom>
        </p:spPr>
      </p:pic>
      <p:pic>
        <p:nvPicPr>
          <p:cNvPr id="7" name="Picture 6" descr="Text&#10;&#10;Description automatically generated">
            <a:extLst>
              <a:ext uri="{FF2B5EF4-FFF2-40B4-BE49-F238E27FC236}">
                <a16:creationId xmlns:a16="http://schemas.microsoft.com/office/drawing/2014/main" id="{90E971F5-0A8A-49B5-A9D4-F04BE971E6FF}"/>
              </a:ext>
            </a:extLst>
          </p:cNvPr>
          <p:cNvPicPr>
            <a:picLocks noChangeAspect="1"/>
          </p:cNvPicPr>
          <p:nvPr/>
        </p:nvPicPr>
        <p:blipFill>
          <a:blip r:embed="rId3"/>
          <a:stretch>
            <a:fillRect/>
          </a:stretch>
        </p:blipFill>
        <p:spPr>
          <a:xfrm>
            <a:off x="1276350" y="2407920"/>
            <a:ext cx="4581525" cy="1762125"/>
          </a:xfrm>
          <a:prstGeom prst="rect">
            <a:avLst/>
          </a:prstGeom>
        </p:spPr>
      </p:pic>
    </p:spTree>
    <p:extLst>
      <p:ext uri="{BB962C8B-B14F-4D97-AF65-F5344CB8AC3E}">
        <p14:creationId xmlns:p14="http://schemas.microsoft.com/office/powerpoint/2010/main" val="17318774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BE8E-E037-436E-88DB-AB8F0B74C1FE}"/>
              </a:ext>
            </a:extLst>
          </p:cNvPr>
          <p:cNvSpPr>
            <a:spLocks noGrp="1"/>
          </p:cNvSpPr>
          <p:nvPr>
            <p:ph type="title"/>
          </p:nvPr>
        </p:nvSpPr>
        <p:spPr/>
        <p:txBody>
          <a:bodyPr/>
          <a:lstStyle/>
          <a:p>
            <a:r>
              <a:rPr lang="en-US" dirty="0"/>
              <a:t>Dictionary Operator</a:t>
            </a:r>
            <a:endParaRPr lang="en-SG" dirty="0"/>
          </a:p>
        </p:txBody>
      </p:sp>
      <p:sp>
        <p:nvSpPr>
          <p:cNvPr id="3" name="Content Placeholder 2">
            <a:extLst>
              <a:ext uri="{FF2B5EF4-FFF2-40B4-BE49-F238E27FC236}">
                <a16:creationId xmlns:a16="http://schemas.microsoft.com/office/drawing/2014/main" id="{D5697CB9-161E-4C85-A447-AC01B995C954}"/>
              </a:ext>
            </a:extLst>
          </p:cNvPr>
          <p:cNvSpPr>
            <a:spLocks noGrp="1"/>
          </p:cNvSpPr>
          <p:nvPr>
            <p:ph idx="1"/>
          </p:nvPr>
        </p:nvSpPr>
        <p:spPr>
          <a:xfrm>
            <a:off x="838200" y="1825625"/>
            <a:ext cx="11144250" cy="4351338"/>
          </a:xfrm>
        </p:spPr>
        <p:txBody>
          <a:bodyPr>
            <a:normAutofit fontScale="92500" lnSpcReduction="10000"/>
          </a:bodyPr>
          <a:lstStyle/>
          <a:p>
            <a:r>
              <a:rPr lang="en-US" altLang="en-US" dirty="0"/>
              <a:t>Hash tables, "associative arrays"</a:t>
            </a:r>
          </a:p>
          <a:p>
            <a:pPr lvl="2"/>
            <a:r>
              <a:rPr lang="en-US" altLang="en-US" dirty="0"/>
              <a:t>d = {"duck": "</a:t>
            </a:r>
            <a:r>
              <a:rPr lang="en-US" altLang="en-US" dirty="0" err="1"/>
              <a:t>eend</a:t>
            </a:r>
            <a:r>
              <a:rPr lang="en-US" altLang="en-US" dirty="0"/>
              <a:t>", "water": "water"}</a:t>
            </a:r>
          </a:p>
          <a:p>
            <a:r>
              <a:rPr lang="en-US" altLang="en-US" dirty="0"/>
              <a:t>Lookup:</a:t>
            </a:r>
          </a:p>
          <a:p>
            <a:pPr lvl="2"/>
            <a:r>
              <a:rPr lang="en-US" altLang="en-US" dirty="0"/>
              <a:t>d["duck"] -&gt; "</a:t>
            </a:r>
            <a:r>
              <a:rPr lang="en-US" altLang="en-US" dirty="0" err="1"/>
              <a:t>eend</a:t>
            </a:r>
            <a:r>
              <a:rPr lang="en-US" altLang="en-US" dirty="0"/>
              <a:t>"</a:t>
            </a:r>
          </a:p>
          <a:p>
            <a:pPr lvl="2"/>
            <a:r>
              <a:rPr lang="en-US" altLang="en-US" dirty="0"/>
              <a:t>d["back"] # raises </a:t>
            </a:r>
            <a:r>
              <a:rPr lang="en-US" altLang="en-US" dirty="0" err="1"/>
              <a:t>KeyError</a:t>
            </a:r>
            <a:r>
              <a:rPr lang="en-US" altLang="en-US" dirty="0"/>
              <a:t> exception</a:t>
            </a:r>
          </a:p>
          <a:p>
            <a:r>
              <a:rPr lang="en-US" altLang="en-US" dirty="0"/>
              <a:t>Delete, insert, overwrite:</a:t>
            </a:r>
          </a:p>
          <a:p>
            <a:pPr lvl="2"/>
            <a:r>
              <a:rPr lang="en-US" altLang="en-US" dirty="0"/>
              <a:t>del d["water"] # {"duck": "</a:t>
            </a:r>
            <a:r>
              <a:rPr lang="en-US" altLang="en-US" dirty="0" err="1"/>
              <a:t>eend</a:t>
            </a:r>
            <a:r>
              <a:rPr lang="en-US" altLang="en-US" dirty="0"/>
              <a:t>", "back": "rug"}</a:t>
            </a:r>
          </a:p>
          <a:p>
            <a:pPr lvl="2"/>
            <a:r>
              <a:rPr lang="en-US" altLang="en-US" dirty="0"/>
              <a:t>d["back"] = "rug" # {"duck": "</a:t>
            </a:r>
            <a:r>
              <a:rPr lang="en-US" altLang="en-US" dirty="0" err="1"/>
              <a:t>eend</a:t>
            </a:r>
            <a:r>
              <a:rPr lang="en-US" altLang="en-US" dirty="0"/>
              <a:t>", "back": "rug"}</a:t>
            </a:r>
          </a:p>
          <a:p>
            <a:pPr lvl="2"/>
            <a:r>
              <a:rPr lang="en-US" altLang="en-US" dirty="0"/>
              <a:t>d["duck"] = "</a:t>
            </a:r>
            <a:r>
              <a:rPr lang="en-US" altLang="en-US" dirty="0" err="1"/>
              <a:t>duik</a:t>
            </a:r>
            <a:r>
              <a:rPr lang="en-US" altLang="en-US" dirty="0"/>
              <a:t>" # {"duck": "</a:t>
            </a:r>
            <a:r>
              <a:rPr lang="en-US" altLang="en-US" dirty="0" err="1"/>
              <a:t>duik</a:t>
            </a:r>
            <a:r>
              <a:rPr lang="en-US" altLang="en-US" dirty="0"/>
              <a:t>", "back": "rug"}</a:t>
            </a:r>
          </a:p>
          <a:p>
            <a:r>
              <a:rPr lang="en-US" altLang="en-US" dirty="0"/>
              <a:t>Keys, values, items:</a:t>
            </a:r>
          </a:p>
          <a:p>
            <a:pPr lvl="2"/>
            <a:r>
              <a:rPr lang="en-US" altLang="en-US" dirty="0" err="1"/>
              <a:t>d.keys</a:t>
            </a:r>
            <a:r>
              <a:rPr lang="en-US" altLang="en-US" dirty="0"/>
              <a:t>() -&gt; ["duck", "back"]</a:t>
            </a:r>
          </a:p>
          <a:p>
            <a:pPr lvl="2"/>
            <a:r>
              <a:rPr lang="en-US" altLang="en-US" dirty="0" err="1"/>
              <a:t>d.values</a:t>
            </a:r>
            <a:r>
              <a:rPr lang="en-US" altLang="en-US" dirty="0"/>
              <a:t>() -&gt; ["</a:t>
            </a:r>
            <a:r>
              <a:rPr lang="en-US" altLang="en-US" dirty="0" err="1"/>
              <a:t>duik</a:t>
            </a:r>
            <a:r>
              <a:rPr lang="en-US" altLang="en-US" dirty="0"/>
              <a:t>", "rug"]</a:t>
            </a:r>
          </a:p>
          <a:p>
            <a:pPr lvl="2"/>
            <a:r>
              <a:rPr lang="en-US" altLang="en-US" dirty="0" err="1"/>
              <a:t>d.items</a:t>
            </a:r>
            <a:r>
              <a:rPr lang="en-US" altLang="en-US" dirty="0"/>
              <a:t>() -&gt; [("duck","</a:t>
            </a:r>
            <a:r>
              <a:rPr lang="en-US" altLang="en-US" dirty="0" err="1"/>
              <a:t>duik</a:t>
            </a:r>
            <a:r>
              <a:rPr lang="en-US" altLang="en-US" dirty="0"/>
              <a:t>"), ("</a:t>
            </a:r>
            <a:r>
              <a:rPr lang="en-US" altLang="en-US" dirty="0" err="1"/>
              <a:t>back","rug</a:t>
            </a:r>
            <a:r>
              <a:rPr lang="en-US" altLang="en-US" dirty="0"/>
              <a:t>")]</a:t>
            </a:r>
          </a:p>
          <a:p>
            <a:r>
              <a:rPr lang="en-US" altLang="en-US" dirty="0"/>
              <a:t>Presence check:</a:t>
            </a:r>
          </a:p>
          <a:p>
            <a:pPr lvl="2"/>
            <a:r>
              <a:rPr lang="en-US" altLang="en-US" dirty="0" err="1"/>
              <a:t>d.has_key</a:t>
            </a:r>
            <a:r>
              <a:rPr lang="en-US" altLang="en-US" dirty="0"/>
              <a:t>("duck") -&gt; 1; </a:t>
            </a:r>
            <a:r>
              <a:rPr lang="en-US" altLang="en-US" dirty="0" err="1"/>
              <a:t>d.has_key</a:t>
            </a:r>
            <a:r>
              <a:rPr lang="en-US" altLang="en-US" dirty="0"/>
              <a:t>("spam") -&gt; 0</a:t>
            </a:r>
          </a:p>
          <a:p>
            <a:endParaRPr lang="en-SG" dirty="0"/>
          </a:p>
        </p:txBody>
      </p:sp>
      <p:pic>
        <p:nvPicPr>
          <p:cNvPr id="1026" name="Picture 2" descr="What's the difference between a hash table and a dictionary? - Quora">
            <a:extLst>
              <a:ext uri="{FF2B5EF4-FFF2-40B4-BE49-F238E27FC236}">
                <a16:creationId xmlns:a16="http://schemas.microsoft.com/office/drawing/2014/main" id="{45772F00-D487-4494-B694-FC42D917A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552450"/>
            <a:ext cx="4048410" cy="254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shtable Vs Dictionary | programmersclub">
            <a:extLst>
              <a:ext uri="{FF2B5EF4-FFF2-40B4-BE49-F238E27FC236}">
                <a16:creationId xmlns:a16="http://schemas.microsoft.com/office/drawing/2014/main" id="{E0C38F0D-FE3D-47CE-89CE-197DD36DE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663" y="3098800"/>
            <a:ext cx="4646930" cy="289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169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5FDC-CE34-43EB-B6F4-C75832F140ED}"/>
              </a:ext>
            </a:extLst>
          </p:cNvPr>
          <p:cNvSpPr>
            <a:spLocks noGrp="1"/>
          </p:cNvSpPr>
          <p:nvPr>
            <p:ph type="title"/>
          </p:nvPr>
        </p:nvSpPr>
        <p:spPr>
          <a:xfrm>
            <a:off x="76200" y="0"/>
            <a:ext cx="10515600" cy="1325563"/>
          </a:xfrm>
        </p:spPr>
        <p:txBody>
          <a:bodyPr/>
          <a:lstStyle/>
          <a:p>
            <a:r>
              <a:rPr lang="en-US" dirty="0"/>
              <a:t>Array</a:t>
            </a:r>
            <a:endParaRPr lang="en-SG" dirty="0"/>
          </a:p>
        </p:txBody>
      </p:sp>
      <p:sp>
        <p:nvSpPr>
          <p:cNvPr id="3" name="Content Placeholder 2">
            <a:extLst>
              <a:ext uri="{FF2B5EF4-FFF2-40B4-BE49-F238E27FC236}">
                <a16:creationId xmlns:a16="http://schemas.microsoft.com/office/drawing/2014/main" id="{652AD117-353B-4002-99D6-95B954AAA0E9}"/>
              </a:ext>
            </a:extLst>
          </p:cNvPr>
          <p:cNvSpPr>
            <a:spLocks noGrp="1"/>
          </p:cNvSpPr>
          <p:nvPr>
            <p:ph idx="1"/>
          </p:nvPr>
        </p:nvSpPr>
        <p:spPr>
          <a:xfrm>
            <a:off x="2410300" y="200025"/>
            <a:ext cx="4060031" cy="1325563"/>
          </a:xfrm>
        </p:spPr>
        <p:txBody>
          <a:bodyPr>
            <a:normAutofit/>
          </a:bodyPr>
          <a:lstStyle/>
          <a:p>
            <a:r>
              <a:rPr lang="en-US" dirty="0"/>
              <a:t>Types of Array</a:t>
            </a:r>
          </a:p>
          <a:p>
            <a:pPr lvl="1"/>
            <a:r>
              <a:rPr lang="en-US" dirty="0"/>
              <a:t>List (Mutable)</a:t>
            </a:r>
          </a:p>
          <a:p>
            <a:pPr lvl="1"/>
            <a:r>
              <a:rPr lang="en-US" dirty="0"/>
              <a:t>Tuple (Immutable)</a:t>
            </a:r>
            <a:endParaRPr lang="en-SG" dirty="0"/>
          </a:p>
        </p:txBody>
      </p:sp>
      <p:pic>
        <p:nvPicPr>
          <p:cNvPr id="5" name="Picture 4">
            <a:extLst>
              <a:ext uri="{FF2B5EF4-FFF2-40B4-BE49-F238E27FC236}">
                <a16:creationId xmlns:a16="http://schemas.microsoft.com/office/drawing/2014/main" id="{D001D007-BAC9-440B-960B-15C14746365D}"/>
              </a:ext>
            </a:extLst>
          </p:cNvPr>
          <p:cNvPicPr>
            <a:picLocks noChangeAspect="1"/>
          </p:cNvPicPr>
          <p:nvPr/>
        </p:nvPicPr>
        <p:blipFill>
          <a:blip r:embed="rId2"/>
          <a:stretch>
            <a:fillRect/>
          </a:stretch>
        </p:blipFill>
        <p:spPr>
          <a:xfrm>
            <a:off x="323532" y="1725613"/>
            <a:ext cx="4411028" cy="4952481"/>
          </a:xfrm>
          <a:prstGeom prst="rect">
            <a:avLst/>
          </a:prstGeom>
        </p:spPr>
      </p:pic>
      <p:pic>
        <p:nvPicPr>
          <p:cNvPr id="7" name="Picture 6">
            <a:extLst>
              <a:ext uri="{FF2B5EF4-FFF2-40B4-BE49-F238E27FC236}">
                <a16:creationId xmlns:a16="http://schemas.microsoft.com/office/drawing/2014/main" id="{A2F7962D-B9D5-4FD8-B954-0FD22FF43105}"/>
              </a:ext>
            </a:extLst>
          </p:cNvPr>
          <p:cNvPicPr>
            <a:picLocks noChangeAspect="1"/>
          </p:cNvPicPr>
          <p:nvPr/>
        </p:nvPicPr>
        <p:blipFill>
          <a:blip r:embed="rId3"/>
          <a:stretch>
            <a:fillRect/>
          </a:stretch>
        </p:blipFill>
        <p:spPr>
          <a:xfrm>
            <a:off x="5334000" y="1725613"/>
            <a:ext cx="5413988" cy="3095784"/>
          </a:xfrm>
          <a:prstGeom prst="rect">
            <a:avLst/>
          </a:prstGeom>
        </p:spPr>
      </p:pic>
    </p:spTree>
    <p:extLst>
      <p:ext uri="{BB962C8B-B14F-4D97-AF65-F5344CB8AC3E}">
        <p14:creationId xmlns:p14="http://schemas.microsoft.com/office/powerpoint/2010/main" val="4053374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A92B-C1B4-413D-A060-24CC5115408C}"/>
              </a:ext>
            </a:extLst>
          </p:cNvPr>
          <p:cNvSpPr>
            <a:spLocks noGrp="1"/>
          </p:cNvSpPr>
          <p:nvPr>
            <p:ph type="title"/>
          </p:nvPr>
        </p:nvSpPr>
        <p:spPr>
          <a:xfrm>
            <a:off x="752475" y="54656"/>
            <a:ext cx="10515600" cy="1325563"/>
          </a:xfrm>
        </p:spPr>
        <p:txBody>
          <a:bodyPr/>
          <a:lstStyle/>
          <a:p>
            <a:r>
              <a:rPr lang="en-US" dirty="0"/>
              <a:t>Operator for lists</a:t>
            </a:r>
            <a:endParaRPr lang="en-SG" dirty="0"/>
          </a:p>
        </p:txBody>
      </p:sp>
      <p:sp>
        <p:nvSpPr>
          <p:cNvPr id="5" name="TextBox 4">
            <a:extLst>
              <a:ext uri="{FF2B5EF4-FFF2-40B4-BE49-F238E27FC236}">
                <a16:creationId xmlns:a16="http://schemas.microsoft.com/office/drawing/2014/main" id="{C139787D-E27B-4DAD-A002-9D3E38843165}"/>
              </a:ext>
            </a:extLst>
          </p:cNvPr>
          <p:cNvSpPr txBox="1"/>
          <p:nvPr/>
        </p:nvSpPr>
        <p:spPr>
          <a:xfrm>
            <a:off x="752475" y="1773458"/>
            <a:ext cx="10096500" cy="2246769"/>
          </a:xfrm>
          <a:prstGeom prst="rect">
            <a:avLst/>
          </a:prstGeom>
          <a:noFill/>
        </p:spPr>
        <p:txBody>
          <a:bodyPr wrap="square">
            <a:spAutoFit/>
          </a:bodyPr>
          <a:lstStyle/>
          <a:p>
            <a:r>
              <a:rPr lang="en-US" sz="2000" dirty="0"/>
              <a:t>Flexible arrays, not Lisp-like linked lists</a:t>
            </a:r>
          </a:p>
          <a:p>
            <a:r>
              <a:rPr lang="en-US" sz="2000" dirty="0"/>
              <a:t>a = [98, "bottles of beer", ["on", "the", "wall"]]</a:t>
            </a:r>
          </a:p>
          <a:p>
            <a:endParaRPr lang="en-US" sz="2000" dirty="0"/>
          </a:p>
          <a:p>
            <a:r>
              <a:rPr lang="en-US" sz="2000" dirty="0"/>
              <a:t>Item and slice assignment</a:t>
            </a:r>
          </a:p>
          <a:p>
            <a:r>
              <a:rPr lang="en-US" sz="2000" dirty="0"/>
              <a:t>a[0] = 98</a:t>
            </a:r>
          </a:p>
          <a:p>
            <a:r>
              <a:rPr lang="en-US" sz="2000" dirty="0"/>
              <a:t>a[1:2] = ["bottles", "of", "beer"]                      -&gt; [98, "bottles", "of", "beer", ["on", "the", "wall"]]</a:t>
            </a:r>
          </a:p>
          <a:p>
            <a:r>
              <a:rPr lang="en-US" sz="2000" dirty="0"/>
              <a:t>del a[-1]	                                                             -&gt; [98, "bottles", "of", "beer"]</a:t>
            </a:r>
          </a:p>
        </p:txBody>
      </p:sp>
      <p:sp>
        <p:nvSpPr>
          <p:cNvPr id="6" name="Rectangle 3">
            <a:extLst>
              <a:ext uri="{FF2B5EF4-FFF2-40B4-BE49-F238E27FC236}">
                <a16:creationId xmlns:a16="http://schemas.microsoft.com/office/drawing/2014/main" id="{C7D40E85-FE33-43A9-97A5-CA6A4A8FC3FC}"/>
              </a:ext>
            </a:extLst>
          </p:cNvPr>
          <p:cNvSpPr txBox="1">
            <a:spLocks noChangeArrowheads="1"/>
          </p:cNvSpPr>
          <p:nvPr/>
        </p:nvSpPr>
        <p:spPr>
          <a:xfrm>
            <a:off x="752475" y="4020227"/>
            <a:ext cx="72390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dirty="0"/>
              <a:t>&gt;&gt;&gt; a = range(5)			# [0,1,2,3,4]</a:t>
            </a:r>
          </a:p>
          <a:p>
            <a:pPr>
              <a:buFontTx/>
              <a:buNone/>
            </a:pPr>
            <a:r>
              <a:rPr lang="en-US" altLang="en-US" sz="2000" dirty="0"/>
              <a:t>&gt;&gt;&gt; </a:t>
            </a:r>
            <a:r>
              <a:rPr lang="en-US" altLang="en-US" sz="2000" dirty="0" err="1"/>
              <a:t>a.append</a:t>
            </a:r>
            <a:r>
              <a:rPr lang="en-US" altLang="en-US" sz="2000" dirty="0"/>
              <a:t>(5)			# [0,1,2,3,4,5]</a:t>
            </a:r>
          </a:p>
          <a:p>
            <a:pPr>
              <a:buFontTx/>
              <a:buNone/>
            </a:pPr>
            <a:r>
              <a:rPr lang="en-US" altLang="en-US" sz="2000" dirty="0"/>
              <a:t>&gt;&gt;&gt; </a:t>
            </a:r>
            <a:r>
              <a:rPr lang="en-US" altLang="en-US" sz="2000" dirty="0" err="1"/>
              <a:t>a.insert</a:t>
            </a:r>
            <a:r>
              <a:rPr lang="en-US" altLang="en-US" sz="2000" dirty="0"/>
              <a:t>(0, 42)		# [42,0,1,2,3,4]</a:t>
            </a:r>
          </a:p>
          <a:p>
            <a:pPr>
              <a:buFontTx/>
              <a:buNone/>
            </a:pPr>
            <a:r>
              <a:rPr lang="en-US" altLang="en-US" sz="2000" dirty="0"/>
              <a:t>&gt;&gt;&gt; </a:t>
            </a:r>
            <a:r>
              <a:rPr lang="en-US" altLang="en-US" sz="2000" dirty="0" err="1"/>
              <a:t>a.reverse</a:t>
            </a:r>
            <a:r>
              <a:rPr lang="en-US" altLang="en-US" sz="2000" dirty="0"/>
              <a:t>()			# [4,3,2,1,0]</a:t>
            </a:r>
          </a:p>
          <a:p>
            <a:pPr>
              <a:buFontTx/>
              <a:buNone/>
            </a:pPr>
            <a:r>
              <a:rPr lang="en-US" altLang="en-US" sz="2000" dirty="0"/>
              <a:t>&gt;&gt;&gt; </a:t>
            </a:r>
            <a:r>
              <a:rPr lang="en-US" altLang="en-US" sz="2000" dirty="0" err="1"/>
              <a:t>a.sort</a:t>
            </a:r>
            <a:r>
              <a:rPr lang="en-US" altLang="en-US" sz="2000" dirty="0"/>
              <a:t>()			# [0,1,2,3,4]</a:t>
            </a:r>
          </a:p>
        </p:txBody>
      </p:sp>
    </p:spTree>
    <p:extLst>
      <p:ext uri="{BB962C8B-B14F-4D97-AF65-F5344CB8AC3E}">
        <p14:creationId xmlns:p14="http://schemas.microsoft.com/office/powerpoint/2010/main" val="36989221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2605-065C-4C96-BF35-7EFE5D3E7B7B}"/>
              </a:ext>
            </a:extLst>
          </p:cNvPr>
          <p:cNvSpPr>
            <a:spLocks noGrp="1"/>
          </p:cNvSpPr>
          <p:nvPr>
            <p:ph type="title"/>
          </p:nvPr>
        </p:nvSpPr>
        <p:spPr/>
        <p:txBody>
          <a:bodyPr/>
          <a:lstStyle/>
          <a:p>
            <a:r>
              <a:rPr lang="en-US" dirty="0"/>
              <a:t>Sets</a:t>
            </a:r>
            <a:endParaRPr lang="en-SG" dirty="0"/>
          </a:p>
        </p:txBody>
      </p:sp>
      <p:pic>
        <p:nvPicPr>
          <p:cNvPr id="5" name="Picture 4">
            <a:extLst>
              <a:ext uri="{FF2B5EF4-FFF2-40B4-BE49-F238E27FC236}">
                <a16:creationId xmlns:a16="http://schemas.microsoft.com/office/drawing/2014/main" id="{96944FB9-3B43-428A-B804-2B160C2A0F23}"/>
              </a:ext>
            </a:extLst>
          </p:cNvPr>
          <p:cNvPicPr>
            <a:picLocks noChangeAspect="1"/>
          </p:cNvPicPr>
          <p:nvPr/>
        </p:nvPicPr>
        <p:blipFill>
          <a:blip r:embed="rId2"/>
          <a:stretch>
            <a:fillRect/>
          </a:stretch>
        </p:blipFill>
        <p:spPr>
          <a:xfrm>
            <a:off x="838200" y="1690688"/>
            <a:ext cx="4676775" cy="4438650"/>
          </a:xfrm>
          <a:prstGeom prst="rect">
            <a:avLst/>
          </a:prstGeom>
        </p:spPr>
      </p:pic>
      <p:sp>
        <p:nvSpPr>
          <p:cNvPr id="6" name="TextBox 5">
            <a:extLst>
              <a:ext uri="{FF2B5EF4-FFF2-40B4-BE49-F238E27FC236}">
                <a16:creationId xmlns:a16="http://schemas.microsoft.com/office/drawing/2014/main" id="{2B47C780-D0C5-4F52-890E-EEA573B69234}"/>
              </a:ext>
            </a:extLst>
          </p:cNvPr>
          <p:cNvSpPr txBox="1"/>
          <p:nvPr/>
        </p:nvSpPr>
        <p:spPr>
          <a:xfrm>
            <a:off x="5767164" y="2328118"/>
            <a:ext cx="6097022" cy="2585323"/>
          </a:xfrm>
          <a:prstGeom prst="rect">
            <a:avLst/>
          </a:prstGeom>
          <a:noFill/>
        </p:spPr>
        <p:txBody>
          <a:bodyPr wrap="square">
            <a:spAutoFit/>
          </a:bodyPr>
          <a:lstStyle/>
          <a:p>
            <a:r>
              <a:rPr lang="en-US" dirty="0"/>
              <a:t>Sets are used to store multiple items in a single variable.</a:t>
            </a:r>
          </a:p>
          <a:p>
            <a:endParaRPr lang="en-US" dirty="0"/>
          </a:p>
          <a:p>
            <a:r>
              <a:rPr lang="en-US" dirty="0"/>
              <a:t>Set is one of 4 built-in data types in Python used to store collections of data, the other 3 are List, Tuple, and Dictionary, all with different qualities and usage.</a:t>
            </a:r>
          </a:p>
          <a:p>
            <a:endParaRPr lang="en-US" dirty="0"/>
          </a:p>
          <a:p>
            <a:r>
              <a:rPr lang="en-US" dirty="0"/>
              <a:t>A set is a collection which is both unordered and unindexed.</a:t>
            </a:r>
          </a:p>
          <a:p>
            <a:endParaRPr lang="en-US" dirty="0"/>
          </a:p>
          <a:p>
            <a:r>
              <a:rPr lang="en-US" dirty="0"/>
              <a:t>Sets are written with curly brackets.</a:t>
            </a:r>
            <a:endParaRPr lang="en-SG" dirty="0"/>
          </a:p>
        </p:txBody>
      </p:sp>
    </p:spTree>
    <p:extLst>
      <p:ext uri="{BB962C8B-B14F-4D97-AF65-F5344CB8AC3E}">
        <p14:creationId xmlns:p14="http://schemas.microsoft.com/office/powerpoint/2010/main" val="23815615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B52D-F14B-469D-9315-D86C83807D6F}"/>
              </a:ext>
            </a:extLst>
          </p:cNvPr>
          <p:cNvSpPr>
            <a:spLocks noGrp="1"/>
          </p:cNvSpPr>
          <p:nvPr>
            <p:ph type="title"/>
          </p:nvPr>
        </p:nvSpPr>
        <p:spPr/>
        <p:txBody>
          <a:bodyPr/>
          <a:lstStyle/>
          <a:p>
            <a:r>
              <a:rPr lang="en-US" dirty="0"/>
              <a:t>Stack (LIFO)</a:t>
            </a:r>
            <a:endParaRPr lang="en-SG" dirty="0"/>
          </a:p>
        </p:txBody>
      </p:sp>
      <p:pic>
        <p:nvPicPr>
          <p:cNvPr id="5" name="Picture 4">
            <a:extLst>
              <a:ext uri="{FF2B5EF4-FFF2-40B4-BE49-F238E27FC236}">
                <a16:creationId xmlns:a16="http://schemas.microsoft.com/office/drawing/2014/main" id="{D51E289D-AD83-4A21-A5AB-736438D80FC6}"/>
              </a:ext>
            </a:extLst>
          </p:cNvPr>
          <p:cNvPicPr>
            <a:picLocks noChangeAspect="1"/>
          </p:cNvPicPr>
          <p:nvPr/>
        </p:nvPicPr>
        <p:blipFill>
          <a:blip r:embed="rId2"/>
          <a:stretch>
            <a:fillRect/>
          </a:stretch>
        </p:blipFill>
        <p:spPr>
          <a:xfrm>
            <a:off x="5246687" y="286603"/>
            <a:ext cx="4543425" cy="5981700"/>
          </a:xfrm>
          <a:prstGeom prst="rect">
            <a:avLst/>
          </a:prstGeom>
        </p:spPr>
      </p:pic>
    </p:spTree>
    <p:extLst>
      <p:ext uri="{BB962C8B-B14F-4D97-AF65-F5344CB8AC3E}">
        <p14:creationId xmlns:p14="http://schemas.microsoft.com/office/powerpoint/2010/main" val="136994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CD3C-FB73-3AE4-4B00-29393BB07AE0}"/>
              </a:ext>
            </a:extLst>
          </p:cNvPr>
          <p:cNvSpPr>
            <a:spLocks noGrp="1"/>
          </p:cNvSpPr>
          <p:nvPr>
            <p:ph type="title"/>
          </p:nvPr>
        </p:nvSpPr>
        <p:spPr>
          <a:xfrm>
            <a:off x="1172955" y="3975734"/>
            <a:ext cx="10058400" cy="1450757"/>
          </a:xfrm>
        </p:spPr>
        <p:txBody>
          <a:bodyPr/>
          <a:lstStyle/>
          <a:p>
            <a:r>
              <a:rPr lang="en-SG" dirty="0"/>
              <a:t>Optional</a:t>
            </a:r>
          </a:p>
        </p:txBody>
      </p:sp>
    </p:spTree>
    <p:extLst>
      <p:ext uri="{BB962C8B-B14F-4D97-AF65-F5344CB8AC3E}">
        <p14:creationId xmlns:p14="http://schemas.microsoft.com/office/powerpoint/2010/main" val="15589910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BD59-34F7-44FB-81A6-8F2B0BB828FE}"/>
              </a:ext>
            </a:extLst>
          </p:cNvPr>
          <p:cNvSpPr>
            <a:spLocks noGrp="1"/>
          </p:cNvSpPr>
          <p:nvPr>
            <p:ph type="title"/>
          </p:nvPr>
        </p:nvSpPr>
        <p:spPr/>
        <p:txBody>
          <a:bodyPr/>
          <a:lstStyle/>
          <a:p>
            <a:r>
              <a:rPr lang="en-US" dirty="0"/>
              <a:t>Queue (FIFO)</a:t>
            </a:r>
            <a:endParaRPr lang="en-SG" dirty="0"/>
          </a:p>
        </p:txBody>
      </p:sp>
      <p:pic>
        <p:nvPicPr>
          <p:cNvPr id="4" name="Picture 3">
            <a:extLst>
              <a:ext uri="{FF2B5EF4-FFF2-40B4-BE49-F238E27FC236}">
                <a16:creationId xmlns:a16="http://schemas.microsoft.com/office/drawing/2014/main" id="{BA9BE318-1962-4093-8714-F33EB6A58771}"/>
              </a:ext>
            </a:extLst>
          </p:cNvPr>
          <p:cNvPicPr>
            <a:picLocks noChangeAspect="1"/>
          </p:cNvPicPr>
          <p:nvPr/>
        </p:nvPicPr>
        <p:blipFill>
          <a:blip r:embed="rId2"/>
          <a:stretch>
            <a:fillRect/>
          </a:stretch>
        </p:blipFill>
        <p:spPr>
          <a:xfrm>
            <a:off x="4985206" y="286603"/>
            <a:ext cx="4415969" cy="6456307"/>
          </a:xfrm>
          <a:prstGeom prst="rect">
            <a:avLst/>
          </a:prstGeom>
        </p:spPr>
      </p:pic>
    </p:spTree>
    <p:extLst>
      <p:ext uri="{BB962C8B-B14F-4D97-AF65-F5344CB8AC3E}">
        <p14:creationId xmlns:p14="http://schemas.microsoft.com/office/powerpoint/2010/main" val="26576624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5351-7FC3-4B0D-9394-EE4BC797D439}"/>
              </a:ext>
            </a:extLst>
          </p:cNvPr>
          <p:cNvSpPr>
            <a:spLocks noGrp="1"/>
          </p:cNvSpPr>
          <p:nvPr>
            <p:ph type="title"/>
          </p:nvPr>
        </p:nvSpPr>
        <p:spPr>
          <a:xfrm>
            <a:off x="609600" y="3429000"/>
            <a:ext cx="10515600" cy="1325563"/>
          </a:xfrm>
        </p:spPr>
        <p:txBody>
          <a:bodyPr/>
          <a:lstStyle/>
          <a:p>
            <a:r>
              <a:rPr lang="en-US" dirty="0"/>
              <a:t>OOP</a:t>
            </a:r>
            <a:endParaRPr lang="en-SG" dirty="0"/>
          </a:p>
        </p:txBody>
      </p:sp>
    </p:spTree>
    <p:extLst>
      <p:ext uri="{BB962C8B-B14F-4D97-AF65-F5344CB8AC3E}">
        <p14:creationId xmlns:p14="http://schemas.microsoft.com/office/powerpoint/2010/main" val="6192175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5681-77CE-4D6D-8845-779B35867675}"/>
              </a:ext>
            </a:extLst>
          </p:cNvPr>
          <p:cNvSpPr>
            <a:spLocks noGrp="1"/>
          </p:cNvSpPr>
          <p:nvPr>
            <p:ph type="title"/>
          </p:nvPr>
        </p:nvSpPr>
        <p:spPr/>
        <p:txBody>
          <a:bodyPr/>
          <a:lstStyle/>
          <a:p>
            <a:r>
              <a:rPr lang="en-US" dirty="0"/>
              <a:t>Class and OOP &amp; __</a:t>
            </a:r>
            <a:r>
              <a:rPr lang="en-US" dirty="0" err="1"/>
              <a:t>init</a:t>
            </a:r>
            <a:r>
              <a:rPr lang="en-US" dirty="0"/>
              <a:t>__</a:t>
            </a:r>
            <a:endParaRPr lang="en-SG" dirty="0"/>
          </a:p>
        </p:txBody>
      </p:sp>
      <p:pic>
        <p:nvPicPr>
          <p:cNvPr id="5" name="Picture 4">
            <a:extLst>
              <a:ext uri="{FF2B5EF4-FFF2-40B4-BE49-F238E27FC236}">
                <a16:creationId xmlns:a16="http://schemas.microsoft.com/office/drawing/2014/main" id="{99272204-6E81-4ADC-9F74-DA98B367810E}"/>
              </a:ext>
            </a:extLst>
          </p:cNvPr>
          <p:cNvPicPr>
            <a:picLocks noChangeAspect="1"/>
          </p:cNvPicPr>
          <p:nvPr/>
        </p:nvPicPr>
        <p:blipFill>
          <a:blip r:embed="rId2"/>
          <a:stretch>
            <a:fillRect/>
          </a:stretch>
        </p:blipFill>
        <p:spPr>
          <a:xfrm>
            <a:off x="1190624" y="2224087"/>
            <a:ext cx="2995633" cy="3033713"/>
          </a:xfrm>
          <a:prstGeom prst="rect">
            <a:avLst/>
          </a:prstGeom>
        </p:spPr>
      </p:pic>
      <p:pic>
        <p:nvPicPr>
          <p:cNvPr id="6" name="Picture 5">
            <a:extLst>
              <a:ext uri="{FF2B5EF4-FFF2-40B4-BE49-F238E27FC236}">
                <a16:creationId xmlns:a16="http://schemas.microsoft.com/office/drawing/2014/main" id="{4CCF91F7-1787-4365-B375-F314D0D96BDA}"/>
              </a:ext>
            </a:extLst>
          </p:cNvPr>
          <p:cNvPicPr>
            <a:picLocks noChangeAspect="1"/>
          </p:cNvPicPr>
          <p:nvPr/>
        </p:nvPicPr>
        <p:blipFill>
          <a:blip r:embed="rId3"/>
          <a:stretch>
            <a:fillRect/>
          </a:stretch>
        </p:blipFill>
        <p:spPr>
          <a:xfrm>
            <a:off x="5324475" y="2224087"/>
            <a:ext cx="3238500" cy="4041085"/>
          </a:xfrm>
          <a:prstGeom prst="rect">
            <a:avLst/>
          </a:prstGeom>
        </p:spPr>
      </p:pic>
    </p:spTree>
    <p:extLst>
      <p:ext uri="{BB962C8B-B14F-4D97-AF65-F5344CB8AC3E}">
        <p14:creationId xmlns:p14="http://schemas.microsoft.com/office/powerpoint/2010/main" val="34892144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4BA-A925-421F-BA27-E4E4A913AFEC}"/>
              </a:ext>
            </a:extLst>
          </p:cNvPr>
          <p:cNvSpPr>
            <a:spLocks noGrp="1"/>
          </p:cNvSpPr>
          <p:nvPr>
            <p:ph type="title"/>
          </p:nvPr>
        </p:nvSpPr>
        <p:spPr>
          <a:xfrm>
            <a:off x="333374" y="193199"/>
            <a:ext cx="11191875" cy="1325563"/>
          </a:xfrm>
        </p:spPr>
        <p:txBody>
          <a:bodyPr>
            <a:normAutofit fontScale="90000"/>
          </a:bodyPr>
          <a:lstStyle/>
          <a:p>
            <a:r>
              <a:rPr lang="en-US" dirty="0"/>
              <a:t>Object Oriented Programming: Creating a class</a:t>
            </a:r>
            <a:endParaRPr lang="en-SG" dirty="0"/>
          </a:p>
        </p:txBody>
      </p:sp>
      <p:sp>
        <p:nvSpPr>
          <p:cNvPr id="3" name="Content Placeholder 2">
            <a:extLst>
              <a:ext uri="{FF2B5EF4-FFF2-40B4-BE49-F238E27FC236}">
                <a16:creationId xmlns:a16="http://schemas.microsoft.com/office/drawing/2014/main" id="{F92466F0-E51F-4045-A34A-55874B90555F}"/>
              </a:ext>
            </a:extLst>
          </p:cNvPr>
          <p:cNvSpPr>
            <a:spLocks noGrp="1"/>
          </p:cNvSpPr>
          <p:nvPr>
            <p:ph idx="1"/>
          </p:nvPr>
        </p:nvSpPr>
        <p:spPr>
          <a:xfrm>
            <a:off x="838200" y="1459865"/>
            <a:ext cx="10515600" cy="4351338"/>
          </a:xfrm>
        </p:spPr>
        <p:txBody>
          <a:bodyPr/>
          <a:lstStyle/>
          <a:p>
            <a:r>
              <a:rPr lang="en-US" b="0" i="0" dirty="0">
                <a:effectLst/>
                <a:latin typeface="Helvetica" panose="020B0604020202020204" pitchFamily="34" charset="0"/>
              </a:rPr>
              <a:t>Write a Python Class which accepts the radius of a circle from the user and compute the area and parameter.</a:t>
            </a:r>
            <a:endParaRPr lang="en-SG" dirty="0"/>
          </a:p>
          <a:p>
            <a:endParaRPr lang="en-SG" dirty="0"/>
          </a:p>
        </p:txBody>
      </p:sp>
      <p:pic>
        <p:nvPicPr>
          <p:cNvPr id="5" name="Picture 4">
            <a:extLst>
              <a:ext uri="{FF2B5EF4-FFF2-40B4-BE49-F238E27FC236}">
                <a16:creationId xmlns:a16="http://schemas.microsoft.com/office/drawing/2014/main" id="{B4A1B7CE-8500-4CF3-ADFF-34A5FD286843}"/>
              </a:ext>
            </a:extLst>
          </p:cNvPr>
          <p:cNvPicPr>
            <a:picLocks noChangeAspect="1"/>
          </p:cNvPicPr>
          <p:nvPr/>
        </p:nvPicPr>
        <p:blipFill>
          <a:blip r:embed="rId2"/>
          <a:stretch>
            <a:fillRect/>
          </a:stretch>
        </p:blipFill>
        <p:spPr>
          <a:xfrm>
            <a:off x="1033462" y="2538412"/>
            <a:ext cx="4714875" cy="3876675"/>
          </a:xfrm>
          <a:prstGeom prst="rect">
            <a:avLst/>
          </a:prstGeom>
        </p:spPr>
      </p:pic>
      <p:sp>
        <p:nvSpPr>
          <p:cNvPr id="7" name="TextBox 6">
            <a:extLst>
              <a:ext uri="{FF2B5EF4-FFF2-40B4-BE49-F238E27FC236}">
                <a16:creationId xmlns:a16="http://schemas.microsoft.com/office/drawing/2014/main" id="{DA0F96CB-4C70-4174-BB32-A56C3694E4DC}"/>
              </a:ext>
            </a:extLst>
          </p:cNvPr>
          <p:cNvSpPr txBox="1"/>
          <p:nvPr/>
        </p:nvSpPr>
        <p:spPr>
          <a:xfrm>
            <a:off x="6172200" y="2696825"/>
            <a:ext cx="5686425" cy="3416320"/>
          </a:xfrm>
          <a:prstGeom prst="rect">
            <a:avLst/>
          </a:prstGeom>
          <a:noFill/>
        </p:spPr>
        <p:txBody>
          <a:bodyPr wrap="square">
            <a:spAutoFit/>
          </a:bodyPr>
          <a:lstStyle/>
          <a:p>
            <a:r>
              <a:rPr lang="en-SG" dirty="0"/>
              <a:t>class Computation:</a:t>
            </a:r>
          </a:p>
          <a:p>
            <a:r>
              <a:rPr lang="en-SG" dirty="0"/>
              <a:t>    def __</a:t>
            </a:r>
            <a:r>
              <a:rPr lang="en-SG" dirty="0" err="1"/>
              <a:t>init</a:t>
            </a:r>
            <a:r>
              <a:rPr lang="en-SG" dirty="0"/>
              <a:t>__(self, radius):</a:t>
            </a:r>
          </a:p>
          <a:p>
            <a:r>
              <a:rPr lang="en-SG" dirty="0"/>
              <a:t>        </a:t>
            </a:r>
            <a:r>
              <a:rPr lang="en-SG" dirty="0" err="1"/>
              <a:t>self.radius</a:t>
            </a:r>
            <a:r>
              <a:rPr lang="en-SG" dirty="0"/>
              <a:t> = radius</a:t>
            </a:r>
          </a:p>
          <a:p>
            <a:r>
              <a:rPr lang="en-SG" dirty="0"/>
              <a:t>    def area(self):</a:t>
            </a:r>
          </a:p>
          <a:p>
            <a:r>
              <a:rPr lang="en-SG" dirty="0"/>
              <a:t>        return 3.142*</a:t>
            </a:r>
            <a:r>
              <a:rPr lang="en-SG" dirty="0" err="1"/>
              <a:t>self.radius</a:t>
            </a:r>
            <a:r>
              <a:rPr lang="en-SG" dirty="0"/>
              <a:t>**2</a:t>
            </a:r>
          </a:p>
          <a:p>
            <a:r>
              <a:rPr lang="en-SG" dirty="0"/>
              <a:t>    def parameter(self):</a:t>
            </a:r>
          </a:p>
          <a:p>
            <a:r>
              <a:rPr lang="en-SG" dirty="0"/>
              <a:t>        return 3.142*</a:t>
            </a:r>
            <a:r>
              <a:rPr lang="en-SG" dirty="0" err="1"/>
              <a:t>self.radius</a:t>
            </a:r>
            <a:r>
              <a:rPr lang="en-SG" dirty="0"/>
              <a:t>*2</a:t>
            </a:r>
          </a:p>
          <a:p>
            <a:endParaRPr lang="en-SG" dirty="0"/>
          </a:p>
          <a:p>
            <a:r>
              <a:rPr lang="en-SG" dirty="0"/>
              <a:t>a = Computation(3)</a:t>
            </a:r>
          </a:p>
          <a:p>
            <a:r>
              <a:rPr lang="en-SG" dirty="0"/>
              <a:t>print("Area is : ", </a:t>
            </a:r>
            <a:r>
              <a:rPr lang="en-SG" dirty="0" err="1"/>
              <a:t>a.area</a:t>
            </a:r>
            <a:r>
              <a:rPr lang="en-SG" dirty="0"/>
              <a:t>())</a:t>
            </a:r>
          </a:p>
          <a:p>
            <a:endParaRPr lang="en-SG" dirty="0"/>
          </a:p>
          <a:p>
            <a:r>
              <a:rPr lang="en-SG" dirty="0"/>
              <a:t>print("Parameter is : ", </a:t>
            </a:r>
            <a:r>
              <a:rPr lang="en-SG" dirty="0" err="1"/>
              <a:t>a.parameter</a:t>
            </a:r>
            <a:r>
              <a:rPr lang="en-SG" dirty="0"/>
              <a:t>())</a:t>
            </a:r>
          </a:p>
        </p:txBody>
      </p:sp>
    </p:spTree>
    <p:extLst>
      <p:ext uri="{BB962C8B-B14F-4D97-AF65-F5344CB8AC3E}">
        <p14:creationId xmlns:p14="http://schemas.microsoft.com/office/powerpoint/2010/main" val="40289451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EB22-51FF-4CC6-B72C-C422F5FC12ED}"/>
              </a:ext>
            </a:extLst>
          </p:cNvPr>
          <p:cNvSpPr>
            <a:spLocks noGrp="1"/>
          </p:cNvSpPr>
          <p:nvPr>
            <p:ph type="title"/>
          </p:nvPr>
        </p:nvSpPr>
        <p:spPr/>
        <p:txBody>
          <a:bodyPr/>
          <a:lstStyle/>
          <a:p>
            <a:r>
              <a:rPr lang="en-US" dirty="0"/>
              <a:t>Class, Object (Instance), Constructor</a:t>
            </a:r>
            <a:endParaRPr lang="en-SG" dirty="0"/>
          </a:p>
        </p:txBody>
      </p:sp>
      <p:pic>
        <p:nvPicPr>
          <p:cNvPr id="1026" name="Picture 2" descr="Class-Vs-Object - Core java tutorial for beginners">
            <a:extLst>
              <a:ext uri="{FF2B5EF4-FFF2-40B4-BE49-F238E27FC236}">
                <a16:creationId xmlns:a16="http://schemas.microsoft.com/office/drawing/2014/main" id="{5887297C-35AC-47CE-87FC-F3B55269C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778000"/>
            <a:ext cx="6191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5EB6D76-EFF4-4751-8DA7-F3544A0879C4}"/>
              </a:ext>
            </a:extLst>
          </p:cNvPr>
          <p:cNvPicPr>
            <a:picLocks noChangeAspect="1"/>
          </p:cNvPicPr>
          <p:nvPr/>
        </p:nvPicPr>
        <p:blipFill>
          <a:blip r:embed="rId3"/>
          <a:stretch>
            <a:fillRect/>
          </a:stretch>
        </p:blipFill>
        <p:spPr>
          <a:xfrm>
            <a:off x="5596255" y="2075061"/>
            <a:ext cx="6450876" cy="2954139"/>
          </a:xfrm>
          <a:prstGeom prst="rect">
            <a:avLst/>
          </a:prstGeom>
        </p:spPr>
      </p:pic>
    </p:spTree>
    <p:extLst>
      <p:ext uri="{BB962C8B-B14F-4D97-AF65-F5344CB8AC3E}">
        <p14:creationId xmlns:p14="http://schemas.microsoft.com/office/powerpoint/2010/main" val="3698640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D6F6-04DE-4C54-A613-DEA7C8BC6C46}"/>
              </a:ext>
            </a:extLst>
          </p:cNvPr>
          <p:cNvSpPr>
            <a:spLocks noGrp="1"/>
          </p:cNvSpPr>
          <p:nvPr>
            <p:ph type="title"/>
          </p:nvPr>
        </p:nvSpPr>
        <p:spPr>
          <a:xfrm>
            <a:off x="297180" y="-313472"/>
            <a:ext cx="10058400" cy="1450757"/>
          </a:xfrm>
        </p:spPr>
        <p:txBody>
          <a:bodyPr/>
          <a:lstStyle/>
          <a:p>
            <a:r>
              <a:rPr lang="en-US" dirty="0"/>
              <a:t>Class, Object, Instance</a:t>
            </a:r>
            <a:endParaRPr lang="en-SG" dirty="0"/>
          </a:p>
        </p:txBody>
      </p:sp>
      <p:pic>
        <p:nvPicPr>
          <p:cNvPr id="1026" name="Picture 2" descr="Object-Oriented Programming in Python — Corey Schafer &amp;amp; DataCamp | by Md  Arman Hossen | Towards Data Science">
            <a:extLst>
              <a:ext uri="{FF2B5EF4-FFF2-40B4-BE49-F238E27FC236}">
                <a16:creationId xmlns:a16="http://schemas.microsoft.com/office/drawing/2014/main" id="{146E4BDD-8885-4DC2-A2FB-A1DF750AB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019" y="1920556"/>
            <a:ext cx="7584281" cy="418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528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D924-2F20-4C7E-B8DF-E9648116643D}"/>
              </a:ext>
            </a:extLst>
          </p:cNvPr>
          <p:cNvSpPr>
            <a:spLocks noGrp="1"/>
          </p:cNvSpPr>
          <p:nvPr>
            <p:ph type="title"/>
          </p:nvPr>
        </p:nvSpPr>
        <p:spPr>
          <a:xfrm>
            <a:off x="0" y="288925"/>
            <a:ext cx="3019425" cy="2187575"/>
          </a:xfrm>
        </p:spPr>
        <p:txBody>
          <a:bodyPr>
            <a:normAutofit/>
          </a:bodyPr>
          <a:lstStyle/>
          <a:p>
            <a:r>
              <a:rPr lang="en-US" dirty="0"/>
              <a:t>Constructor in Python Code</a:t>
            </a:r>
            <a:endParaRPr lang="en-SG" dirty="0"/>
          </a:p>
        </p:txBody>
      </p:sp>
      <p:pic>
        <p:nvPicPr>
          <p:cNvPr id="5" name="Picture 4">
            <a:extLst>
              <a:ext uri="{FF2B5EF4-FFF2-40B4-BE49-F238E27FC236}">
                <a16:creationId xmlns:a16="http://schemas.microsoft.com/office/drawing/2014/main" id="{DC741DAD-D450-4896-80A1-5ED291238CB3}"/>
              </a:ext>
            </a:extLst>
          </p:cNvPr>
          <p:cNvPicPr>
            <a:picLocks noChangeAspect="1"/>
          </p:cNvPicPr>
          <p:nvPr/>
        </p:nvPicPr>
        <p:blipFill>
          <a:blip r:embed="rId2"/>
          <a:stretch>
            <a:fillRect/>
          </a:stretch>
        </p:blipFill>
        <p:spPr>
          <a:xfrm>
            <a:off x="3652837" y="157162"/>
            <a:ext cx="7596188" cy="6543675"/>
          </a:xfrm>
          <a:prstGeom prst="rect">
            <a:avLst/>
          </a:prstGeom>
        </p:spPr>
      </p:pic>
      <p:sp>
        <p:nvSpPr>
          <p:cNvPr id="3" name="Arrow: Right 2">
            <a:extLst>
              <a:ext uri="{FF2B5EF4-FFF2-40B4-BE49-F238E27FC236}">
                <a16:creationId xmlns:a16="http://schemas.microsoft.com/office/drawing/2014/main" id="{8A3B448F-0B3E-491C-9FFC-DA8B4538E158}"/>
              </a:ext>
            </a:extLst>
          </p:cNvPr>
          <p:cNvSpPr/>
          <p:nvPr/>
        </p:nvSpPr>
        <p:spPr>
          <a:xfrm>
            <a:off x="3019425" y="1072704"/>
            <a:ext cx="1142999" cy="310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397884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F705-6060-4024-A4F5-0E45D94DAF96}"/>
              </a:ext>
            </a:extLst>
          </p:cNvPr>
          <p:cNvSpPr>
            <a:spLocks noGrp="1"/>
          </p:cNvSpPr>
          <p:nvPr>
            <p:ph type="title"/>
          </p:nvPr>
        </p:nvSpPr>
        <p:spPr>
          <a:xfrm>
            <a:off x="838199" y="212725"/>
            <a:ext cx="10515600" cy="1325563"/>
          </a:xfrm>
        </p:spPr>
        <p:txBody>
          <a:bodyPr/>
          <a:lstStyle/>
          <a:p>
            <a:r>
              <a:rPr lang="en-US" dirty="0"/>
              <a:t>Property – </a:t>
            </a:r>
            <a:r>
              <a:rPr lang="en-US" dirty="0" err="1"/>
              <a:t>hasattr</a:t>
            </a:r>
            <a:r>
              <a:rPr lang="en-US" dirty="0"/>
              <a:t>() to check</a:t>
            </a:r>
            <a:endParaRPr lang="en-SG" dirty="0"/>
          </a:p>
        </p:txBody>
      </p:sp>
      <p:pic>
        <p:nvPicPr>
          <p:cNvPr id="1026" name="Picture 2" descr="How does the @property decorator work in Python? - Stack Overflow">
            <a:extLst>
              <a:ext uri="{FF2B5EF4-FFF2-40B4-BE49-F238E27FC236}">
                <a16:creationId xmlns:a16="http://schemas.microsoft.com/office/drawing/2014/main" id="{B765049C-571E-40FF-910C-BDCDDC25E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2" y="2119313"/>
            <a:ext cx="5986207" cy="2854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E15D4C-9BFE-451E-AE46-BBCFBA8AA87C}"/>
              </a:ext>
            </a:extLst>
          </p:cNvPr>
          <p:cNvPicPr>
            <a:picLocks noChangeAspect="1"/>
          </p:cNvPicPr>
          <p:nvPr/>
        </p:nvPicPr>
        <p:blipFill>
          <a:blip r:embed="rId3"/>
          <a:stretch>
            <a:fillRect/>
          </a:stretch>
        </p:blipFill>
        <p:spPr>
          <a:xfrm>
            <a:off x="623887" y="2119313"/>
            <a:ext cx="1514475" cy="1295400"/>
          </a:xfrm>
          <a:prstGeom prst="rect">
            <a:avLst/>
          </a:prstGeom>
        </p:spPr>
      </p:pic>
      <p:pic>
        <p:nvPicPr>
          <p:cNvPr id="6" name="Picture 5">
            <a:extLst>
              <a:ext uri="{FF2B5EF4-FFF2-40B4-BE49-F238E27FC236}">
                <a16:creationId xmlns:a16="http://schemas.microsoft.com/office/drawing/2014/main" id="{D3C749CB-99B6-4575-995F-5EC010A44803}"/>
              </a:ext>
            </a:extLst>
          </p:cNvPr>
          <p:cNvPicPr>
            <a:picLocks noChangeAspect="1"/>
          </p:cNvPicPr>
          <p:nvPr/>
        </p:nvPicPr>
        <p:blipFill>
          <a:blip r:embed="rId4"/>
          <a:stretch>
            <a:fillRect/>
          </a:stretch>
        </p:blipFill>
        <p:spPr>
          <a:xfrm>
            <a:off x="9485313" y="566738"/>
            <a:ext cx="2190750" cy="5695950"/>
          </a:xfrm>
          <a:prstGeom prst="rect">
            <a:avLst/>
          </a:prstGeom>
        </p:spPr>
      </p:pic>
    </p:spTree>
    <p:extLst>
      <p:ext uri="{BB962C8B-B14F-4D97-AF65-F5344CB8AC3E}">
        <p14:creationId xmlns:p14="http://schemas.microsoft.com/office/powerpoint/2010/main" val="32109424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226A-568F-4215-AEC3-5F62AF66A375}"/>
              </a:ext>
            </a:extLst>
          </p:cNvPr>
          <p:cNvSpPr>
            <a:spLocks noGrp="1"/>
          </p:cNvSpPr>
          <p:nvPr>
            <p:ph type="title"/>
          </p:nvPr>
        </p:nvSpPr>
        <p:spPr/>
        <p:txBody>
          <a:bodyPr/>
          <a:lstStyle/>
          <a:p>
            <a:r>
              <a:rPr lang="en-US" dirty="0" err="1"/>
              <a:t>isinstance</a:t>
            </a:r>
            <a:endParaRPr lang="en-SG" dirty="0"/>
          </a:p>
        </p:txBody>
      </p:sp>
      <p:pic>
        <p:nvPicPr>
          <p:cNvPr id="5" name="Picture 4">
            <a:extLst>
              <a:ext uri="{FF2B5EF4-FFF2-40B4-BE49-F238E27FC236}">
                <a16:creationId xmlns:a16="http://schemas.microsoft.com/office/drawing/2014/main" id="{434E0942-641D-4A75-B9EA-3B48A5DC6E79}"/>
              </a:ext>
            </a:extLst>
          </p:cNvPr>
          <p:cNvPicPr>
            <a:picLocks noChangeAspect="1"/>
          </p:cNvPicPr>
          <p:nvPr/>
        </p:nvPicPr>
        <p:blipFill>
          <a:blip r:embed="rId2"/>
          <a:stretch>
            <a:fillRect/>
          </a:stretch>
        </p:blipFill>
        <p:spPr>
          <a:xfrm>
            <a:off x="4619625" y="390525"/>
            <a:ext cx="3467100" cy="5867400"/>
          </a:xfrm>
          <a:prstGeom prst="rect">
            <a:avLst/>
          </a:prstGeom>
        </p:spPr>
      </p:pic>
    </p:spTree>
    <p:extLst>
      <p:ext uri="{BB962C8B-B14F-4D97-AF65-F5344CB8AC3E}">
        <p14:creationId xmlns:p14="http://schemas.microsoft.com/office/powerpoint/2010/main" val="2933375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B365-EFBF-453F-BAE9-CDFA598C2EBD}"/>
              </a:ext>
            </a:extLst>
          </p:cNvPr>
          <p:cNvSpPr>
            <a:spLocks noGrp="1"/>
          </p:cNvSpPr>
          <p:nvPr>
            <p:ph type="title"/>
          </p:nvPr>
        </p:nvSpPr>
        <p:spPr/>
        <p:txBody>
          <a:bodyPr/>
          <a:lstStyle/>
          <a:p>
            <a:r>
              <a:rPr lang="en-US" dirty="0"/>
              <a:t>Methods vs Function</a:t>
            </a:r>
            <a:endParaRPr lang="en-SG" dirty="0"/>
          </a:p>
        </p:txBody>
      </p:sp>
      <p:pic>
        <p:nvPicPr>
          <p:cNvPr id="4" name="Picture 3">
            <a:extLst>
              <a:ext uri="{FF2B5EF4-FFF2-40B4-BE49-F238E27FC236}">
                <a16:creationId xmlns:a16="http://schemas.microsoft.com/office/drawing/2014/main" id="{BD3E2441-8566-4141-83FB-CF646FA4D7CA}"/>
              </a:ext>
            </a:extLst>
          </p:cNvPr>
          <p:cNvPicPr>
            <a:picLocks noChangeAspect="1"/>
          </p:cNvPicPr>
          <p:nvPr/>
        </p:nvPicPr>
        <p:blipFill>
          <a:blip r:embed="rId2"/>
          <a:stretch>
            <a:fillRect/>
          </a:stretch>
        </p:blipFill>
        <p:spPr>
          <a:xfrm>
            <a:off x="2119630" y="1858804"/>
            <a:ext cx="7989570" cy="4184064"/>
          </a:xfrm>
          <a:prstGeom prst="rect">
            <a:avLst/>
          </a:prstGeom>
        </p:spPr>
      </p:pic>
      <p:sp>
        <p:nvSpPr>
          <p:cNvPr id="6" name="TextBox 5">
            <a:extLst>
              <a:ext uri="{FF2B5EF4-FFF2-40B4-BE49-F238E27FC236}">
                <a16:creationId xmlns:a16="http://schemas.microsoft.com/office/drawing/2014/main" id="{1779CEF8-8F8A-4B3B-9C87-6DFFE067DB15}"/>
              </a:ext>
            </a:extLst>
          </p:cNvPr>
          <p:cNvSpPr txBox="1"/>
          <p:nvPr/>
        </p:nvSpPr>
        <p:spPr>
          <a:xfrm>
            <a:off x="3162300" y="5982384"/>
            <a:ext cx="7105650" cy="369332"/>
          </a:xfrm>
          <a:prstGeom prst="rect">
            <a:avLst/>
          </a:prstGeom>
          <a:noFill/>
        </p:spPr>
        <p:txBody>
          <a:bodyPr wrap="square">
            <a:spAutoFit/>
          </a:bodyPr>
          <a:lstStyle/>
          <a:p>
            <a:r>
              <a:rPr lang="en-SG" dirty="0"/>
              <a:t>https://techvidvan.com/tutorials/python-methods-vs-functions/</a:t>
            </a:r>
          </a:p>
        </p:txBody>
      </p:sp>
    </p:spTree>
    <p:extLst>
      <p:ext uri="{BB962C8B-B14F-4D97-AF65-F5344CB8AC3E}">
        <p14:creationId xmlns:p14="http://schemas.microsoft.com/office/powerpoint/2010/main" val="417286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B75B-6F77-48B5-BF9A-AC1DB8760F2B}"/>
              </a:ext>
            </a:extLst>
          </p:cNvPr>
          <p:cNvSpPr>
            <a:spLocks noGrp="1"/>
          </p:cNvSpPr>
          <p:nvPr>
            <p:ph type="title"/>
          </p:nvPr>
        </p:nvSpPr>
        <p:spPr>
          <a:xfrm>
            <a:off x="1981200" y="934711"/>
            <a:ext cx="8229600" cy="857250"/>
          </a:xfrm>
        </p:spPr>
        <p:txBody>
          <a:bodyPr/>
          <a:lstStyle/>
          <a:p>
            <a:r>
              <a:rPr lang="en-SG" dirty="0"/>
              <a:t>Flask (Back End)</a:t>
            </a:r>
            <a:endParaRPr lang="en-US" dirty="0"/>
          </a:p>
        </p:txBody>
      </p:sp>
      <p:sp>
        <p:nvSpPr>
          <p:cNvPr id="4" name="TextBox 3">
            <a:extLst>
              <a:ext uri="{FF2B5EF4-FFF2-40B4-BE49-F238E27FC236}">
                <a16:creationId xmlns:a16="http://schemas.microsoft.com/office/drawing/2014/main" id="{D5352B11-A646-4908-857A-62FE999279CF}"/>
              </a:ext>
            </a:extLst>
          </p:cNvPr>
          <p:cNvSpPr txBox="1"/>
          <p:nvPr/>
        </p:nvSpPr>
        <p:spPr>
          <a:xfrm>
            <a:off x="8323160" y="4746475"/>
            <a:ext cx="2124459" cy="715581"/>
          </a:xfrm>
          <a:prstGeom prst="rect">
            <a:avLst/>
          </a:prstGeom>
          <a:noFill/>
        </p:spPr>
        <p:txBody>
          <a:bodyPr wrap="square">
            <a:spAutoFit/>
          </a:bodyPr>
          <a:lstStyle/>
          <a:p>
            <a:r>
              <a:rPr lang="en-SG" sz="1350" dirty="0"/>
              <a:t>#if run on command line</a:t>
            </a:r>
          </a:p>
          <a:p>
            <a:r>
              <a:rPr lang="en-SG" sz="1350" dirty="0"/>
              <a:t>if __name__=="__main__":</a:t>
            </a:r>
          </a:p>
          <a:p>
            <a:r>
              <a:rPr lang="en-SG" sz="1350" dirty="0"/>
              <a:t>    </a:t>
            </a:r>
            <a:r>
              <a:rPr lang="en-SG" sz="1350" dirty="0" err="1"/>
              <a:t>app.run</a:t>
            </a:r>
            <a:r>
              <a:rPr lang="en-SG" sz="1350" dirty="0"/>
              <a:t>(debug=True)</a:t>
            </a:r>
          </a:p>
        </p:txBody>
      </p:sp>
      <p:sp>
        <p:nvSpPr>
          <p:cNvPr id="6" name="TextBox 5">
            <a:extLst>
              <a:ext uri="{FF2B5EF4-FFF2-40B4-BE49-F238E27FC236}">
                <a16:creationId xmlns:a16="http://schemas.microsoft.com/office/drawing/2014/main" id="{79BF282E-EA06-4D6A-A4DF-AD00453EDC7F}"/>
              </a:ext>
            </a:extLst>
          </p:cNvPr>
          <p:cNvSpPr txBox="1"/>
          <p:nvPr/>
        </p:nvSpPr>
        <p:spPr>
          <a:xfrm>
            <a:off x="1910935" y="1791962"/>
            <a:ext cx="7621051" cy="3970318"/>
          </a:xfrm>
          <a:prstGeom prst="rect">
            <a:avLst/>
          </a:prstGeom>
          <a:noFill/>
        </p:spPr>
        <p:txBody>
          <a:bodyPr wrap="square" lIns="68580" tIns="34290" rIns="68580" bIns="34290" anchor="t">
            <a:spAutoFit/>
          </a:bodyPr>
          <a:lstStyle/>
          <a:p>
            <a:r>
              <a:rPr lang="en-SG" sz="1050" dirty="0"/>
              <a:t>from flask import Flask</a:t>
            </a:r>
          </a:p>
          <a:p>
            <a:r>
              <a:rPr lang="en-SG" sz="1050" dirty="0"/>
              <a:t>app = Flask(__name__)</a:t>
            </a:r>
          </a:p>
          <a:p>
            <a:endParaRPr lang="en-SG" sz="1050" dirty="0"/>
          </a:p>
          <a:p>
            <a:r>
              <a:rPr lang="en-SG" sz="1050" dirty="0"/>
              <a:t>from flask import request, </a:t>
            </a:r>
            <a:r>
              <a:rPr lang="en-SG" sz="1050" dirty="0" err="1"/>
              <a:t>render_template</a:t>
            </a:r>
            <a:endParaRPr lang="en-SG" sz="1050" dirty="0"/>
          </a:p>
          <a:p>
            <a:r>
              <a:rPr lang="en-SG" sz="1050" dirty="0"/>
              <a:t>import </a:t>
            </a:r>
            <a:r>
              <a:rPr lang="en-SG" sz="1050" dirty="0" err="1"/>
              <a:t>joblib</a:t>
            </a:r>
            <a:endParaRPr lang="en-SG" sz="1050" dirty="0"/>
          </a:p>
          <a:p>
            <a:endParaRPr lang="en-SG" sz="1050" dirty="0"/>
          </a:p>
          <a:p>
            <a:r>
              <a:rPr lang="en-SG" sz="1050" dirty="0"/>
              <a:t>@app.route("/", methods = ["GET", "POST"])</a:t>
            </a:r>
          </a:p>
          <a:p>
            <a:r>
              <a:rPr lang="en-SG" sz="1050" dirty="0"/>
              <a:t>def </a:t>
            </a:r>
            <a:r>
              <a:rPr lang="en-SG" sz="1050" dirty="0" err="1"/>
              <a:t>i</a:t>
            </a:r>
            <a:r>
              <a:rPr lang="en-SG" sz="1050" dirty="0"/>
              <a:t>():</a:t>
            </a:r>
          </a:p>
          <a:p>
            <a:r>
              <a:rPr lang="en-SG" sz="1050" dirty="0"/>
              <a:t>    if </a:t>
            </a:r>
            <a:r>
              <a:rPr lang="en-SG" sz="1050" dirty="0" err="1"/>
              <a:t>request.method</a:t>
            </a:r>
            <a:r>
              <a:rPr lang="en-SG" sz="1050" dirty="0"/>
              <a:t> == "POST":</a:t>
            </a:r>
          </a:p>
          <a:p>
            <a:r>
              <a:rPr lang="en-SG" sz="1050" dirty="0"/>
              <a:t>        </a:t>
            </a:r>
            <a:r>
              <a:rPr lang="en-SG" sz="1050" dirty="0" err="1"/>
              <a:t>num</a:t>
            </a:r>
            <a:r>
              <a:rPr lang="en-SG" sz="1050" dirty="0"/>
              <a:t> = </a:t>
            </a:r>
            <a:r>
              <a:rPr lang="en-SG" sz="1050" dirty="0" err="1"/>
              <a:t>request.form.get</a:t>
            </a:r>
            <a:r>
              <a:rPr lang="en-SG" sz="1050" dirty="0"/>
              <a:t>("rates")</a:t>
            </a:r>
            <a:endParaRPr lang="en-SG" sz="1050" dirty="0">
              <a:cs typeface="Calibri"/>
            </a:endParaRPr>
          </a:p>
          <a:p>
            <a:r>
              <a:rPr lang="en-SG" sz="1050" dirty="0"/>
              <a:t>        print(</a:t>
            </a:r>
            <a:r>
              <a:rPr lang="en-SG" sz="1050" dirty="0" err="1"/>
              <a:t>num</a:t>
            </a:r>
            <a:r>
              <a:rPr lang="en-SG" sz="1050" dirty="0"/>
              <a:t>)</a:t>
            </a:r>
          </a:p>
          <a:p>
            <a:r>
              <a:rPr lang="en-SG" sz="1050" dirty="0"/>
              <a:t>        model = </a:t>
            </a:r>
            <a:r>
              <a:rPr lang="en-SG" sz="1050" dirty="0" err="1"/>
              <a:t>joblib.load</a:t>
            </a:r>
            <a:r>
              <a:rPr lang="en-SG" sz="1050" dirty="0"/>
              <a:t>("DBS Regression Model")</a:t>
            </a:r>
          </a:p>
          <a:p>
            <a:r>
              <a:rPr lang="en-SG" sz="1050" dirty="0"/>
              <a:t>        pred = </a:t>
            </a:r>
            <a:r>
              <a:rPr lang="en-SG" sz="1050" dirty="0" err="1"/>
              <a:t>model.predict</a:t>
            </a:r>
            <a:r>
              <a:rPr lang="en-SG" sz="1050" dirty="0"/>
              <a:t>([[</a:t>
            </a:r>
            <a:r>
              <a:rPr lang="en-SG" sz="1050" dirty="0" err="1"/>
              <a:t>num</a:t>
            </a:r>
            <a:r>
              <a:rPr lang="en-SG" sz="1050" dirty="0"/>
              <a:t>]])</a:t>
            </a:r>
          </a:p>
          <a:p>
            <a:r>
              <a:rPr lang="en-SG" sz="1050" dirty="0"/>
              <a:t>        print(pred)</a:t>
            </a:r>
          </a:p>
          <a:p>
            <a:r>
              <a:rPr lang="en-SG" sz="1050" dirty="0"/>
              <a:t>        s = "Predicted DBS Share Price : " + str(pred)</a:t>
            </a:r>
          </a:p>
          <a:p>
            <a:r>
              <a:rPr lang="en-SG" sz="1050" dirty="0"/>
              <a:t>        print(s)</a:t>
            </a:r>
          </a:p>
          <a:p>
            <a:r>
              <a:rPr lang="en-SG" sz="1050" dirty="0"/>
              <a:t>        return(</a:t>
            </a:r>
            <a:r>
              <a:rPr lang="en-SG" sz="1050" dirty="0" err="1"/>
              <a:t>render_template</a:t>
            </a:r>
            <a:r>
              <a:rPr lang="en-SG" sz="1050" dirty="0"/>
              <a:t>(“main.html", result = s))</a:t>
            </a:r>
            <a:endParaRPr lang="en-SG" sz="1050" dirty="0">
              <a:cs typeface="Calibri"/>
            </a:endParaRPr>
          </a:p>
          <a:p>
            <a:r>
              <a:rPr lang="en-SG" sz="1050" dirty="0"/>
              <a:t>    else:</a:t>
            </a:r>
          </a:p>
          <a:p>
            <a:r>
              <a:rPr lang="en-SG" sz="1050" dirty="0"/>
              <a:t>        return </a:t>
            </a:r>
            <a:r>
              <a:rPr lang="en-SG" sz="1050" dirty="0" err="1"/>
              <a:t>render_template</a:t>
            </a:r>
            <a:r>
              <a:rPr lang="en-SG" sz="1050" dirty="0"/>
              <a:t>(“main.html", result ="DBS Share Price Prediction")</a:t>
            </a:r>
            <a:endParaRPr lang="en-SG" sz="1050" dirty="0">
              <a:cs typeface="Calibri"/>
            </a:endParaRPr>
          </a:p>
          <a:p>
            <a:endParaRPr lang="en-SG" sz="1350" dirty="0"/>
          </a:p>
          <a:p>
            <a:endParaRPr lang="en-SG" sz="1350" dirty="0"/>
          </a:p>
          <a:p>
            <a:endParaRPr lang="en-SG" sz="1350" dirty="0"/>
          </a:p>
          <a:p>
            <a:endParaRPr lang="en-SG" sz="1350" dirty="0"/>
          </a:p>
        </p:txBody>
      </p:sp>
      <p:sp>
        <p:nvSpPr>
          <p:cNvPr id="10" name="TextBox 9">
            <a:extLst>
              <a:ext uri="{FF2B5EF4-FFF2-40B4-BE49-F238E27FC236}">
                <a16:creationId xmlns:a16="http://schemas.microsoft.com/office/drawing/2014/main" id="{B023ED2F-5167-4B71-9BC5-3C1010AA7C48}"/>
              </a:ext>
            </a:extLst>
          </p:cNvPr>
          <p:cNvSpPr txBox="1"/>
          <p:nvPr/>
        </p:nvSpPr>
        <p:spPr>
          <a:xfrm>
            <a:off x="1911428" y="5227916"/>
            <a:ext cx="4750938" cy="507831"/>
          </a:xfrm>
          <a:prstGeom prst="rect">
            <a:avLst/>
          </a:prstGeom>
          <a:noFill/>
        </p:spPr>
        <p:txBody>
          <a:bodyPr wrap="square" lIns="91440" tIns="45720" rIns="91440" bIns="45720" anchor="t">
            <a:spAutoFit/>
          </a:bodyPr>
          <a:lstStyle/>
          <a:p>
            <a:r>
              <a:rPr lang="en-SG" sz="1350" dirty="0">
                <a:ea typeface="+mn-lt"/>
                <a:cs typeface="+mn-lt"/>
              </a:rPr>
              <a:t>f __name__=="__main__":</a:t>
            </a:r>
            <a:endParaRPr lang="en-US" sz="1350" dirty="0">
              <a:ea typeface="+mn-lt"/>
              <a:cs typeface="+mn-lt"/>
            </a:endParaRPr>
          </a:p>
          <a:p>
            <a:r>
              <a:rPr lang="en-SG" sz="1350" dirty="0">
                <a:ea typeface="+mn-lt"/>
                <a:cs typeface="+mn-lt"/>
              </a:rPr>
              <a:t>    </a:t>
            </a:r>
            <a:r>
              <a:rPr lang="en-SG" sz="1350" dirty="0" err="1">
                <a:ea typeface="+mn-lt"/>
                <a:cs typeface="+mn-lt"/>
              </a:rPr>
              <a:t>app.run</a:t>
            </a:r>
            <a:r>
              <a:rPr lang="en-SG" sz="1350" dirty="0">
                <a:ea typeface="+mn-lt"/>
                <a:cs typeface="+mn-lt"/>
              </a:rPr>
              <a:t>()</a:t>
            </a:r>
            <a:endParaRPr lang="en-SG" dirty="0"/>
          </a:p>
        </p:txBody>
      </p:sp>
      <p:sp>
        <p:nvSpPr>
          <p:cNvPr id="7" name="TextBox 1">
            <a:extLst>
              <a:ext uri="{FF2B5EF4-FFF2-40B4-BE49-F238E27FC236}">
                <a16:creationId xmlns:a16="http://schemas.microsoft.com/office/drawing/2014/main" id="{676467C8-FEA1-4C69-A4AE-71023518D832}"/>
              </a:ext>
            </a:extLst>
          </p:cNvPr>
          <p:cNvSpPr txBox="1"/>
          <p:nvPr/>
        </p:nvSpPr>
        <p:spPr>
          <a:xfrm>
            <a:off x="5022420" y="2143016"/>
            <a:ext cx="5917223" cy="107721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#change port number</a:t>
            </a:r>
            <a:endParaRPr lang="en-US" sz="1600" dirty="0">
              <a:cs typeface="Calibri"/>
            </a:endParaRPr>
          </a:p>
          <a:p>
            <a:r>
              <a:rPr lang="en-US" sz="1600" dirty="0"/>
              <a:t>if __name__ == '__main__':</a:t>
            </a:r>
            <a:endParaRPr lang="en-US" sz="1600" dirty="0">
              <a:cs typeface="Calibri"/>
            </a:endParaRPr>
          </a:p>
          <a:p>
            <a:r>
              <a:rPr lang="en-US" sz="1600" dirty="0"/>
              <a:t>     </a:t>
            </a:r>
            <a:r>
              <a:rPr lang="en-US" sz="1600" dirty="0" err="1">
                <a:latin typeface="Consolas"/>
              </a:rPr>
              <a:t>app.run</a:t>
            </a:r>
            <a:r>
              <a:rPr lang="en-US" sz="1600" dirty="0">
                <a:latin typeface="Consolas"/>
              </a:rPr>
              <a:t>(host="127.0.0.1", port=int("80"))</a:t>
            </a:r>
          </a:p>
          <a:p>
            <a:r>
              <a:rPr lang="en-SG" sz="1600" dirty="0">
                <a:latin typeface="Consolas"/>
              </a:rPr>
              <a:t># for mac, you may want to try port number 1111</a:t>
            </a:r>
            <a:endParaRPr lang="en-US" sz="1600" dirty="0">
              <a:latin typeface="Consolas"/>
            </a:endParaRPr>
          </a:p>
        </p:txBody>
      </p:sp>
      <p:sp>
        <p:nvSpPr>
          <p:cNvPr id="8" name="TextBox 2">
            <a:extLst>
              <a:ext uri="{FF2B5EF4-FFF2-40B4-BE49-F238E27FC236}">
                <a16:creationId xmlns:a16="http://schemas.microsoft.com/office/drawing/2014/main" id="{8C912219-7E99-46EC-B262-E618688966FE}"/>
              </a:ext>
            </a:extLst>
          </p:cNvPr>
          <p:cNvSpPr txBox="1"/>
          <p:nvPr/>
        </p:nvSpPr>
        <p:spPr>
          <a:xfrm>
            <a:off x="6833606" y="772555"/>
            <a:ext cx="3212167"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SG" dirty="0"/>
              <a:t>Check port number : netstat</a:t>
            </a:r>
          </a:p>
        </p:txBody>
      </p:sp>
      <p:sp>
        <p:nvSpPr>
          <p:cNvPr id="3" name="TextBox 2">
            <a:extLst>
              <a:ext uri="{FF2B5EF4-FFF2-40B4-BE49-F238E27FC236}">
                <a16:creationId xmlns:a16="http://schemas.microsoft.com/office/drawing/2014/main" id="{E8BF9520-4A9E-4060-8DE4-FDFA73A75566}"/>
              </a:ext>
            </a:extLst>
          </p:cNvPr>
          <p:cNvSpPr txBox="1"/>
          <p:nvPr/>
        </p:nvSpPr>
        <p:spPr>
          <a:xfrm>
            <a:off x="5295900" y="3332285"/>
            <a:ext cx="42378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https://stackoverflow.com/questions/60020472/kill-process-on-a-given-port-prior-to-running-a-flask-app</a:t>
            </a:r>
          </a:p>
        </p:txBody>
      </p:sp>
    </p:spTree>
    <p:extLst>
      <p:ext uri="{BB962C8B-B14F-4D97-AF65-F5344CB8AC3E}">
        <p14:creationId xmlns:p14="http://schemas.microsoft.com/office/powerpoint/2010/main" val="4509519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D8A8-CF9E-43EA-8E7B-96E6E4E32EFE}"/>
              </a:ext>
            </a:extLst>
          </p:cNvPr>
          <p:cNvSpPr>
            <a:spLocks noGrp="1"/>
          </p:cNvSpPr>
          <p:nvPr>
            <p:ph type="title"/>
          </p:nvPr>
        </p:nvSpPr>
        <p:spPr>
          <a:xfrm>
            <a:off x="849630" y="105628"/>
            <a:ext cx="10058400" cy="1450757"/>
          </a:xfrm>
        </p:spPr>
        <p:txBody>
          <a:bodyPr/>
          <a:lstStyle/>
          <a:p>
            <a:r>
              <a:rPr lang="en-US" dirty="0"/>
              <a:t>Package vs Module vs Class vs Method</a:t>
            </a:r>
            <a:endParaRPr lang="en-SG" dirty="0"/>
          </a:p>
        </p:txBody>
      </p:sp>
      <p:pic>
        <p:nvPicPr>
          <p:cNvPr id="1026" name="Picture 2" descr="Modules and Functions in Python. Functions, Modules and Packages | by Yashi  Agarwal | Medium">
            <a:extLst>
              <a:ext uri="{FF2B5EF4-FFF2-40B4-BE49-F238E27FC236}">
                <a16:creationId xmlns:a16="http://schemas.microsoft.com/office/drawing/2014/main" id="{0C72E26E-0766-48B5-A0FC-0617A5C99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540" y="1690688"/>
            <a:ext cx="7592060" cy="414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41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1838-10C8-434D-97E1-A82EC2E85171}"/>
              </a:ext>
            </a:extLst>
          </p:cNvPr>
          <p:cNvSpPr>
            <a:spLocks noGrp="1"/>
          </p:cNvSpPr>
          <p:nvPr>
            <p:ph type="title"/>
          </p:nvPr>
        </p:nvSpPr>
        <p:spPr/>
        <p:txBody>
          <a:bodyPr/>
          <a:lstStyle/>
          <a:p>
            <a:r>
              <a:rPr lang="en-US" dirty="0"/>
              <a:t>Subclass, Polymorphism &amp; inheritance</a:t>
            </a:r>
            <a:endParaRPr lang="en-SG" dirty="0"/>
          </a:p>
        </p:txBody>
      </p:sp>
      <p:pic>
        <p:nvPicPr>
          <p:cNvPr id="1026" name="Picture 2" descr="Polymorphism in Python - AskPython">
            <a:extLst>
              <a:ext uri="{FF2B5EF4-FFF2-40B4-BE49-F238E27FC236}">
                <a16:creationId xmlns:a16="http://schemas.microsoft.com/office/drawing/2014/main" id="{FECEB86F-C27A-4B4F-8F75-D24BA7D90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92" y="2151788"/>
            <a:ext cx="5561150" cy="16928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F2BA1A2-7F9B-485C-A071-98E0C79DC978}"/>
              </a:ext>
            </a:extLst>
          </p:cNvPr>
          <p:cNvSpPr txBox="1"/>
          <p:nvPr/>
        </p:nvSpPr>
        <p:spPr>
          <a:xfrm>
            <a:off x="6208850" y="1986916"/>
            <a:ext cx="6096000" cy="1200329"/>
          </a:xfrm>
          <a:prstGeom prst="rect">
            <a:avLst/>
          </a:prstGeom>
          <a:noFill/>
        </p:spPr>
        <p:txBody>
          <a:bodyPr wrap="square">
            <a:spAutoFit/>
          </a:bodyPr>
          <a:lstStyle/>
          <a:p>
            <a:r>
              <a:rPr lang="en-US" dirty="0"/>
              <a:t>Polymorphism lets us define methods in the child class that have the </a:t>
            </a:r>
            <a:r>
              <a:rPr lang="en-US" dirty="0">
                <a:solidFill>
                  <a:srgbClr val="FF0000"/>
                </a:solidFill>
              </a:rPr>
              <a:t>same name</a:t>
            </a:r>
            <a:r>
              <a:rPr lang="en-US" dirty="0"/>
              <a:t> as the methods in the parent class. In inheritance, the child class inherits the methods from the parent class</a:t>
            </a:r>
            <a:endParaRPr lang="en-SG" dirty="0"/>
          </a:p>
        </p:txBody>
      </p:sp>
      <p:pic>
        <p:nvPicPr>
          <p:cNvPr id="6" name="Picture 5">
            <a:extLst>
              <a:ext uri="{FF2B5EF4-FFF2-40B4-BE49-F238E27FC236}">
                <a16:creationId xmlns:a16="http://schemas.microsoft.com/office/drawing/2014/main" id="{1F43A001-A4CB-4364-93D5-9812DFD0655D}"/>
              </a:ext>
            </a:extLst>
          </p:cNvPr>
          <p:cNvPicPr>
            <a:picLocks noChangeAspect="1"/>
          </p:cNvPicPr>
          <p:nvPr/>
        </p:nvPicPr>
        <p:blipFill>
          <a:blip r:embed="rId3"/>
          <a:stretch>
            <a:fillRect/>
          </a:stretch>
        </p:blipFill>
        <p:spPr>
          <a:xfrm>
            <a:off x="5983151" y="3187245"/>
            <a:ext cx="3091897" cy="3500552"/>
          </a:xfrm>
          <a:prstGeom prst="rect">
            <a:avLst/>
          </a:prstGeom>
        </p:spPr>
      </p:pic>
      <p:pic>
        <p:nvPicPr>
          <p:cNvPr id="3" name="Picture 2">
            <a:extLst>
              <a:ext uri="{FF2B5EF4-FFF2-40B4-BE49-F238E27FC236}">
                <a16:creationId xmlns:a16="http://schemas.microsoft.com/office/drawing/2014/main" id="{8EF80EC1-AC04-48F9-A48C-BBEB47858C77}"/>
              </a:ext>
            </a:extLst>
          </p:cNvPr>
          <p:cNvPicPr>
            <a:picLocks noChangeAspect="1"/>
          </p:cNvPicPr>
          <p:nvPr/>
        </p:nvPicPr>
        <p:blipFill>
          <a:blip r:embed="rId4"/>
          <a:stretch>
            <a:fillRect/>
          </a:stretch>
        </p:blipFill>
        <p:spPr>
          <a:xfrm>
            <a:off x="9121757" y="3187245"/>
            <a:ext cx="2567395" cy="3435059"/>
          </a:xfrm>
          <a:prstGeom prst="rect">
            <a:avLst/>
          </a:prstGeom>
        </p:spPr>
      </p:pic>
    </p:spTree>
    <p:extLst>
      <p:ext uri="{BB962C8B-B14F-4D97-AF65-F5344CB8AC3E}">
        <p14:creationId xmlns:p14="http://schemas.microsoft.com/office/powerpoint/2010/main" val="16783270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3DDC-8055-4D8E-B03A-F8A333658809}"/>
              </a:ext>
            </a:extLst>
          </p:cNvPr>
          <p:cNvSpPr>
            <a:spLocks noGrp="1"/>
          </p:cNvSpPr>
          <p:nvPr>
            <p:ph type="title"/>
          </p:nvPr>
        </p:nvSpPr>
        <p:spPr>
          <a:xfrm>
            <a:off x="573405" y="0"/>
            <a:ext cx="10058400" cy="1450757"/>
          </a:xfrm>
        </p:spPr>
        <p:txBody>
          <a:bodyPr/>
          <a:lstStyle/>
          <a:p>
            <a:r>
              <a:rPr lang="en-US" dirty="0"/>
              <a:t>Polymorphism &amp; inheritance</a:t>
            </a:r>
            <a:endParaRPr lang="en-SG" dirty="0"/>
          </a:p>
        </p:txBody>
      </p:sp>
      <p:pic>
        <p:nvPicPr>
          <p:cNvPr id="5" name="Picture 4">
            <a:extLst>
              <a:ext uri="{FF2B5EF4-FFF2-40B4-BE49-F238E27FC236}">
                <a16:creationId xmlns:a16="http://schemas.microsoft.com/office/drawing/2014/main" id="{7724EDDE-7E3D-427B-9C63-8D5F7EC48CCD}"/>
              </a:ext>
            </a:extLst>
          </p:cNvPr>
          <p:cNvPicPr>
            <a:picLocks noChangeAspect="1"/>
          </p:cNvPicPr>
          <p:nvPr/>
        </p:nvPicPr>
        <p:blipFill>
          <a:blip r:embed="rId2"/>
          <a:stretch>
            <a:fillRect/>
          </a:stretch>
        </p:blipFill>
        <p:spPr>
          <a:xfrm>
            <a:off x="2152650" y="1845734"/>
            <a:ext cx="3371850" cy="4505325"/>
          </a:xfrm>
          <a:prstGeom prst="rect">
            <a:avLst/>
          </a:prstGeom>
        </p:spPr>
      </p:pic>
      <p:pic>
        <p:nvPicPr>
          <p:cNvPr id="7" name="Picture 6">
            <a:extLst>
              <a:ext uri="{FF2B5EF4-FFF2-40B4-BE49-F238E27FC236}">
                <a16:creationId xmlns:a16="http://schemas.microsoft.com/office/drawing/2014/main" id="{FAE93053-5987-4EBD-8C36-F85153591D72}"/>
              </a:ext>
            </a:extLst>
          </p:cNvPr>
          <p:cNvPicPr>
            <a:picLocks noChangeAspect="1"/>
          </p:cNvPicPr>
          <p:nvPr/>
        </p:nvPicPr>
        <p:blipFill>
          <a:blip r:embed="rId3"/>
          <a:stretch>
            <a:fillRect/>
          </a:stretch>
        </p:blipFill>
        <p:spPr>
          <a:xfrm>
            <a:off x="7679055" y="588434"/>
            <a:ext cx="3295650" cy="5762625"/>
          </a:xfrm>
          <a:prstGeom prst="rect">
            <a:avLst/>
          </a:prstGeom>
        </p:spPr>
      </p:pic>
    </p:spTree>
    <p:extLst>
      <p:ext uri="{BB962C8B-B14F-4D97-AF65-F5344CB8AC3E}">
        <p14:creationId xmlns:p14="http://schemas.microsoft.com/office/powerpoint/2010/main" val="29287026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0A3B-9E64-481F-997A-DA074187535E}"/>
              </a:ext>
            </a:extLst>
          </p:cNvPr>
          <p:cNvSpPr>
            <a:spLocks noGrp="1"/>
          </p:cNvSpPr>
          <p:nvPr>
            <p:ph type="title"/>
          </p:nvPr>
        </p:nvSpPr>
        <p:spPr/>
        <p:txBody>
          <a:bodyPr/>
          <a:lstStyle/>
          <a:p>
            <a:r>
              <a:rPr lang="en-US" dirty="0"/>
              <a:t>Composition (has, use </a:t>
            </a:r>
            <a:r>
              <a:rPr lang="en-US" dirty="0" err="1"/>
              <a:t>abc</a:t>
            </a:r>
            <a:r>
              <a:rPr lang="en-US" dirty="0"/>
              <a:t>) vs Inheritance (belong to)</a:t>
            </a:r>
            <a:endParaRPr lang="en-SG" dirty="0"/>
          </a:p>
        </p:txBody>
      </p:sp>
      <p:pic>
        <p:nvPicPr>
          <p:cNvPr id="1026" name="Picture 2" descr="Avoid The Class Hierarchy Jungle: Favor Composition Over Inheritance |  Dustin Ewers">
            <a:extLst>
              <a:ext uri="{FF2B5EF4-FFF2-40B4-BE49-F238E27FC236}">
                <a16:creationId xmlns:a16="http://schemas.microsoft.com/office/drawing/2014/main" id="{10B0F6BA-193A-4D73-BDCE-4B641B0F4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76" y="2047694"/>
            <a:ext cx="5539386" cy="39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98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3F95-5C31-4918-A90E-B9717EB57192}"/>
              </a:ext>
            </a:extLst>
          </p:cNvPr>
          <p:cNvSpPr>
            <a:spLocks noGrp="1"/>
          </p:cNvSpPr>
          <p:nvPr>
            <p:ph type="title"/>
          </p:nvPr>
        </p:nvSpPr>
        <p:spPr/>
        <p:txBody>
          <a:bodyPr/>
          <a:lstStyle/>
          <a:p>
            <a:r>
              <a:rPr lang="en-US" dirty="0"/>
              <a:t>Private vs Protected vs Public</a:t>
            </a:r>
            <a:endParaRPr lang="en-SG" dirty="0"/>
          </a:p>
        </p:txBody>
      </p:sp>
      <p:pic>
        <p:nvPicPr>
          <p:cNvPr id="2050" name="Picture 2" descr="Difference Between Public Private And Protected | Design Corral">
            <a:extLst>
              <a:ext uri="{FF2B5EF4-FFF2-40B4-BE49-F238E27FC236}">
                <a16:creationId xmlns:a16="http://schemas.microsoft.com/office/drawing/2014/main" id="{E6F42C91-BCC2-4B7C-BEF8-318C5A271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4" y="1825625"/>
            <a:ext cx="9910623" cy="38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153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07CB-B92D-4CDA-8875-CDE3428B7949}"/>
              </a:ext>
            </a:extLst>
          </p:cNvPr>
          <p:cNvSpPr>
            <a:spLocks noGrp="1"/>
          </p:cNvSpPr>
          <p:nvPr>
            <p:ph type="title"/>
          </p:nvPr>
        </p:nvSpPr>
        <p:spPr/>
        <p:txBody>
          <a:bodyPr/>
          <a:lstStyle/>
          <a:p>
            <a:r>
              <a:rPr lang="en-US" dirty="0"/>
              <a:t>Private vs Protected vs Public</a:t>
            </a:r>
            <a:endParaRPr lang="en-SG" dirty="0"/>
          </a:p>
        </p:txBody>
      </p:sp>
      <p:pic>
        <p:nvPicPr>
          <p:cNvPr id="5" name="Picture 4">
            <a:extLst>
              <a:ext uri="{FF2B5EF4-FFF2-40B4-BE49-F238E27FC236}">
                <a16:creationId xmlns:a16="http://schemas.microsoft.com/office/drawing/2014/main" id="{FA497B54-DC8E-41B8-881D-011DDEB21528}"/>
              </a:ext>
            </a:extLst>
          </p:cNvPr>
          <p:cNvPicPr>
            <a:picLocks noChangeAspect="1"/>
          </p:cNvPicPr>
          <p:nvPr/>
        </p:nvPicPr>
        <p:blipFill>
          <a:blip r:embed="rId2"/>
          <a:stretch>
            <a:fillRect/>
          </a:stretch>
        </p:blipFill>
        <p:spPr>
          <a:xfrm>
            <a:off x="2290762" y="1935157"/>
            <a:ext cx="7015163" cy="4636240"/>
          </a:xfrm>
          <a:prstGeom prst="rect">
            <a:avLst/>
          </a:prstGeom>
        </p:spPr>
      </p:pic>
    </p:spTree>
    <p:extLst>
      <p:ext uri="{BB962C8B-B14F-4D97-AF65-F5344CB8AC3E}">
        <p14:creationId xmlns:p14="http://schemas.microsoft.com/office/powerpoint/2010/main" val="24708912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6ABE-F219-4C80-B79F-774848F0C7EE}"/>
              </a:ext>
            </a:extLst>
          </p:cNvPr>
          <p:cNvSpPr>
            <a:spLocks noGrp="1"/>
          </p:cNvSpPr>
          <p:nvPr>
            <p:ph type="title"/>
          </p:nvPr>
        </p:nvSpPr>
        <p:spPr>
          <a:xfrm>
            <a:off x="285750" y="1990725"/>
            <a:ext cx="2753360" cy="2245360"/>
          </a:xfrm>
        </p:spPr>
        <p:txBody>
          <a:bodyPr/>
          <a:lstStyle/>
          <a:p>
            <a:r>
              <a:rPr lang="en-US" dirty="0"/>
              <a:t>Public, Protected, Private</a:t>
            </a:r>
            <a:endParaRPr lang="en-SG" dirty="0"/>
          </a:p>
        </p:txBody>
      </p:sp>
      <p:pic>
        <p:nvPicPr>
          <p:cNvPr id="5" name="Picture 4">
            <a:extLst>
              <a:ext uri="{FF2B5EF4-FFF2-40B4-BE49-F238E27FC236}">
                <a16:creationId xmlns:a16="http://schemas.microsoft.com/office/drawing/2014/main" id="{801F6DC4-C023-4A8D-8896-C5FA03B4C591}"/>
              </a:ext>
            </a:extLst>
          </p:cNvPr>
          <p:cNvPicPr>
            <a:picLocks noChangeAspect="1"/>
          </p:cNvPicPr>
          <p:nvPr/>
        </p:nvPicPr>
        <p:blipFill>
          <a:blip r:embed="rId2"/>
          <a:stretch>
            <a:fillRect/>
          </a:stretch>
        </p:blipFill>
        <p:spPr>
          <a:xfrm>
            <a:off x="4229100" y="95250"/>
            <a:ext cx="7543800" cy="6667500"/>
          </a:xfrm>
          <a:prstGeom prst="rect">
            <a:avLst/>
          </a:prstGeom>
        </p:spPr>
      </p:pic>
    </p:spTree>
    <p:extLst>
      <p:ext uri="{BB962C8B-B14F-4D97-AF65-F5344CB8AC3E}">
        <p14:creationId xmlns:p14="http://schemas.microsoft.com/office/powerpoint/2010/main" val="18115966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58EC-74C0-4C7B-B2F7-C16C60F63A63}"/>
              </a:ext>
            </a:extLst>
          </p:cNvPr>
          <p:cNvSpPr>
            <a:spLocks noGrp="1"/>
          </p:cNvSpPr>
          <p:nvPr>
            <p:ph type="title"/>
          </p:nvPr>
        </p:nvSpPr>
        <p:spPr>
          <a:xfrm>
            <a:off x="406400" y="0"/>
            <a:ext cx="5689600" cy="3048000"/>
          </a:xfrm>
        </p:spPr>
        <p:txBody>
          <a:bodyPr/>
          <a:lstStyle/>
          <a:p>
            <a:r>
              <a:rPr lang="en-US" dirty="0"/>
              <a:t>Encapsulation: How to access private variable. __object or setter and getter</a:t>
            </a:r>
            <a:endParaRPr lang="en-SG" dirty="0"/>
          </a:p>
        </p:txBody>
      </p:sp>
      <p:pic>
        <p:nvPicPr>
          <p:cNvPr id="5" name="Picture 4">
            <a:extLst>
              <a:ext uri="{FF2B5EF4-FFF2-40B4-BE49-F238E27FC236}">
                <a16:creationId xmlns:a16="http://schemas.microsoft.com/office/drawing/2014/main" id="{911F336B-AB0B-4FBA-B50A-5682490BEC49}"/>
              </a:ext>
            </a:extLst>
          </p:cNvPr>
          <p:cNvPicPr>
            <a:picLocks noChangeAspect="1"/>
          </p:cNvPicPr>
          <p:nvPr/>
        </p:nvPicPr>
        <p:blipFill>
          <a:blip r:embed="rId2"/>
          <a:stretch>
            <a:fillRect/>
          </a:stretch>
        </p:blipFill>
        <p:spPr>
          <a:xfrm>
            <a:off x="2851105" y="2460600"/>
            <a:ext cx="3244895" cy="4194199"/>
          </a:xfrm>
          <a:prstGeom prst="rect">
            <a:avLst/>
          </a:prstGeom>
        </p:spPr>
      </p:pic>
      <p:pic>
        <p:nvPicPr>
          <p:cNvPr id="7" name="Picture 6">
            <a:extLst>
              <a:ext uri="{FF2B5EF4-FFF2-40B4-BE49-F238E27FC236}">
                <a16:creationId xmlns:a16="http://schemas.microsoft.com/office/drawing/2014/main" id="{C5F1123C-A32E-4137-A75B-03746B8E6528}"/>
              </a:ext>
            </a:extLst>
          </p:cNvPr>
          <p:cNvPicPr>
            <a:picLocks noChangeAspect="1"/>
          </p:cNvPicPr>
          <p:nvPr/>
        </p:nvPicPr>
        <p:blipFill>
          <a:blip r:embed="rId3"/>
          <a:stretch>
            <a:fillRect/>
          </a:stretch>
        </p:blipFill>
        <p:spPr>
          <a:xfrm>
            <a:off x="6819811" y="210291"/>
            <a:ext cx="4183470" cy="6463805"/>
          </a:xfrm>
          <a:prstGeom prst="rect">
            <a:avLst/>
          </a:prstGeom>
        </p:spPr>
      </p:pic>
      <p:sp>
        <p:nvSpPr>
          <p:cNvPr id="8" name="Rectangle 7">
            <a:extLst>
              <a:ext uri="{FF2B5EF4-FFF2-40B4-BE49-F238E27FC236}">
                <a16:creationId xmlns:a16="http://schemas.microsoft.com/office/drawing/2014/main" id="{FC9DAC9E-5152-4D50-B75B-F1A696CE71F3}"/>
              </a:ext>
            </a:extLst>
          </p:cNvPr>
          <p:cNvSpPr/>
          <p:nvPr/>
        </p:nvSpPr>
        <p:spPr>
          <a:xfrm>
            <a:off x="6969759" y="1523999"/>
            <a:ext cx="2164715" cy="809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a:extLst>
              <a:ext uri="{FF2B5EF4-FFF2-40B4-BE49-F238E27FC236}">
                <a16:creationId xmlns:a16="http://schemas.microsoft.com/office/drawing/2014/main" id="{3BD0C6A4-2BEB-478C-94D0-CFC75D0C2BCB}"/>
              </a:ext>
            </a:extLst>
          </p:cNvPr>
          <p:cNvSpPr/>
          <p:nvPr/>
        </p:nvSpPr>
        <p:spPr>
          <a:xfrm>
            <a:off x="6893559" y="4400549"/>
            <a:ext cx="2536191" cy="809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53651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E45C-AA0B-4F86-9E73-D5E4CD49CCF1}"/>
              </a:ext>
            </a:extLst>
          </p:cNvPr>
          <p:cNvSpPr>
            <a:spLocks noGrp="1"/>
          </p:cNvSpPr>
          <p:nvPr>
            <p:ph type="title"/>
          </p:nvPr>
        </p:nvSpPr>
        <p:spPr>
          <a:xfrm>
            <a:off x="430530" y="167427"/>
            <a:ext cx="10058400" cy="1450757"/>
          </a:xfrm>
        </p:spPr>
        <p:txBody>
          <a:bodyPr/>
          <a:lstStyle/>
          <a:p>
            <a:r>
              <a:rPr lang="en-US" dirty="0"/>
              <a:t>Multiple Superclass</a:t>
            </a:r>
            <a:br>
              <a:rPr lang="en-US" dirty="0"/>
            </a:br>
            <a:r>
              <a:rPr lang="en-US" dirty="0"/>
              <a:t>Attribute</a:t>
            </a:r>
            <a:endParaRPr lang="en-SG" dirty="0"/>
          </a:p>
        </p:txBody>
      </p:sp>
      <p:pic>
        <p:nvPicPr>
          <p:cNvPr id="7" name="Picture 6">
            <a:extLst>
              <a:ext uri="{FF2B5EF4-FFF2-40B4-BE49-F238E27FC236}">
                <a16:creationId xmlns:a16="http://schemas.microsoft.com/office/drawing/2014/main" id="{0F9B0DFC-F7E6-4FBD-AA93-9F2B3441F872}"/>
              </a:ext>
            </a:extLst>
          </p:cNvPr>
          <p:cNvPicPr>
            <a:picLocks noChangeAspect="1"/>
          </p:cNvPicPr>
          <p:nvPr/>
        </p:nvPicPr>
        <p:blipFill>
          <a:blip r:embed="rId2"/>
          <a:stretch>
            <a:fillRect/>
          </a:stretch>
        </p:blipFill>
        <p:spPr>
          <a:xfrm>
            <a:off x="5950902" y="597324"/>
            <a:ext cx="2505075" cy="6115050"/>
          </a:xfrm>
          <a:prstGeom prst="rect">
            <a:avLst/>
          </a:prstGeom>
        </p:spPr>
      </p:pic>
      <p:pic>
        <p:nvPicPr>
          <p:cNvPr id="9" name="Picture 8">
            <a:extLst>
              <a:ext uri="{FF2B5EF4-FFF2-40B4-BE49-F238E27FC236}">
                <a16:creationId xmlns:a16="http://schemas.microsoft.com/office/drawing/2014/main" id="{4BF3209A-EE57-4FAD-AC77-47755E136297}"/>
              </a:ext>
            </a:extLst>
          </p:cNvPr>
          <p:cNvPicPr>
            <a:picLocks noChangeAspect="1"/>
          </p:cNvPicPr>
          <p:nvPr/>
        </p:nvPicPr>
        <p:blipFill>
          <a:blip r:embed="rId3"/>
          <a:stretch>
            <a:fillRect/>
          </a:stretch>
        </p:blipFill>
        <p:spPr>
          <a:xfrm>
            <a:off x="9238932" y="597324"/>
            <a:ext cx="1924050" cy="5962650"/>
          </a:xfrm>
          <a:prstGeom prst="rect">
            <a:avLst/>
          </a:prstGeom>
        </p:spPr>
      </p:pic>
    </p:spTree>
    <p:extLst>
      <p:ext uri="{BB962C8B-B14F-4D97-AF65-F5344CB8AC3E}">
        <p14:creationId xmlns:p14="http://schemas.microsoft.com/office/powerpoint/2010/main" val="26298564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DF9F-08B8-4737-91DA-F92550C42739}"/>
              </a:ext>
            </a:extLst>
          </p:cNvPr>
          <p:cNvSpPr>
            <a:spLocks noGrp="1"/>
          </p:cNvSpPr>
          <p:nvPr>
            <p:ph type="title"/>
          </p:nvPr>
        </p:nvSpPr>
        <p:spPr/>
        <p:txBody>
          <a:bodyPr>
            <a:normAutofit fontScale="90000"/>
          </a:bodyPr>
          <a:lstStyle/>
          <a:p>
            <a:r>
              <a:rPr lang="en-SG" b="1" i="0" dirty="0">
                <a:solidFill>
                  <a:srgbClr val="264166"/>
                </a:solidFill>
                <a:effectLst/>
                <a:latin typeface="Open Sans" panose="020B0606030504020204" pitchFamily="34" charset="0"/>
              </a:rPr>
              <a:t>MRO — Method Resolution Order</a:t>
            </a:r>
            <a:br>
              <a:rPr lang="en-SG" b="1" i="0" dirty="0">
                <a:solidFill>
                  <a:srgbClr val="264166"/>
                </a:solidFill>
                <a:effectLst/>
                <a:latin typeface="Open Sans" panose="020B0606030504020204" pitchFamily="34" charset="0"/>
              </a:rPr>
            </a:br>
            <a:endParaRPr lang="en-SG" dirty="0"/>
          </a:p>
        </p:txBody>
      </p:sp>
      <p:pic>
        <p:nvPicPr>
          <p:cNvPr id="5" name="Picture 4">
            <a:extLst>
              <a:ext uri="{FF2B5EF4-FFF2-40B4-BE49-F238E27FC236}">
                <a16:creationId xmlns:a16="http://schemas.microsoft.com/office/drawing/2014/main" id="{3E2DA7F6-3C2E-476F-A837-9D3C1BE11AC9}"/>
              </a:ext>
            </a:extLst>
          </p:cNvPr>
          <p:cNvPicPr>
            <a:picLocks noChangeAspect="1"/>
          </p:cNvPicPr>
          <p:nvPr/>
        </p:nvPicPr>
        <p:blipFill>
          <a:blip r:embed="rId2"/>
          <a:stretch>
            <a:fillRect/>
          </a:stretch>
        </p:blipFill>
        <p:spPr>
          <a:xfrm>
            <a:off x="490538" y="1963019"/>
            <a:ext cx="4448175" cy="1981200"/>
          </a:xfrm>
          <a:prstGeom prst="rect">
            <a:avLst/>
          </a:prstGeom>
        </p:spPr>
      </p:pic>
      <p:pic>
        <p:nvPicPr>
          <p:cNvPr id="7" name="Picture 6">
            <a:extLst>
              <a:ext uri="{FF2B5EF4-FFF2-40B4-BE49-F238E27FC236}">
                <a16:creationId xmlns:a16="http://schemas.microsoft.com/office/drawing/2014/main" id="{BFE30435-5EB7-4A19-AEE1-6535443BAC3D}"/>
              </a:ext>
            </a:extLst>
          </p:cNvPr>
          <p:cNvPicPr>
            <a:picLocks noChangeAspect="1"/>
          </p:cNvPicPr>
          <p:nvPr/>
        </p:nvPicPr>
        <p:blipFill>
          <a:blip r:embed="rId3"/>
          <a:stretch>
            <a:fillRect/>
          </a:stretch>
        </p:blipFill>
        <p:spPr>
          <a:xfrm>
            <a:off x="5762625" y="1963019"/>
            <a:ext cx="5116841" cy="2295525"/>
          </a:xfrm>
          <a:prstGeom prst="rect">
            <a:avLst/>
          </a:prstGeom>
        </p:spPr>
      </p:pic>
    </p:spTree>
    <p:extLst>
      <p:ext uri="{BB962C8B-B14F-4D97-AF65-F5344CB8AC3E}">
        <p14:creationId xmlns:p14="http://schemas.microsoft.com/office/powerpoint/2010/main" val="330702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A54-8F78-406B-9D1B-4394414B7BE8}"/>
              </a:ext>
            </a:extLst>
          </p:cNvPr>
          <p:cNvSpPr>
            <a:spLocks noGrp="1"/>
          </p:cNvSpPr>
          <p:nvPr>
            <p:ph type="title"/>
          </p:nvPr>
        </p:nvSpPr>
        <p:spPr/>
        <p:txBody>
          <a:bodyPr/>
          <a:lstStyle/>
          <a:p>
            <a:r>
              <a:rPr lang="en-GB">
                <a:cs typeface="Arial"/>
              </a:rPr>
              <a:t>Front </a:t>
            </a:r>
            <a:r>
              <a:rPr lang="en-GB" dirty="0">
                <a:cs typeface="Arial"/>
              </a:rPr>
              <a:t>End HTML</a:t>
            </a:r>
            <a:endParaRPr lang="en-GB" dirty="0"/>
          </a:p>
        </p:txBody>
      </p:sp>
      <p:sp>
        <p:nvSpPr>
          <p:cNvPr id="3" name="TextBox 2">
            <a:extLst>
              <a:ext uri="{FF2B5EF4-FFF2-40B4-BE49-F238E27FC236}">
                <a16:creationId xmlns:a16="http://schemas.microsoft.com/office/drawing/2014/main" id="{D1FE491E-C812-45A2-BE11-9824BBB4FD13}"/>
              </a:ext>
            </a:extLst>
          </p:cNvPr>
          <p:cNvSpPr txBox="1"/>
          <p:nvPr/>
        </p:nvSpPr>
        <p:spPr>
          <a:xfrm>
            <a:off x="1981200" y="1837594"/>
            <a:ext cx="7315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&lt;html&gt;</a:t>
            </a:r>
          </a:p>
          <a:p>
            <a:r>
              <a:rPr lang="en-US" dirty="0"/>
              <a:t>   &lt;body&gt;</a:t>
            </a:r>
          </a:p>
          <a:p>
            <a:r>
              <a:rPr lang="en-US" dirty="0"/>
              <a:t>      &lt;form action </a:t>
            </a:r>
            <a:r>
              <a:rPr lang="en-US"/>
              <a:t>= "/" </a:t>
            </a:r>
            <a:r>
              <a:rPr lang="en-US" dirty="0"/>
              <a:t>method = "post"&gt;</a:t>
            </a:r>
          </a:p>
          <a:p>
            <a:r>
              <a:rPr lang="en-US" dirty="0"/>
              <a:t>         &lt;p&gt;Enter Sing to US:&lt;/p&gt;</a:t>
            </a:r>
          </a:p>
          <a:p>
            <a:r>
              <a:rPr lang="en-US" dirty="0"/>
              <a:t>         &lt;p&gt;&lt;input type = "number" step="0.01" name = "num"&gt;&lt;/p&gt;</a:t>
            </a:r>
          </a:p>
          <a:p>
            <a:r>
              <a:rPr lang="en-US" dirty="0"/>
              <a:t>         &lt;p&gt;&lt;input type = "submit" value = "submit"&gt;&lt;/p&gt;</a:t>
            </a:r>
          </a:p>
          <a:p>
            <a:r>
              <a:rPr lang="en-US" dirty="0"/>
              <a:t>      &lt;/form&gt;   </a:t>
            </a:r>
          </a:p>
          <a:p>
            <a:r>
              <a:rPr lang="en-US" dirty="0"/>
              <a:t>      {{result}}</a:t>
            </a:r>
          </a:p>
          <a:p>
            <a:r>
              <a:rPr lang="en-US" dirty="0"/>
              <a:t>   &lt;/body&gt;</a:t>
            </a:r>
          </a:p>
          <a:p>
            <a:r>
              <a:rPr lang="en-US" dirty="0"/>
              <a:t>&lt;/html&gt;</a:t>
            </a:r>
          </a:p>
          <a:p>
            <a:endParaRPr lang="en-US" dirty="0"/>
          </a:p>
        </p:txBody>
      </p:sp>
    </p:spTree>
    <p:extLst>
      <p:ext uri="{BB962C8B-B14F-4D97-AF65-F5344CB8AC3E}">
        <p14:creationId xmlns:p14="http://schemas.microsoft.com/office/powerpoint/2010/main" val="29421036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BE61-0A42-46FC-921D-074223BCB049}"/>
              </a:ext>
            </a:extLst>
          </p:cNvPr>
          <p:cNvSpPr>
            <a:spLocks noGrp="1"/>
          </p:cNvSpPr>
          <p:nvPr>
            <p:ph type="title"/>
          </p:nvPr>
        </p:nvSpPr>
        <p:spPr>
          <a:xfrm>
            <a:off x="371475" y="58003"/>
            <a:ext cx="11315699" cy="1450757"/>
          </a:xfrm>
        </p:spPr>
        <p:txBody>
          <a:bodyPr>
            <a:normAutofit fontScale="90000"/>
          </a:bodyPr>
          <a:lstStyle/>
          <a:p>
            <a:r>
              <a:rPr lang="en-US" dirty="0"/>
              <a:t>Multiple Superclass Methods – Same name then depends on </a:t>
            </a:r>
            <a:r>
              <a:rPr lang="en-US" dirty="0" err="1"/>
              <a:t>mro</a:t>
            </a:r>
            <a:r>
              <a:rPr lang="en-US" dirty="0"/>
              <a:t> (Method Resolution Order)</a:t>
            </a:r>
            <a:endParaRPr lang="en-SG" dirty="0"/>
          </a:p>
        </p:txBody>
      </p:sp>
      <p:pic>
        <p:nvPicPr>
          <p:cNvPr id="5" name="Picture 4">
            <a:extLst>
              <a:ext uri="{FF2B5EF4-FFF2-40B4-BE49-F238E27FC236}">
                <a16:creationId xmlns:a16="http://schemas.microsoft.com/office/drawing/2014/main" id="{E0AABE84-A8AE-4698-BBD8-C037D89C1DD4}"/>
              </a:ext>
            </a:extLst>
          </p:cNvPr>
          <p:cNvPicPr>
            <a:picLocks noChangeAspect="1"/>
          </p:cNvPicPr>
          <p:nvPr/>
        </p:nvPicPr>
        <p:blipFill>
          <a:blip r:embed="rId2"/>
          <a:stretch>
            <a:fillRect/>
          </a:stretch>
        </p:blipFill>
        <p:spPr>
          <a:xfrm>
            <a:off x="742951" y="2305049"/>
            <a:ext cx="2348804" cy="4193381"/>
          </a:xfrm>
          <a:prstGeom prst="rect">
            <a:avLst/>
          </a:prstGeom>
        </p:spPr>
      </p:pic>
      <p:pic>
        <p:nvPicPr>
          <p:cNvPr id="7" name="Picture 6">
            <a:extLst>
              <a:ext uri="{FF2B5EF4-FFF2-40B4-BE49-F238E27FC236}">
                <a16:creationId xmlns:a16="http://schemas.microsoft.com/office/drawing/2014/main" id="{127350A6-CC46-4A7B-BDE4-ACC08762324D}"/>
              </a:ext>
            </a:extLst>
          </p:cNvPr>
          <p:cNvPicPr>
            <a:picLocks noChangeAspect="1"/>
          </p:cNvPicPr>
          <p:nvPr/>
        </p:nvPicPr>
        <p:blipFill>
          <a:blip r:embed="rId3"/>
          <a:stretch>
            <a:fillRect/>
          </a:stretch>
        </p:blipFill>
        <p:spPr>
          <a:xfrm>
            <a:off x="4640620" y="1805009"/>
            <a:ext cx="5903555" cy="4674322"/>
          </a:xfrm>
          <a:prstGeom prst="rect">
            <a:avLst/>
          </a:prstGeom>
        </p:spPr>
      </p:pic>
    </p:spTree>
    <p:extLst>
      <p:ext uri="{BB962C8B-B14F-4D97-AF65-F5344CB8AC3E}">
        <p14:creationId xmlns:p14="http://schemas.microsoft.com/office/powerpoint/2010/main" val="24595316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8E0C-B75F-4F31-BD86-9AFF409F2377}"/>
              </a:ext>
            </a:extLst>
          </p:cNvPr>
          <p:cNvSpPr>
            <a:spLocks noGrp="1"/>
          </p:cNvSpPr>
          <p:nvPr>
            <p:ph type="title"/>
          </p:nvPr>
        </p:nvSpPr>
        <p:spPr/>
        <p:txBody>
          <a:bodyPr/>
          <a:lstStyle/>
          <a:p>
            <a:r>
              <a:rPr lang="en-US" dirty="0"/>
              <a:t>Passing class as argument</a:t>
            </a:r>
            <a:endParaRPr lang="en-SG" dirty="0"/>
          </a:p>
        </p:txBody>
      </p:sp>
      <p:pic>
        <p:nvPicPr>
          <p:cNvPr id="5" name="Picture 4">
            <a:extLst>
              <a:ext uri="{FF2B5EF4-FFF2-40B4-BE49-F238E27FC236}">
                <a16:creationId xmlns:a16="http://schemas.microsoft.com/office/drawing/2014/main" id="{732380CA-506D-4768-9D1E-9AB7EBB99B15}"/>
              </a:ext>
            </a:extLst>
          </p:cNvPr>
          <p:cNvPicPr>
            <a:picLocks noChangeAspect="1"/>
          </p:cNvPicPr>
          <p:nvPr/>
        </p:nvPicPr>
        <p:blipFill>
          <a:blip r:embed="rId2"/>
          <a:stretch>
            <a:fillRect/>
          </a:stretch>
        </p:blipFill>
        <p:spPr>
          <a:xfrm>
            <a:off x="1171574" y="2028824"/>
            <a:ext cx="4676775" cy="3862411"/>
          </a:xfrm>
          <a:prstGeom prst="rect">
            <a:avLst/>
          </a:prstGeom>
        </p:spPr>
      </p:pic>
    </p:spTree>
    <p:extLst>
      <p:ext uri="{BB962C8B-B14F-4D97-AF65-F5344CB8AC3E}">
        <p14:creationId xmlns:p14="http://schemas.microsoft.com/office/powerpoint/2010/main" val="3937428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6378-8969-4B9C-B1C8-1DB8CC4EB087}"/>
              </a:ext>
            </a:extLst>
          </p:cNvPr>
          <p:cNvSpPr>
            <a:spLocks noGrp="1"/>
          </p:cNvSpPr>
          <p:nvPr>
            <p:ph type="title"/>
          </p:nvPr>
        </p:nvSpPr>
        <p:spPr/>
        <p:txBody>
          <a:bodyPr/>
          <a:lstStyle/>
          <a:p>
            <a:r>
              <a:rPr lang="en-US" dirty="0"/>
              <a:t>__class__</a:t>
            </a:r>
            <a:endParaRPr lang="en-SG" dirty="0"/>
          </a:p>
        </p:txBody>
      </p:sp>
      <p:pic>
        <p:nvPicPr>
          <p:cNvPr id="5" name="Picture 4">
            <a:extLst>
              <a:ext uri="{FF2B5EF4-FFF2-40B4-BE49-F238E27FC236}">
                <a16:creationId xmlns:a16="http://schemas.microsoft.com/office/drawing/2014/main" id="{8C2C170C-EFBD-43C6-8311-645BA2DE49CE}"/>
              </a:ext>
            </a:extLst>
          </p:cNvPr>
          <p:cNvPicPr>
            <a:picLocks noChangeAspect="1"/>
          </p:cNvPicPr>
          <p:nvPr/>
        </p:nvPicPr>
        <p:blipFill>
          <a:blip r:embed="rId2"/>
          <a:stretch>
            <a:fillRect/>
          </a:stretch>
        </p:blipFill>
        <p:spPr>
          <a:xfrm>
            <a:off x="4555490" y="601345"/>
            <a:ext cx="4686300" cy="5086350"/>
          </a:xfrm>
          <a:prstGeom prst="rect">
            <a:avLst/>
          </a:prstGeom>
        </p:spPr>
      </p:pic>
    </p:spTree>
    <p:extLst>
      <p:ext uri="{BB962C8B-B14F-4D97-AF65-F5344CB8AC3E}">
        <p14:creationId xmlns:p14="http://schemas.microsoft.com/office/powerpoint/2010/main" val="18209829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D8EC-0E63-4E7C-96A2-22C26206A151}"/>
              </a:ext>
            </a:extLst>
          </p:cNvPr>
          <p:cNvSpPr>
            <a:spLocks noGrp="1"/>
          </p:cNvSpPr>
          <p:nvPr>
            <p:ph type="title"/>
          </p:nvPr>
        </p:nvSpPr>
        <p:spPr/>
        <p:txBody>
          <a:bodyPr/>
          <a:lstStyle/>
          <a:p>
            <a:r>
              <a:rPr lang="en-US" dirty="0"/>
              <a:t>__</a:t>
            </a:r>
            <a:r>
              <a:rPr lang="en-US" dirty="0" err="1"/>
              <a:t>dict</a:t>
            </a:r>
            <a:r>
              <a:rPr lang="en-US" dirty="0"/>
              <a:t>__</a:t>
            </a:r>
            <a:endParaRPr lang="en-SG" dirty="0"/>
          </a:p>
        </p:txBody>
      </p:sp>
      <p:pic>
        <p:nvPicPr>
          <p:cNvPr id="5" name="Picture 4">
            <a:extLst>
              <a:ext uri="{FF2B5EF4-FFF2-40B4-BE49-F238E27FC236}">
                <a16:creationId xmlns:a16="http://schemas.microsoft.com/office/drawing/2014/main" id="{97AC6CF7-E8BA-40F4-B929-5BA9F584D555}"/>
              </a:ext>
            </a:extLst>
          </p:cNvPr>
          <p:cNvPicPr>
            <a:picLocks noChangeAspect="1"/>
          </p:cNvPicPr>
          <p:nvPr/>
        </p:nvPicPr>
        <p:blipFill>
          <a:blip r:embed="rId2"/>
          <a:stretch>
            <a:fillRect/>
          </a:stretch>
        </p:blipFill>
        <p:spPr>
          <a:xfrm>
            <a:off x="521017" y="2247900"/>
            <a:ext cx="11210925" cy="1905000"/>
          </a:xfrm>
          <a:prstGeom prst="rect">
            <a:avLst/>
          </a:prstGeom>
        </p:spPr>
      </p:pic>
    </p:spTree>
    <p:extLst>
      <p:ext uri="{BB962C8B-B14F-4D97-AF65-F5344CB8AC3E}">
        <p14:creationId xmlns:p14="http://schemas.microsoft.com/office/powerpoint/2010/main" val="30516938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F4B1-2BBA-4E58-BF39-D0262FA2D9A3}"/>
              </a:ext>
            </a:extLst>
          </p:cNvPr>
          <p:cNvSpPr>
            <a:spLocks noGrp="1"/>
          </p:cNvSpPr>
          <p:nvPr>
            <p:ph type="title"/>
          </p:nvPr>
        </p:nvSpPr>
        <p:spPr/>
        <p:txBody>
          <a:bodyPr/>
          <a:lstStyle/>
          <a:p>
            <a:r>
              <a:rPr lang="en-US" dirty="0"/>
              <a:t>Super()</a:t>
            </a:r>
            <a:endParaRPr lang="en-SG" dirty="0"/>
          </a:p>
        </p:txBody>
      </p:sp>
      <p:pic>
        <p:nvPicPr>
          <p:cNvPr id="5" name="Picture 4">
            <a:extLst>
              <a:ext uri="{FF2B5EF4-FFF2-40B4-BE49-F238E27FC236}">
                <a16:creationId xmlns:a16="http://schemas.microsoft.com/office/drawing/2014/main" id="{F6E71C03-AF7A-402A-B9D1-4C06E2C734F1}"/>
              </a:ext>
            </a:extLst>
          </p:cNvPr>
          <p:cNvPicPr>
            <a:picLocks noChangeAspect="1"/>
          </p:cNvPicPr>
          <p:nvPr/>
        </p:nvPicPr>
        <p:blipFill>
          <a:blip r:embed="rId2"/>
          <a:stretch>
            <a:fillRect/>
          </a:stretch>
        </p:blipFill>
        <p:spPr>
          <a:xfrm>
            <a:off x="309562" y="1737360"/>
            <a:ext cx="7519988" cy="4612832"/>
          </a:xfrm>
          <a:prstGeom prst="rect">
            <a:avLst/>
          </a:prstGeom>
        </p:spPr>
      </p:pic>
      <p:pic>
        <p:nvPicPr>
          <p:cNvPr id="7" name="Picture 6">
            <a:extLst>
              <a:ext uri="{FF2B5EF4-FFF2-40B4-BE49-F238E27FC236}">
                <a16:creationId xmlns:a16="http://schemas.microsoft.com/office/drawing/2014/main" id="{BFE05E72-D390-4DE9-BC39-4FE962578A32}"/>
              </a:ext>
            </a:extLst>
          </p:cNvPr>
          <p:cNvPicPr>
            <a:picLocks noChangeAspect="1"/>
          </p:cNvPicPr>
          <p:nvPr/>
        </p:nvPicPr>
        <p:blipFill>
          <a:blip r:embed="rId3"/>
          <a:stretch>
            <a:fillRect/>
          </a:stretch>
        </p:blipFill>
        <p:spPr>
          <a:xfrm>
            <a:off x="8241030" y="1881187"/>
            <a:ext cx="2914650" cy="3095625"/>
          </a:xfrm>
          <a:prstGeom prst="rect">
            <a:avLst/>
          </a:prstGeom>
        </p:spPr>
      </p:pic>
    </p:spTree>
    <p:extLst>
      <p:ext uri="{BB962C8B-B14F-4D97-AF65-F5344CB8AC3E}">
        <p14:creationId xmlns:p14="http://schemas.microsoft.com/office/powerpoint/2010/main" val="42083954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D725-EE92-4D57-9079-897DB9045753}"/>
              </a:ext>
            </a:extLst>
          </p:cNvPr>
          <p:cNvSpPr>
            <a:spLocks noGrp="1"/>
          </p:cNvSpPr>
          <p:nvPr>
            <p:ph type="title"/>
          </p:nvPr>
        </p:nvSpPr>
        <p:spPr/>
        <p:txBody>
          <a:bodyPr/>
          <a:lstStyle/>
          <a:p>
            <a:r>
              <a:rPr lang="en-US" dirty="0"/>
              <a:t>Polymorphism</a:t>
            </a:r>
            <a:endParaRPr lang="en-SG" dirty="0"/>
          </a:p>
        </p:txBody>
      </p:sp>
      <p:sp>
        <p:nvSpPr>
          <p:cNvPr id="3" name="Content Placeholder 2">
            <a:extLst>
              <a:ext uri="{FF2B5EF4-FFF2-40B4-BE49-F238E27FC236}">
                <a16:creationId xmlns:a16="http://schemas.microsoft.com/office/drawing/2014/main" id="{ACBB199F-7E4A-4CDE-B5FE-641E865B45B1}"/>
              </a:ext>
            </a:extLst>
          </p:cNvPr>
          <p:cNvSpPr>
            <a:spLocks noGrp="1"/>
          </p:cNvSpPr>
          <p:nvPr>
            <p:ph idx="1"/>
          </p:nvPr>
        </p:nvSpPr>
        <p:spPr/>
        <p:txBody>
          <a:bodyPr/>
          <a:lstStyle/>
          <a:p>
            <a:r>
              <a:rPr lang="en-US" b="0" i="0" dirty="0">
                <a:solidFill>
                  <a:srgbClr val="222222"/>
                </a:solidFill>
                <a:effectLst/>
                <a:latin typeface="Open Sans" panose="020B0606030504020204" pitchFamily="34" charset="0"/>
              </a:rPr>
              <a:t>In Python, polymorphism is the provision of a single interface to objects of different types. In other words, it is the ability to create abstract methods from specific types in order to treat those types in a uniform way.</a:t>
            </a:r>
            <a:endParaRPr lang="en-SG" dirty="0"/>
          </a:p>
        </p:txBody>
      </p:sp>
      <p:pic>
        <p:nvPicPr>
          <p:cNvPr id="5" name="Picture 4">
            <a:extLst>
              <a:ext uri="{FF2B5EF4-FFF2-40B4-BE49-F238E27FC236}">
                <a16:creationId xmlns:a16="http://schemas.microsoft.com/office/drawing/2014/main" id="{AF336860-5404-40B7-A8EE-6BF760D51849}"/>
              </a:ext>
            </a:extLst>
          </p:cNvPr>
          <p:cNvPicPr>
            <a:picLocks noChangeAspect="1"/>
          </p:cNvPicPr>
          <p:nvPr/>
        </p:nvPicPr>
        <p:blipFill>
          <a:blip r:embed="rId2"/>
          <a:stretch>
            <a:fillRect/>
          </a:stretch>
        </p:blipFill>
        <p:spPr>
          <a:xfrm>
            <a:off x="1352550" y="3310468"/>
            <a:ext cx="2762250" cy="2667000"/>
          </a:xfrm>
          <a:prstGeom prst="rect">
            <a:avLst/>
          </a:prstGeom>
        </p:spPr>
      </p:pic>
    </p:spTree>
    <p:extLst>
      <p:ext uri="{BB962C8B-B14F-4D97-AF65-F5344CB8AC3E}">
        <p14:creationId xmlns:p14="http://schemas.microsoft.com/office/powerpoint/2010/main" val="6172697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6149-BF07-4BA8-BE81-3729005414D3}"/>
              </a:ext>
            </a:extLst>
          </p:cNvPr>
          <p:cNvSpPr>
            <a:spLocks noGrp="1"/>
          </p:cNvSpPr>
          <p:nvPr>
            <p:ph type="title"/>
          </p:nvPr>
        </p:nvSpPr>
        <p:spPr>
          <a:xfrm>
            <a:off x="678180" y="2096353"/>
            <a:ext cx="2417445" cy="3142397"/>
          </a:xfrm>
        </p:spPr>
        <p:txBody>
          <a:bodyPr/>
          <a:lstStyle/>
          <a:p>
            <a:r>
              <a:rPr lang="en-US" dirty="0" err="1"/>
              <a:t>dir</a:t>
            </a:r>
            <a:r>
              <a:rPr lang="en-US" dirty="0"/>
              <a:t>()</a:t>
            </a:r>
            <a:br>
              <a:rPr lang="en-US" dirty="0"/>
            </a:br>
            <a:r>
              <a:rPr lang="en-US" dirty="0"/>
              <a:t>module in a object</a:t>
            </a:r>
            <a:endParaRPr lang="en-SG" dirty="0"/>
          </a:p>
        </p:txBody>
      </p:sp>
      <p:pic>
        <p:nvPicPr>
          <p:cNvPr id="5" name="Picture 4">
            <a:extLst>
              <a:ext uri="{FF2B5EF4-FFF2-40B4-BE49-F238E27FC236}">
                <a16:creationId xmlns:a16="http://schemas.microsoft.com/office/drawing/2014/main" id="{6F8AC1BC-A14B-4D7B-8010-EBB80E038BA1}"/>
              </a:ext>
            </a:extLst>
          </p:cNvPr>
          <p:cNvPicPr>
            <a:picLocks noChangeAspect="1"/>
          </p:cNvPicPr>
          <p:nvPr/>
        </p:nvPicPr>
        <p:blipFill>
          <a:blip r:embed="rId2"/>
          <a:stretch>
            <a:fillRect/>
          </a:stretch>
        </p:blipFill>
        <p:spPr>
          <a:xfrm>
            <a:off x="4210050" y="175098"/>
            <a:ext cx="7029450" cy="5882802"/>
          </a:xfrm>
          <a:prstGeom prst="rect">
            <a:avLst/>
          </a:prstGeom>
        </p:spPr>
      </p:pic>
    </p:spTree>
    <p:extLst>
      <p:ext uri="{BB962C8B-B14F-4D97-AF65-F5344CB8AC3E}">
        <p14:creationId xmlns:p14="http://schemas.microsoft.com/office/powerpoint/2010/main" val="5808721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4FB5-2F9D-49A1-8426-56AFF416365E}"/>
              </a:ext>
            </a:extLst>
          </p:cNvPr>
          <p:cNvSpPr>
            <a:spLocks noGrp="1"/>
          </p:cNvSpPr>
          <p:nvPr>
            <p:ph type="title"/>
          </p:nvPr>
        </p:nvSpPr>
        <p:spPr>
          <a:xfrm>
            <a:off x="347490" y="288549"/>
            <a:ext cx="4838700" cy="1320907"/>
          </a:xfrm>
        </p:spPr>
        <p:txBody>
          <a:bodyPr>
            <a:normAutofit fontScale="90000"/>
          </a:bodyPr>
          <a:lstStyle/>
          <a:p>
            <a:r>
              <a:rPr lang="en-US" dirty="0"/>
              <a:t>Static vs class methods</a:t>
            </a:r>
            <a:endParaRPr lang="en-SG" dirty="0"/>
          </a:p>
        </p:txBody>
      </p:sp>
      <p:sp>
        <p:nvSpPr>
          <p:cNvPr id="3" name="Content Placeholder 2">
            <a:extLst>
              <a:ext uri="{FF2B5EF4-FFF2-40B4-BE49-F238E27FC236}">
                <a16:creationId xmlns:a16="http://schemas.microsoft.com/office/drawing/2014/main" id="{5363E5C6-5D56-43C1-91EB-50CC501CF2DF}"/>
              </a:ext>
            </a:extLst>
          </p:cNvPr>
          <p:cNvSpPr>
            <a:spLocks noGrp="1"/>
          </p:cNvSpPr>
          <p:nvPr>
            <p:ph idx="1"/>
          </p:nvPr>
        </p:nvSpPr>
        <p:spPr>
          <a:xfrm>
            <a:off x="347490" y="2057400"/>
            <a:ext cx="2531745" cy="1906694"/>
          </a:xfrm>
        </p:spPr>
        <p:txBody>
          <a:bodyPr>
            <a:normAutofit/>
          </a:bodyPr>
          <a:lstStyle/>
          <a:p>
            <a:r>
              <a:rPr lang="en-US" b="1" i="0" dirty="0">
                <a:solidFill>
                  <a:srgbClr val="202124"/>
                </a:solidFill>
                <a:effectLst/>
                <a:latin typeface="arial" panose="020B0604020202020204" pitchFamily="34" charset="0"/>
              </a:rPr>
              <a:t>static method</a:t>
            </a:r>
            <a:r>
              <a:rPr lang="en-US" b="0" i="0" dirty="0">
                <a:solidFill>
                  <a:srgbClr val="202124"/>
                </a:solidFill>
                <a:effectLst/>
                <a:latin typeface="arial" panose="020B0604020202020204" pitchFamily="34" charset="0"/>
              </a:rPr>
              <a:t> can be called without an object for that class.</a:t>
            </a:r>
            <a:endParaRPr lang="en-SG" dirty="0"/>
          </a:p>
        </p:txBody>
      </p:sp>
      <p:sp>
        <p:nvSpPr>
          <p:cNvPr id="8" name="TextBox 7">
            <a:extLst>
              <a:ext uri="{FF2B5EF4-FFF2-40B4-BE49-F238E27FC236}">
                <a16:creationId xmlns:a16="http://schemas.microsoft.com/office/drawing/2014/main" id="{188EC988-BEAB-48CD-9399-C148DEE6A149}"/>
              </a:ext>
            </a:extLst>
          </p:cNvPr>
          <p:cNvSpPr txBox="1"/>
          <p:nvPr/>
        </p:nvSpPr>
        <p:spPr>
          <a:xfrm>
            <a:off x="3957812" y="1012954"/>
            <a:ext cx="6096000" cy="4832092"/>
          </a:xfrm>
          <a:prstGeom prst="rect">
            <a:avLst/>
          </a:prstGeom>
          <a:noFill/>
        </p:spPr>
        <p:txBody>
          <a:bodyPr wrap="square">
            <a:spAutoFit/>
          </a:bodyPr>
          <a:lstStyle/>
          <a:p>
            <a:r>
              <a:rPr lang="en-US" sz="1400" dirty="0"/>
              <a:t># Python program to demonstrate </a:t>
            </a:r>
          </a:p>
          <a:p>
            <a:r>
              <a:rPr lang="en-US" sz="1400" dirty="0"/>
              <a:t># use of class method and static method.</a:t>
            </a:r>
          </a:p>
          <a:p>
            <a:r>
              <a:rPr lang="en-US" sz="1400" dirty="0"/>
              <a:t>from datetime import date</a:t>
            </a:r>
          </a:p>
          <a:p>
            <a:r>
              <a:rPr lang="en-US" sz="1400" dirty="0"/>
              <a:t>class Person:</a:t>
            </a:r>
          </a:p>
          <a:p>
            <a:r>
              <a:rPr lang="en-US" sz="1400" dirty="0"/>
              <a:t>    def __</a:t>
            </a:r>
            <a:r>
              <a:rPr lang="en-US" sz="1400" dirty="0" err="1"/>
              <a:t>init</a:t>
            </a:r>
            <a:r>
              <a:rPr lang="en-US" sz="1400" dirty="0"/>
              <a:t>__(self, name, age):</a:t>
            </a:r>
          </a:p>
          <a:p>
            <a:r>
              <a:rPr lang="en-US" sz="1400" dirty="0"/>
              <a:t>        self.name = name</a:t>
            </a:r>
          </a:p>
          <a:p>
            <a:r>
              <a:rPr lang="en-US" sz="1400" dirty="0"/>
              <a:t>        </a:t>
            </a:r>
            <a:r>
              <a:rPr lang="en-US" sz="1400" dirty="0" err="1"/>
              <a:t>self.age</a:t>
            </a:r>
            <a:r>
              <a:rPr lang="en-US" sz="1400" dirty="0"/>
              <a:t> = age</a:t>
            </a:r>
          </a:p>
          <a:p>
            <a:r>
              <a:rPr lang="en-US" sz="1400" dirty="0"/>
              <a:t>    # a class method to create a Person object by birth year.</a:t>
            </a:r>
          </a:p>
          <a:p>
            <a:r>
              <a:rPr lang="en-US" sz="1400" dirty="0"/>
              <a:t>    @classmethod</a:t>
            </a:r>
          </a:p>
          <a:p>
            <a:r>
              <a:rPr lang="en-US" sz="1400" dirty="0"/>
              <a:t>    def </a:t>
            </a:r>
            <a:r>
              <a:rPr lang="en-US" sz="1400" dirty="0" err="1"/>
              <a:t>fromBirthYear</a:t>
            </a:r>
            <a:r>
              <a:rPr lang="en-US" sz="1400" dirty="0"/>
              <a:t>(</a:t>
            </a:r>
            <a:r>
              <a:rPr lang="en-US" sz="1400" dirty="0" err="1"/>
              <a:t>cls</a:t>
            </a:r>
            <a:r>
              <a:rPr lang="en-US" sz="1400" dirty="0"/>
              <a:t>, name, year):</a:t>
            </a:r>
          </a:p>
          <a:p>
            <a:r>
              <a:rPr lang="en-US" sz="1400" dirty="0"/>
              <a:t>        return </a:t>
            </a:r>
            <a:r>
              <a:rPr lang="en-US" sz="1400" dirty="0" err="1"/>
              <a:t>cls</a:t>
            </a:r>
            <a:r>
              <a:rPr lang="en-US" sz="1400" dirty="0"/>
              <a:t>(name, </a:t>
            </a:r>
            <a:r>
              <a:rPr lang="en-US" sz="1400" dirty="0" err="1"/>
              <a:t>date.today</a:t>
            </a:r>
            <a:r>
              <a:rPr lang="en-US" sz="1400" dirty="0"/>
              <a:t>().year - year)</a:t>
            </a:r>
          </a:p>
          <a:p>
            <a:r>
              <a:rPr lang="en-US" sz="1400" dirty="0"/>
              <a:t>       </a:t>
            </a:r>
          </a:p>
          <a:p>
            <a:r>
              <a:rPr lang="en-US" sz="1400" dirty="0"/>
              <a:t>    # a static method to check if a Person is adult or not.</a:t>
            </a:r>
          </a:p>
          <a:p>
            <a:r>
              <a:rPr lang="en-US" sz="1400" dirty="0"/>
              <a:t>    @staticmethod</a:t>
            </a:r>
          </a:p>
          <a:p>
            <a:r>
              <a:rPr lang="en-US" sz="1400" dirty="0"/>
              <a:t>    def </a:t>
            </a:r>
            <a:r>
              <a:rPr lang="en-US" sz="1400" dirty="0" err="1"/>
              <a:t>isAdult</a:t>
            </a:r>
            <a:r>
              <a:rPr lang="en-US" sz="1400" dirty="0"/>
              <a:t>(age):</a:t>
            </a:r>
          </a:p>
          <a:p>
            <a:r>
              <a:rPr lang="en-US" sz="1400" dirty="0"/>
              <a:t>        return age &gt; 18</a:t>
            </a:r>
          </a:p>
          <a:p>
            <a:r>
              <a:rPr lang="en-US" sz="1400" dirty="0"/>
              <a:t>person1 = Person('</a:t>
            </a:r>
            <a:r>
              <a:rPr lang="en-US" sz="1400" dirty="0" err="1"/>
              <a:t>mayank</a:t>
            </a:r>
            <a:r>
              <a:rPr lang="en-US" sz="1400" dirty="0"/>
              <a:t>', 21)</a:t>
            </a:r>
          </a:p>
          <a:p>
            <a:r>
              <a:rPr lang="en-US" sz="1400" dirty="0"/>
              <a:t>person2 = </a:t>
            </a:r>
            <a:r>
              <a:rPr lang="en-US" sz="1400" dirty="0" err="1"/>
              <a:t>Person.fromBirthYear</a:t>
            </a:r>
            <a:r>
              <a:rPr lang="en-US" sz="1400" dirty="0"/>
              <a:t>('</a:t>
            </a:r>
            <a:r>
              <a:rPr lang="en-US" sz="1400" dirty="0" err="1"/>
              <a:t>mayank</a:t>
            </a:r>
            <a:r>
              <a:rPr lang="en-US" sz="1400" dirty="0"/>
              <a:t>', 1996)</a:t>
            </a:r>
          </a:p>
          <a:p>
            <a:r>
              <a:rPr lang="en-US" sz="1400" dirty="0"/>
              <a:t>print (person1.age)</a:t>
            </a:r>
          </a:p>
          <a:p>
            <a:r>
              <a:rPr lang="en-US" sz="1400" dirty="0"/>
              <a:t>print (person2.age)</a:t>
            </a:r>
          </a:p>
          <a:p>
            <a:r>
              <a:rPr lang="en-US" sz="1400" dirty="0"/>
              <a:t># print the result</a:t>
            </a:r>
          </a:p>
          <a:p>
            <a:r>
              <a:rPr lang="en-US" sz="1400" dirty="0" err="1"/>
              <a:t>Person.isAdult</a:t>
            </a:r>
            <a:r>
              <a:rPr lang="en-US" sz="1400" dirty="0"/>
              <a:t>(22)</a:t>
            </a:r>
            <a:endParaRPr lang="en-SG" sz="1400" dirty="0"/>
          </a:p>
        </p:txBody>
      </p:sp>
      <p:pic>
        <p:nvPicPr>
          <p:cNvPr id="7" name="Picture 6">
            <a:extLst>
              <a:ext uri="{FF2B5EF4-FFF2-40B4-BE49-F238E27FC236}">
                <a16:creationId xmlns:a16="http://schemas.microsoft.com/office/drawing/2014/main" id="{2C1444E1-2386-401C-B671-7699C916DBBC}"/>
              </a:ext>
            </a:extLst>
          </p:cNvPr>
          <p:cNvPicPr>
            <a:picLocks noChangeAspect="1"/>
          </p:cNvPicPr>
          <p:nvPr/>
        </p:nvPicPr>
        <p:blipFill>
          <a:blip r:embed="rId2"/>
          <a:stretch>
            <a:fillRect/>
          </a:stretch>
        </p:blipFill>
        <p:spPr>
          <a:xfrm>
            <a:off x="8913495" y="4695825"/>
            <a:ext cx="800100" cy="1028700"/>
          </a:xfrm>
          <a:prstGeom prst="rect">
            <a:avLst/>
          </a:prstGeom>
        </p:spPr>
      </p:pic>
    </p:spTree>
    <p:extLst>
      <p:ext uri="{BB962C8B-B14F-4D97-AF65-F5344CB8AC3E}">
        <p14:creationId xmlns:p14="http://schemas.microsoft.com/office/powerpoint/2010/main" val="10430230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797A-9B10-45B7-91EB-E29879EF8D85}"/>
              </a:ext>
            </a:extLst>
          </p:cNvPr>
          <p:cNvSpPr>
            <a:spLocks noGrp="1"/>
          </p:cNvSpPr>
          <p:nvPr>
            <p:ph type="title"/>
          </p:nvPr>
        </p:nvSpPr>
        <p:spPr/>
        <p:txBody>
          <a:bodyPr/>
          <a:lstStyle/>
          <a:p>
            <a:r>
              <a:rPr lang="en-US" dirty="0"/>
              <a:t>Static vs class</a:t>
            </a:r>
            <a:endParaRPr lang="en-SG" dirty="0"/>
          </a:p>
        </p:txBody>
      </p:sp>
      <p:pic>
        <p:nvPicPr>
          <p:cNvPr id="5" name="Picture 4">
            <a:extLst>
              <a:ext uri="{FF2B5EF4-FFF2-40B4-BE49-F238E27FC236}">
                <a16:creationId xmlns:a16="http://schemas.microsoft.com/office/drawing/2014/main" id="{B88DDA9D-E6C7-4DC8-9762-4765CDACA248}"/>
              </a:ext>
            </a:extLst>
          </p:cNvPr>
          <p:cNvPicPr>
            <a:picLocks noChangeAspect="1"/>
          </p:cNvPicPr>
          <p:nvPr/>
        </p:nvPicPr>
        <p:blipFill>
          <a:blip r:embed="rId2"/>
          <a:stretch>
            <a:fillRect/>
          </a:stretch>
        </p:blipFill>
        <p:spPr>
          <a:xfrm>
            <a:off x="1097280" y="2048827"/>
            <a:ext cx="9812627" cy="3579813"/>
          </a:xfrm>
          <a:prstGeom prst="rect">
            <a:avLst/>
          </a:prstGeom>
        </p:spPr>
      </p:pic>
    </p:spTree>
    <p:extLst>
      <p:ext uri="{BB962C8B-B14F-4D97-AF65-F5344CB8AC3E}">
        <p14:creationId xmlns:p14="http://schemas.microsoft.com/office/powerpoint/2010/main" val="29908912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F8D5-E5F6-4D91-8F7A-6FBBD5EE91F2}"/>
              </a:ext>
            </a:extLst>
          </p:cNvPr>
          <p:cNvSpPr>
            <a:spLocks noGrp="1"/>
          </p:cNvSpPr>
          <p:nvPr>
            <p:ph type="title"/>
          </p:nvPr>
        </p:nvSpPr>
        <p:spPr>
          <a:xfrm>
            <a:off x="76200" y="619978"/>
            <a:ext cx="3097460" cy="3361472"/>
          </a:xfrm>
        </p:spPr>
        <p:txBody>
          <a:bodyPr/>
          <a:lstStyle/>
          <a:p>
            <a:r>
              <a:rPr lang="en-US" dirty="0"/>
              <a:t>Abstract base class (Interface)</a:t>
            </a:r>
            <a:endParaRPr lang="en-SG" dirty="0"/>
          </a:p>
        </p:txBody>
      </p:sp>
      <p:pic>
        <p:nvPicPr>
          <p:cNvPr id="5" name="Picture 4">
            <a:extLst>
              <a:ext uri="{FF2B5EF4-FFF2-40B4-BE49-F238E27FC236}">
                <a16:creationId xmlns:a16="http://schemas.microsoft.com/office/drawing/2014/main" id="{29DCD518-060A-4E52-9E4B-DE897CC169E8}"/>
              </a:ext>
            </a:extLst>
          </p:cNvPr>
          <p:cNvPicPr>
            <a:picLocks noChangeAspect="1"/>
          </p:cNvPicPr>
          <p:nvPr/>
        </p:nvPicPr>
        <p:blipFill>
          <a:blip r:embed="rId2"/>
          <a:stretch>
            <a:fillRect/>
          </a:stretch>
        </p:blipFill>
        <p:spPr>
          <a:xfrm>
            <a:off x="3971221" y="416560"/>
            <a:ext cx="3305471" cy="6327140"/>
          </a:xfrm>
          <a:prstGeom prst="rect">
            <a:avLst/>
          </a:prstGeom>
        </p:spPr>
      </p:pic>
      <p:pic>
        <p:nvPicPr>
          <p:cNvPr id="7" name="Picture 6">
            <a:extLst>
              <a:ext uri="{FF2B5EF4-FFF2-40B4-BE49-F238E27FC236}">
                <a16:creationId xmlns:a16="http://schemas.microsoft.com/office/drawing/2014/main" id="{9AF6E5E8-AD35-4ECB-8C35-C2428B077BF2}"/>
              </a:ext>
            </a:extLst>
          </p:cNvPr>
          <p:cNvPicPr>
            <a:picLocks noChangeAspect="1"/>
          </p:cNvPicPr>
          <p:nvPr/>
        </p:nvPicPr>
        <p:blipFill>
          <a:blip r:embed="rId3"/>
          <a:stretch>
            <a:fillRect/>
          </a:stretch>
        </p:blipFill>
        <p:spPr>
          <a:xfrm>
            <a:off x="7652384" y="416560"/>
            <a:ext cx="2629535" cy="4458777"/>
          </a:xfrm>
          <a:prstGeom prst="rect">
            <a:avLst/>
          </a:prstGeom>
        </p:spPr>
      </p:pic>
      <p:sp>
        <p:nvSpPr>
          <p:cNvPr id="9" name="TextBox 8">
            <a:extLst>
              <a:ext uri="{FF2B5EF4-FFF2-40B4-BE49-F238E27FC236}">
                <a16:creationId xmlns:a16="http://schemas.microsoft.com/office/drawing/2014/main" id="{00442D9D-EED5-4EB4-8A3E-2639B08FD80B}"/>
              </a:ext>
            </a:extLst>
          </p:cNvPr>
          <p:cNvSpPr txBox="1"/>
          <p:nvPr/>
        </p:nvSpPr>
        <p:spPr>
          <a:xfrm>
            <a:off x="247650" y="4057017"/>
            <a:ext cx="2754560" cy="2308324"/>
          </a:xfrm>
          <a:prstGeom prst="rect">
            <a:avLst/>
          </a:prstGeom>
          <a:noFill/>
        </p:spPr>
        <p:txBody>
          <a:bodyPr wrap="square">
            <a:spAutoFit/>
          </a:bodyPr>
          <a:lstStyle/>
          <a:p>
            <a:r>
              <a:rPr lang="en-US" dirty="0"/>
              <a:t>By defining an abstract base class, you can define a common Application Program Interface(API) for a set of subclasses. </a:t>
            </a:r>
          </a:p>
          <a:p>
            <a:endParaRPr lang="en-US" dirty="0"/>
          </a:p>
          <a:p>
            <a:r>
              <a:rPr lang="en-US" dirty="0"/>
              <a:t>Triangle is composed of polygon.</a:t>
            </a:r>
          </a:p>
        </p:txBody>
      </p:sp>
    </p:spTree>
    <p:extLst>
      <p:ext uri="{BB962C8B-B14F-4D97-AF65-F5344CB8AC3E}">
        <p14:creationId xmlns:p14="http://schemas.microsoft.com/office/powerpoint/2010/main" val="281391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16F3-559B-4957-BEF7-654DF4F30012}"/>
              </a:ext>
            </a:extLst>
          </p:cNvPr>
          <p:cNvSpPr>
            <a:spLocks noGrp="1"/>
          </p:cNvSpPr>
          <p:nvPr>
            <p:ph type="title"/>
          </p:nvPr>
        </p:nvSpPr>
        <p:spPr>
          <a:xfrm>
            <a:off x="499241" y="2286000"/>
            <a:ext cx="8229600" cy="1143000"/>
          </a:xfrm>
        </p:spPr>
        <p:txBody>
          <a:bodyPr>
            <a:normAutofit fontScale="90000"/>
          </a:bodyPr>
          <a:lstStyle/>
          <a:p>
            <a:pPr algn="l"/>
            <a:r>
              <a:rPr lang="en-GB" dirty="0" err="1">
                <a:cs typeface="Calibri"/>
              </a:rPr>
              <a:t>Github</a:t>
            </a:r>
            <a:r>
              <a:rPr lang="en-GB" dirty="0">
                <a:cs typeface="Calibri"/>
              </a:rPr>
              <a:t> and Heroku</a:t>
            </a:r>
            <a:br>
              <a:rPr lang="en-GB" dirty="0">
                <a:cs typeface="Calibri"/>
              </a:rPr>
            </a:br>
            <a:r>
              <a:rPr lang="en-GB" dirty="0">
                <a:cs typeface="Calibri"/>
              </a:rPr>
              <a:t>Step 1 Create app.py, </a:t>
            </a:r>
            <a:r>
              <a:rPr lang="en-GB" dirty="0" err="1">
                <a:cs typeface="Calibri"/>
              </a:rPr>
              <a:t>MLmodel</a:t>
            </a:r>
            <a:r>
              <a:rPr lang="en-GB" dirty="0">
                <a:cs typeface="Calibri"/>
              </a:rPr>
              <a:t> and templates</a:t>
            </a:r>
          </a:p>
        </p:txBody>
      </p:sp>
      <p:pic>
        <p:nvPicPr>
          <p:cNvPr id="3" name="Picture 3">
            <a:extLst>
              <a:ext uri="{FF2B5EF4-FFF2-40B4-BE49-F238E27FC236}">
                <a16:creationId xmlns:a16="http://schemas.microsoft.com/office/drawing/2014/main" id="{47F5888B-19C3-471D-8F89-6D1E585B7CBA}"/>
              </a:ext>
            </a:extLst>
          </p:cNvPr>
          <p:cNvPicPr>
            <a:picLocks noChangeAspect="1"/>
          </p:cNvPicPr>
          <p:nvPr/>
        </p:nvPicPr>
        <p:blipFill>
          <a:blip r:embed="rId2"/>
          <a:stretch>
            <a:fillRect/>
          </a:stretch>
        </p:blipFill>
        <p:spPr>
          <a:xfrm>
            <a:off x="3395611" y="3884738"/>
            <a:ext cx="5240215" cy="2223679"/>
          </a:xfrm>
          <a:prstGeom prst="rect">
            <a:avLst/>
          </a:prstGeom>
        </p:spPr>
      </p:pic>
    </p:spTree>
    <p:extLst>
      <p:ext uri="{BB962C8B-B14F-4D97-AF65-F5344CB8AC3E}">
        <p14:creationId xmlns:p14="http://schemas.microsoft.com/office/powerpoint/2010/main" val="13371912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7E4B-02CE-499A-B27E-AD14EB4886F5}"/>
              </a:ext>
            </a:extLst>
          </p:cNvPr>
          <p:cNvSpPr>
            <a:spLocks noGrp="1"/>
          </p:cNvSpPr>
          <p:nvPr>
            <p:ph type="title"/>
          </p:nvPr>
        </p:nvSpPr>
        <p:spPr/>
        <p:txBody>
          <a:bodyPr/>
          <a:lstStyle/>
          <a:p>
            <a:r>
              <a:rPr lang="en-US" dirty="0"/>
              <a:t>Overloading and Overriding</a:t>
            </a:r>
            <a:endParaRPr lang="en-SG" dirty="0"/>
          </a:p>
        </p:txBody>
      </p:sp>
      <p:pic>
        <p:nvPicPr>
          <p:cNvPr id="5" name="Picture 4">
            <a:extLst>
              <a:ext uri="{FF2B5EF4-FFF2-40B4-BE49-F238E27FC236}">
                <a16:creationId xmlns:a16="http://schemas.microsoft.com/office/drawing/2014/main" id="{5EB56D98-183C-4670-8BC5-84929DC1CED4}"/>
              </a:ext>
            </a:extLst>
          </p:cNvPr>
          <p:cNvPicPr>
            <a:picLocks noChangeAspect="1"/>
          </p:cNvPicPr>
          <p:nvPr/>
        </p:nvPicPr>
        <p:blipFill>
          <a:blip r:embed="rId2"/>
          <a:stretch>
            <a:fillRect/>
          </a:stretch>
        </p:blipFill>
        <p:spPr>
          <a:xfrm>
            <a:off x="1797843" y="1899285"/>
            <a:ext cx="8596313" cy="4812290"/>
          </a:xfrm>
          <a:prstGeom prst="rect">
            <a:avLst/>
          </a:prstGeom>
        </p:spPr>
      </p:pic>
    </p:spTree>
    <p:extLst>
      <p:ext uri="{BB962C8B-B14F-4D97-AF65-F5344CB8AC3E}">
        <p14:creationId xmlns:p14="http://schemas.microsoft.com/office/powerpoint/2010/main" val="22667306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CCA5-0595-4AA1-825E-A531F9FB5C69}"/>
              </a:ext>
            </a:extLst>
          </p:cNvPr>
          <p:cNvSpPr>
            <a:spLocks noGrp="1"/>
          </p:cNvSpPr>
          <p:nvPr>
            <p:ph type="title"/>
          </p:nvPr>
        </p:nvSpPr>
        <p:spPr/>
        <p:txBody>
          <a:bodyPr/>
          <a:lstStyle/>
          <a:p>
            <a:r>
              <a:rPr lang="en-US" dirty="0"/>
              <a:t>Interface vs Abstract</a:t>
            </a:r>
            <a:endParaRPr lang="en-SG" dirty="0"/>
          </a:p>
        </p:txBody>
      </p:sp>
      <p:pic>
        <p:nvPicPr>
          <p:cNvPr id="3" name="Picture 2">
            <a:extLst>
              <a:ext uri="{FF2B5EF4-FFF2-40B4-BE49-F238E27FC236}">
                <a16:creationId xmlns:a16="http://schemas.microsoft.com/office/drawing/2014/main" id="{8360A89A-D7C2-447E-A066-49D382E2B6D0}"/>
              </a:ext>
            </a:extLst>
          </p:cNvPr>
          <p:cNvPicPr>
            <a:picLocks noChangeAspect="1"/>
          </p:cNvPicPr>
          <p:nvPr/>
        </p:nvPicPr>
        <p:blipFill>
          <a:blip r:embed="rId2"/>
          <a:stretch>
            <a:fillRect/>
          </a:stretch>
        </p:blipFill>
        <p:spPr>
          <a:xfrm>
            <a:off x="2271712" y="2066924"/>
            <a:ext cx="7043103" cy="3668755"/>
          </a:xfrm>
          <a:prstGeom prst="rect">
            <a:avLst/>
          </a:prstGeom>
        </p:spPr>
      </p:pic>
    </p:spTree>
    <p:extLst>
      <p:ext uri="{BB962C8B-B14F-4D97-AF65-F5344CB8AC3E}">
        <p14:creationId xmlns:p14="http://schemas.microsoft.com/office/powerpoint/2010/main" val="11737955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4420-1923-41F1-811F-65B10F20B00C}"/>
              </a:ext>
            </a:extLst>
          </p:cNvPr>
          <p:cNvSpPr>
            <a:spLocks noGrp="1"/>
          </p:cNvSpPr>
          <p:nvPr>
            <p:ph type="title"/>
          </p:nvPr>
        </p:nvSpPr>
        <p:spPr/>
        <p:txBody>
          <a:bodyPr/>
          <a:lstStyle/>
          <a:p>
            <a:r>
              <a:rPr lang="en-US" dirty="0"/>
              <a:t>SQL &amp; XML</a:t>
            </a:r>
            <a:endParaRPr lang="en-SG" dirty="0"/>
          </a:p>
        </p:txBody>
      </p:sp>
    </p:spTree>
    <p:extLst>
      <p:ext uri="{BB962C8B-B14F-4D97-AF65-F5344CB8AC3E}">
        <p14:creationId xmlns:p14="http://schemas.microsoft.com/office/powerpoint/2010/main" val="9848535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D32B-6585-41E3-81CE-CC5B24C764BA}"/>
              </a:ext>
            </a:extLst>
          </p:cNvPr>
          <p:cNvSpPr>
            <a:spLocks noGrp="1"/>
          </p:cNvSpPr>
          <p:nvPr>
            <p:ph type="title"/>
          </p:nvPr>
        </p:nvSpPr>
        <p:spPr/>
        <p:txBody>
          <a:bodyPr/>
          <a:lstStyle/>
          <a:p>
            <a:r>
              <a:rPr lang="en-US" dirty="0"/>
              <a:t>Create DB, Table, Insert, Select</a:t>
            </a:r>
            <a:endParaRPr lang="en-SG" dirty="0"/>
          </a:p>
        </p:txBody>
      </p:sp>
      <p:sp>
        <p:nvSpPr>
          <p:cNvPr id="5" name="TextBox 4">
            <a:extLst>
              <a:ext uri="{FF2B5EF4-FFF2-40B4-BE49-F238E27FC236}">
                <a16:creationId xmlns:a16="http://schemas.microsoft.com/office/drawing/2014/main" id="{46E46774-B4D9-493C-A40E-4A0ECE178035}"/>
              </a:ext>
            </a:extLst>
          </p:cNvPr>
          <p:cNvSpPr txBox="1"/>
          <p:nvPr/>
        </p:nvSpPr>
        <p:spPr>
          <a:xfrm>
            <a:off x="733425" y="2025134"/>
            <a:ext cx="6096000" cy="369332"/>
          </a:xfrm>
          <a:prstGeom prst="rect">
            <a:avLst/>
          </a:prstGeom>
          <a:noFill/>
        </p:spPr>
        <p:txBody>
          <a:bodyPr wrap="square">
            <a:spAutoFit/>
          </a:bodyPr>
          <a:lstStyle/>
          <a:p>
            <a:r>
              <a:rPr lang="en-SG" dirty="0"/>
              <a:t>import sqlite3</a:t>
            </a:r>
          </a:p>
        </p:txBody>
      </p:sp>
      <p:sp>
        <p:nvSpPr>
          <p:cNvPr id="7" name="TextBox 6">
            <a:extLst>
              <a:ext uri="{FF2B5EF4-FFF2-40B4-BE49-F238E27FC236}">
                <a16:creationId xmlns:a16="http://schemas.microsoft.com/office/drawing/2014/main" id="{F2170235-512F-4892-ADDE-9E7E3654C6B1}"/>
              </a:ext>
            </a:extLst>
          </p:cNvPr>
          <p:cNvSpPr txBox="1"/>
          <p:nvPr/>
        </p:nvSpPr>
        <p:spPr>
          <a:xfrm>
            <a:off x="733425" y="2459504"/>
            <a:ext cx="6096000" cy="369332"/>
          </a:xfrm>
          <a:prstGeom prst="rect">
            <a:avLst/>
          </a:prstGeom>
          <a:noFill/>
        </p:spPr>
        <p:txBody>
          <a:bodyPr wrap="square">
            <a:spAutoFit/>
          </a:bodyPr>
          <a:lstStyle/>
          <a:p>
            <a:r>
              <a:rPr lang="en-SG" dirty="0"/>
              <a:t>c = sqlite3.connect("</a:t>
            </a:r>
            <a:r>
              <a:rPr lang="en-SG" dirty="0" err="1"/>
              <a:t>First.db</a:t>
            </a:r>
            <a:r>
              <a:rPr lang="en-SG" dirty="0"/>
              <a:t>")</a:t>
            </a:r>
          </a:p>
        </p:txBody>
      </p:sp>
      <p:sp>
        <p:nvSpPr>
          <p:cNvPr id="9" name="TextBox 8">
            <a:extLst>
              <a:ext uri="{FF2B5EF4-FFF2-40B4-BE49-F238E27FC236}">
                <a16:creationId xmlns:a16="http://schemas.microsoft.com/office/drawing/2014/main" id="{59C4BAA6-1CCB-42C3-B80E-B1B22082EDE9}"/>
              </a:ext>
            </a:extLst>
          </p:cNvPr>
          <p:cNvSpPr txBox="1"/>
          <p:nvPr/>
        </p:nvSpPr>
        <p:spPr>
          <a:xfrm>
            <a:off x="733425" y="3066961"/>
            <a:ext cx="6096000" cy="1200329"/>
          </a:xfrm>
          <a:prstGeom prst="rect">
            <a:avLst/>
          </a:prstGeom>
          <a:noFill/>
        </p:spPr>
        <p:txBody>
          <a:bodyPr wrap="square">
            <a:spAutoFit/>
          </a:bodyPr>
          <a:lstStyle/>
          <a:p>
            <a:r>
              <a:rPr lang="en-SG" dirty="0" err="1"/>
              <a:t>c.execute</a:t>
            </a:r>
            <a:r>
              <a:rPr lang="en-SG" dirty="0"/>
              <a:t>('''CREATE TABLE tasks (</a:t>
            </a:r>
          </a:p>
          <a:p>
            <a:r>
              <a:rPr lang="en-SG" dirty="0"/>
              <a:t>    id INT PRIMARY KEY,</a:t>
            </a:r>
          </a:p>
          <a:p>
            <a:r>
              <a:rPr lang="en-SG" dirty="0"/>
              <a:t>    name TEXT</a:t>
            </a:r>
          </a:p>
          <a:p>
            <a:r>
              <a:rPr lang="en-SG" dirty="0"/>
              <a:t>);''')</a:t>
            </a:r>
          </a:p>
        </p:txBody>
      </p:sp>
      <p:pic>
        <p:nvPicPr>
          <p:cNvPr id="11" name="Picture 10">
            <a:extLst>
              <a:ext uri="{FF2B5EF4-FFF2-40B4-BE49-F238E27FC236}">
                <a16:creationId xmlns:a16="http://schemas.microsoft.com/office/drawing/2014/main" id="{7C3EC442-4567-450A-81CB-01AE4A89262A}"/>
              </a:ext>
            </a:extLst>
          </p:cNvPr>
          <p:cNvPicPr>
            <a:picLocks noChangeAspect="1"/>
          </p:cNvPicPr>
          <p:nvPr/>
        </p:nvPicPr>
        <p:blipFill>
          <a:blip r:embed="rId2"/>
          <a:stretch>
            <a:fillRect/>
          </a:stretch>
        </p:blipFill>
        <p:spPr>
          <a:xfrm>
            <a:off x="733425" y="4267290"/>
            <a:ext cx="6705600" cy="2286000"/>
          </a:xfrm>
          <a:prstGeom prst="rect">
            <a:avLst/>
          </a:prstGeom>
        </p:spPr>
      </p:pic>
      <p:pic>
        <p:nvPicPr>
          <p:cNvPr id="13" name="Picture 12">
            <a:extLst>
              <a:ext uri="{FF2B5EF4-FFF2-40B4-BE49-F238E27FC236}">
                <a16:creationId xmlns:a16="http://schemas.microsoft.com/office/drawing/2014/main" id="{81ECE060-3634-4E43-AE8E-C8FA6FC45A8C}"/>
              </a:ext>
            </a:extLst>
          </p:cNvPr>
          <p:cNvPicPr>
            <a:picLocks noChangeAspect="1"/>
          </p:cNvPicPr>
          <p:nvPr/>
        </p:nvPicPr>
        <p:blipFill>
          <a:blip r:embed="rId3"/>
          <a:stretch>
            <a:fillRect/>
          </a:stretch>
        </p:blipFill>
        <p:spPr>
          <a:xfrm>
            <a:off x="8348662" y="2209800"/>
            <a:ext cx="1647825" cy="1114425"/>
          </a:xfrm>
          <a:prstGeom prst="rect">
            <a:avLst/>
          </a:prstGeom>
        </p:spPr>
      </p:pic>
      <p:sp>
        <p:nvSpPr>
          <p:cNvPr id="3" name="TextBox 2">
            <a:extLst>
              <a:ext uri="{FF2B5EF4-FFF2-40B4-BE49-F238E27FC236}">
                <a16:creationId xmlns:a16="http://schemas.microsoft.com/office/drawing/2014/main" id="{F4B40CAA-F861-485E-A6B8-6CEAEB1B9922}"/>
              </a:ext>
            </a:extLst>
          </p:cNvPr>
          <p:cNvSpPr txBox="1"/>
          <p:nvPr/>
        </p:nvSpPr>
        <p:spPr>
          <a:xfrm>
            <a:off x="7677149" y="3667125"/>
            <a:ext cx="1971675" cy="646331"/>
          </a:xfrm>
          <a:prstGeom prst="rect">
            <a:avLst/>
          </a:prstGeom>
          <a:noFill/>
        </p:spPr>
        <p:txBody>
          <a:bodyPr wrap="square" rtlCol="0">
            <a:spAutoFit/>
          </a:bodyPr>
          <a:lstStyle/>
          <a:p>
            <a:r>
              <a:rPr lang="en-SG" dirty="0"/>
              <a:t>This must be single code</a:t>
            </a:r>
          </a:p>
        </p:txBody>
      </p:sp>
      <p:cxnSp>
        <p:nvCxnSpPr>
          <p:cNvPr id="6" name="Straight Arrow Connector 5">
            <a:extLst>
              <a:ext uri="{FF2B5EF4-FFF2-40B4-BE49-F238E27FC236}">
                <a16:creationId xmlns:a16="http://schemas.microsoft.com/office/drawing/2014/main" id="{25AD3D4D-9543-4201-ACBA-E6B85F273931}"/>
              </a:ext>
            </a:extLst>
          </p:cNvPr>
          <p:cNvCxnSpPr/>
          <p:nvPr/>
        </p:nvCxnSpPr>
        <p:spPr>
          <a:xfrm flipH="1">
            <a:off x="6715125" y="3796665"/>
            <a:ext cx="800100" cy="689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2364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517BF-4BD6-4AC0-AE75-F1507711A902}"/>
              </a:ext>
            </a:extLst>
          </p:cNvPr>
          <p:cNvPicPr>
            <a:picLocks noChangeAspect="1"/>
          </p:cNvPicPr>
          <p:nvPr/>
        </p:nvPicPr>
        <p:blipFill>
          <a:blip r:embed="rId2"/>
          <a:stretch>
            <a:fillRect/>
          </a:stretch>
        </p:blipFill>
        <p:spPr>
          <a:xfrm>
            <a:off x="1795462" y="890587"/>
            <a:ext cx="8601075" cy="5076825"/>
          </a:xfrm>
          <a:prstGeom prst="rect">
            <a:avLst/>
          </a:prstGeom>
        </p:spPr>
      </p:pic>
    </p:spTree>
    <p:extLst>
      <p:ext uri="{BB962C8B-B14F-4D97-AF65-F5344CB8AC3E}">
        <p14:creationId xmlns:p14="http://schemas.microsoft.com/office/powerpoint/2010/main" val="22060529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400A-CE6C-426B-A392-05423494B2FB}"/>
              </a:ext>
            </a:extLst>
          </p:cNvPr>
          <p:cNvSpPr>
            <a:spLocks noGrp="1"/>
          </p:cNvSpPr>
          <p:nvPr>
            <p:ph type="title"/>
          </p:nvPr>
        </p:nvSpPr>
        <p:spPr/>
        <p:txBody>
          <a:bodyPr/>
          <a:lstStyle/>
          <a:p>
            <a:r>
              <a:rPr lang="en-US" dirty="0"/>
              <a:t>Multiple SQL</a:t>
            </a:r>
            <a:endParaRPr lang="en-SG" dirty="0"/>
          </a:p>
        </p:txBody>
      </p:sp>
      <p:pic>
        <p:nvPicPr>
          <p:cNvPr id="5" name="Picture 4">
            <a:extLst>
              <a:ext uri="{FF2B5EF4-FFF2-40B4-BE49-F238E27FC236}">
                <a16:creationId xmlns:a16="http://schemas.microsoft.com/office/drawing/2014/main" id="{79EDD6F9-AAFD-45A6-8F2E-D1735CD98C43}"/>
              </a:ext>
            </a:extLst>
          </p:cNvPr>
          <p:cNvPicPr>
            <a:picLocks noChangeAspect="1"/>
          </p:cNvPicPr>
          <p:nvPr/>
        </p:nvPicPr>
        <p:blipFill>
          <a:blip r:embed="rId2"/>
          <a:stretch>
            <a:fillRect/>
          </a:stretch>
        </p:blipFill>
        <p:spPr>
          <a:xfrm>
            <a:off x="2846705" y="1884824"/>
            <a:ext cx="6845935" cy="4820458"/>
          </a:xfrm>
          <a:prstGeom prst="rect">
            <a:avLst/>
          </a:prstGeom>
        </p:spPr>
      </p:pic>
    </p:spTree>
    <p:extLst>
      <p:ext uri="{BB962C8B-B14F-4D97-AF65-F5344CB8AC3E}">
        <p14:creationId xmlns:p14="http://schemas.microsoft.com/office/powerpoint/2010/main" val="8081097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E8C7-8CDB-4A19-82DF-B4D8768A2AF8}"/>
              </a:ext>
            </a:extLst>
          </p:cNvPr>
          <p:cNvSpPr>
            <a:spLocks noGrp="1"/>
          </p:cNvSpPr>
          <p:nvPr>
            <p:ph type="title"/>
          </p:nvPr>
        </p:nvSpPr>
        <p:spPr/>
        <p:txBody>
          <a:bodyPr/>
          <a:lstStyle/>
          <a:p>
            <a:r>
              <a:rPr lang="en-US" dirty="0"/>
              <a:t>Select statement (where condition)</a:t>
            </a:r>
            <a:endParaRPr lang="en-SG" dirty="0"/>
          </a:p>
        </p:txBody>
      </p:sp>
      <p:pic>
        <p:nvPicPr>
          <p:cNvPr id="5" name="Picture 4">
            <a:extLst>
              <a:ext uri="{FF2B5EF4-FFF2-40B4-BE49-F238E27FC236}">
                <a16:creationId xmlns:a16="http://schemas.microsoft.com/office/drawing/2014/main" id="{ADC1E60B-FB39-490F-A9AF-6D6EDAF836F7}"/>
              </a:ext>
            </a:extLst>
          </p:cNvPr>
          <p:cNvPicPr>
            <a:picLocks noChangeAspect="1"/>
          </p:cNvPicPr>
          <p:nvPr/>
        </p:nvPicPr>
        <p:blipFill>
          <a:blip r:embed="rId2"/>
          <a:stretch>
            <a:fillRect/>
          </a:stretch>
        </p:blipFill>
        <p:spPr>
          <a:xfrm>
            <a:off x="361950" y="2114550"/>
            <a:ext cx="5124450" cy="1809750"/>
          </a:xfrm>
          <a:prstGeom prst="rect">
            <a:avLst/>
          </a:prstGeom>
        </p:spPr>
      </p:pic>
      <p:cxnSp>
        <p:nvCxnSpPr>
          <p:cNvPr id="7" name="Straight Arrow Connector 6">
            <a:extLst>
              <a:ext uri="{FF2B5EF4-FFF2-40B4-BE49-F238E27FC236}">
                <a16:creationId xmlns:a16="http://schemas.microsoft.com/office/drawing/2014/main" id="{9F42F2F9-4A4D-4643-B6F5-B73142E14143}"/>
              </a:ext>
            </a:extLst>
          </p:cNvPr>
          <p:cNvCxnSpPr/>
          <p:nvPr/>
        </p:nvCxnSpPr>
        <p:spPr>
          <a:xfrm flipH="1">
            <a:off x="3771900" y="1737360"/>
            <a:ext cx="314325" cy="37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B0AFE1A-2C53-4463-9395-47B98BA9ACC0}"/>
              </a:ext>
            </a:extLst>
          </p:cNvPr>
          <p:cNvPicPr>
            <a:picLocks noChangeAspect="1"/>
          </p:cNvPicPr>
          <p:nvPr/>
        </p:nvPicPr>
        <p:blipFill>
          <a:blip r:embed="rId3"/>
          <a:stretch>
            <a:fillRect/>
          </a:stretch>
        </p:blipFill>
        <p:spPr>
          <a:xfrm>
            <a:off x="361950" y="4148137"/>
            <a:ext cx="7248525" cy="1266825"/>
          </a:xfrm>
          <a:prstGeom prst="rect">
            <a:avLst/>
          </a:prstGeom>
        </p:spPr>
      </p:pic>
      <p:pic>
        <p:nvPicPr>
          <p:cNvPr id="11" name="Picture 10">
            <a:extLst>
              <a:ext uri="{FF2B5EF4-FFF2-40B4-BE49-F238E27FC236}">
                <a16:creationId xmlns:a16="http://schemas.microsoft.com/office/drawing/2014/main" id="{B7A8E2E6-B27F-47F5-8DB1-D67D7EA983AC}"/>
              </a:ext>
            </a:extLst>
          </p:cNvPr>
          <p:cNvPicPr>
            <a:picLocks noChangeAspect="1"/>
          </p:cNvPicPr>
          <p:nvPr/>
        </p:nvPicPr>
        <p:blipFill>
          <a:blip r:embed="rId4"/>
          <a:stretch>
            <a:fillRect/>
          </a:stretch>
        </p:blipFill>
        <p:spPr>
          <a:xfrm>
            <a:off x="5858827" y="2066925"/>
            <a:ext cx="6075998" cy="1190562"/>
          </a:xfrm>
          <a:prstGeom prst="rect">
            <a:avLst/>
          </a:prstGeom>
        </p:spPr>
      </p:pic>
    </p:spTree>
    <p:extLst>
      <p:ext uri="{BB962C8B-B14F-4D97-AF65-F5344CB8AC3E}">
        <p14:creationId xmlns:p14="http://schemas.microsoft.com/office/powerpoint/2010/main" val="6823597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547F-003B-4ECC-8A2E-6FB92EC757B8}"/>
              </a:ext>
            </a:extLst>
          </p:cNvPr>
          <p:cNvSpPr>
            <a:spLocks noGrp="1"/>
          </p:cNvSpPr>
          <p:nvPr>
            <p:ph type="title"/>
          </p:nvPr>
        </p:nvSpPr>
        <p:spPr/>
        <p:txBody>
          <a:bodyPr/>
          <a:lstStyle/>
          <a:p>
            <a:r>
              <a:rPr lang="en-US" dirty="0"/>
              <a:t>Update</a:t>
            </a:r>
            <a:endParaRPr lang="en-SG" dirty="0"/>
          </a:p>
        </p:txBody>
      </p:sp>
      <p:pic>
        <p:nvPicPr>
          <p:cNvPr id="5" name="Picture 4">
            <a:extLst>
              <a:ext uri="{FF2B5EF4-FFF2-40B4-BE49-F238E27FC236}">
                <a16:creationId xmlns:a16="http://schemas.microsoft.com/office/drawing/2014/main" id="{3B1BA707-B00D-49D3-979B-AE50256CD284}"/>
              </a:ext>
            </a:extLst>
          </p:cNvPr>
          <p:cNvPicPr>
            <a:picLocks noChangeAspect="1"/>
          </p:cNvPicPr>
          <p:nvPr/>
        </p:nvPicPr>
        <p:blipFill>
          <a:blip r:embed="rId2"/>
          <a:stretch>
            <a:fillRect/>
          </a:stretch>
        </p:blipFill>
        <p:spPr>
          <a:xfrm>
            <a:off x="2233612" y="2262187"/>
            <a:ext cx="6772275" cy="2962275"/>
          </a:xfrm>
          <a:prstGeom prst="rect">
            <a:avLst/>
          </a:prstGeom>
        </p:spPr>
      </p:pic>
    </p:spTree>
    <p:extLst>
      <p:ext uri="{BB962C8B-B14F-4D97-AF65-F5344CB8AC3E}">
        <p14:creationId xmlns:p14="http://schemas.microsoft.com/office/powerpoint/2010/main" val="30853593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11FF-2F78-4218-93D2-3C573599B498}"/>
              </a:ext>
            </a:extLst>
          </p:cNvPr>
          <p:cNvSpPr>
            <a:spLocks noGrp="1"/>
          </p:cNvSpPr>
          <p:nvPr>
            <p:ph type="title"/>
          </p:nvPr>
        </p:nvSpPr>
        <p:spPr/>
        <p:txBody>
          <a:bodyPr/>
          <a:lstStyle/>
          <a:p>
            <a:r>
              <a:rPr lang="en-US" dirty="0"/>
              <a:t>delete</a:t>
            </a:r>
            <a:endParaRPr lang="en-SG" dirty="0"/>
          </a:p>
        </p:txBody>
      </p:sp>
      <p:pic>
        <p:nvPicPr>
          <p:cNvPr id="5" name="Picture 4">
            <a:extLst>
              <a:ext uri="{FF2B5EF4-FFF2-40B4-BE49-F238E27FC236}">
                <a16:creationId xmlns:a16="http://schemas.microsoft.com/office/drawing/2014/main" id="{4B4700BA-69B4-42C6-ABE1-BA57FD270572}"/>
              </a:ext>
            </a:extLst>
          </p:cNvPr>
          <p:cNvPicPr>
            <a:picLocks noChangeAspect="1"/>
          </p:cNvPicPr>
          <p:nvPr/>
        </p:nvPicPr>
        <p:blipFill>
          <a:blip r:embed="rId2"/>
          <a:stretch>
            <a:fillRect/>
          </a:stretch>
        </p:blipFill>
        <p:spPr>
          <a:xfrm>
            <a:off x="2633662" y="2143124"/>
            <a:ext cx="6447135" cy="3419475"/>
          </a:xfrm>
          <a:prstGeom prst="rect">
            <a:avLst/>
          </a:prstGeom>
        </p:spPr>
      </p:pic>
    </p:spTree>
    <p:extLst>
      <p:ext uri="{BB962C8B-B14F-4D97-AF65-F5344CB8AC3E}">
        <p14:creationId xmlns:p14="http://schemas.microsoft.com/office/powerpoint/2010/main" val="287289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925B-9694-4F08-A74F-889861945E8D}"/>
              </a:ext>
            </a:extLst>
          </p:cNvPr>
          <p:cNvSpPr>
            <a:spLocks noGrp="1"/>
          </p:cNvSpPr>
          <p:nvPr>
            <p:ph type="title"/>
          </p:nvPr>
        </p:nvSpPr>
        <p:spPr/>
        <p:txBody>
          <a:bodyPr/>
          <a:lstStyle/>
          <a:p>
            <a:r>
              <a:rPr lang="en-US" dirty="0"/>
              <a:t>xml</a:t>
            </a:r>
            <a:endParaRPr lang="en-SG" dirty="0"/>
          </a:p>
        </p:txBody>
      </p:sp>
      <p:sp>
        <p:nvSpPr>
          <p:cNvPr id="5" name="TextBox 4">
            <a:extLst>
              <a:ext uri="{FF2B5EF4-FFF2-40B4-BE49-F238E27FC236}">
                <a16:creationId xmlns:a16="http://schemas.microsoft.com/office/drawing/2014/main" id="{DE2312DB-BD65-42D1-99D7-8FBB60DD0FB0}"/>
              </a:ext>
            </a:extLst>
          </p:cNvPr>
          <p:cNvSpPr txBox="1"/>
          <p:nvPr/>
        </p:nvSpPr>
        <p:spPr>
          <a:xfrm>
            <a:off x="447675" y="1981320"/>
            <a:ext cx="6096000" cy="3139321"/>
          </a:xfrm>
          <a:prstGeom prst="rect">
            <a:avLst/>
          </a:prstGeom>
          <a:noFill/>
        </p:spPr>
        <p:txBody>
          <a:bodyPr wrap="square">
            <a:spAutoFit/>
          </a:bodyPr>
          <a:lstStyle/>
          <a:p>
            <a:r>
              <a:rPr lang="en-SG" dirty="0"/>
              <a:t>&lt;?xml version="1.0"?&gt;</a:t>
            </a:r>
          </a:p>
          <a:p>
            <a:r>
              <a:rPr lang="en-SG" dirty="0"/>
              <a:t>&lt;data&gt;</a:t>
            </a:r>
          </a:p>
          <a:p>
            <a:r>
              <a:rPr lang="en-SG" dirty="0"/>
              <a:t>	&lt;book title = "Hi"&gt;</a:t>
            </a:r>
          </a:p>
          <a:p>
            <a:r>
              <a:rPr lang="en-SG" dirty="0"/>
              <a:t>		&lt;author&gt;TT&lt;/author&gt;</a:t>
            </a:r>
          </a:p>
          <a:p>
            <a:r>
              <a:rPr lang="en-SG" dirty="0"/>
              <a:t>		&lt;year&gt;1968&lt;/year&gt;</a:t>
            </a:r>
          </a:p>
          <a:p>
            <a:r>
              <a:rPr lang="en-SG" dirty="0"/>
              <a:t>	&lt;/book&gt;</a:t>
            </a:r>
          </a:p>
          <a:p>
            <a:r>
              <a:rPr lang="en-SG" dirty="0"/>
              <a:t>	&lt;book title = "Hi2"&gt;</a:t>
            </a:r>
          </a:p>
          <a:p>
            <a:r>
              <a:rPr lang="en-SG" dirty="0"/>
              <a:t>		&lt;author&gt;TT2&lt;/author&gt;</a:t>
            </a:r>
          </a:p>
          <a:p>
            <a:r>
              <a:rPr lang="en-SG" dirty="0"/>
              <a:t>		&lt;year&gt;1978&lt;/year&gt;</a:t>
            </a:r>
          </a:p>
          <a:p>
            <a:r>
              <a:rPr lang="en-SG" dirty="0"/>
              <a:t>	&lt;/book&gt;</a:t>
            </a:r>
          </a:p>
          <a:p>
            <a:r>
              <a:rPr lang="en-SG" dirty="0"/>
              <a:t>&lt;/data&gt;</a:t>
            </a:r>
          </a:p>
        </p:txBody>
      </p:sp>
      <p:sp>
        <p:nvSpPr>
          <p:cNvPr id="7" name="TextBox 6">
            <a:extLst>
              <a:ext uri="{FF2B5EF4-FFF2-40B4-BE49-F238E27FC236}">
                <a16:creationId xmlns:a16="http://schemas.microsoft.com/office/drawing/2014/main" id="{13599FA7-BDCC-4706-B5E4-711C3A36331E}"/>
              </a:ext>
            </a:extLst>
          </p:cNvPr>
          <p:cNvSpPr txBox="1"/>
          <p:nvPr/>
        </p:nvSpPr>
        <p:spPr>
          <a:xfrm>
            <a:off x="4752975" y="1981320"/>
            <a:ext cx="6096000" cy="369332"/>
          </a:xfrm>
          <a:prstGeom prst="rect">
            <a:avLst/>
          </a:prstGeom>
          <a:noFill/>
        </p:spPr>
        <p:txBody>
          <a:bodyPr wrap="square">
            <a:spAutoFit/>
          </a:bodyPr>
          <a:lstStyle/>
          <a:p>
            <a:r>
              <a:rPr lang="en-SG" dirty="0"/>
              <a:t>import </a:t>
            </a:r>
            <a:r>
              <a:rPr lang="en-SG" dirty="0" err="1"/>
              <a:t>xml.etree.ElementTree</a:t>
            </a:r>
            <a:r>
              <a:rPr lang="en-SG" dirty="0"/>
              <a:t> as ET</a:t>
            </a:r>
          </a:p>
        </p:txBody>
      </p:sp>
      <p:sp>
        <p:nvSpPr>
          <p:cNvPr id="9" name="TextBox 8">
            <a:extLst>
              <a:ext uri="{FF2B5EF4-FFF2-40B4-BE49-F238E27FC236}">
                <a16:creationId xmlns:a16="http://schemas.microsoft.com/office/drawing/2014/main" id="{75206336-E7DA-40D3-B3C9-6D5E58B4CBDC}"/>
              </a:ext>
            </a:extLst>
          </p:cNvPr>
          <p:cNvSpPr txBox="1"/>
          <p:nvPr/>
        </p:nvSpPr>
        <p:spPr>
          <a:xfrm>
            <a:off x="4752975" y="2594612"/>
            <a:ext cx="6096000" cy="646331"/>
          </a:xfrm>
          <a:prstGeom prst="rect">
            <a:avLst/>
          </a:prstGeom>
          <a:noFill/>
        </p:spPr>
        <p:txBody>
          <a:bodyPr wrap="square">
            <a:spAutoFit/>
          </a:bodyPr>
          <a:lstStyle/>
          <a:p>
            <a:r>
              <a:rPr lang="en-SG" dirty="0"/>
              <a:t>t = </a:t>
            </a:r>
            <a:r>
              <a:rPr lang="en-SG" dirty="0" err="1"/>
              <a:t>ET.parse</a:t>
            </a:r>
            <a:r>
              <a:rPr lang="en-SG" dirty="0"/>
              <a:t>("C:/Users/User/OneDrive - TSS Global </a:t>
            </a:r>
            <a:r>
              <a:rPr lang="en-SG" dirty="0" err="1"/>
              <a:t>Pte.</a:t>
            </a:r>
            <a:r>
              <a:rPr lang="en-SG" dirty="0"/>
              <a:t> Ltd/TT Library/AI Model/Python/book.xml")</a:t>
            </a:r>
          </a:p>
        </p:txBody>
      </p:sp>
      <p:pic>
        <p:nvPicPr>
          <p:cNvPr id="11" name="Picture 10">
            <a:extLst>
              <a:ext uri="{FF2B5EF4-FFF2-40B4-BE49-F238E27FC236}">
                <a16:creationId xmlns:a16="http://schemas.microsoft.com/office/drawing/2014/main" id="{262E744F-5724-4936-88B5-14CD5325755E}"/>
              </a:ext>
            </a:extLst>
          </p:cNvPr>
          <p:cNvPicPr>
            <a:picLocks noChangeAspect="1"/>
          </p:cNvPicPr>
          <p:nvPr/>
        </p:nvPicPr>
        <p:blipFill>
          <a:blip r:embed="rId2"/>
          <a:stretch>
            <a:fillRect/>
          </a:stretch>
        </p:blipFill>
        <p:spPr>
          <a:xfrm>
            <a:off x="4003041" y="3617058"/>
            <a:ext cx="3731260" cy="2169337"/>
          </a:xfrm>
          <a:prstGeom prst="rect">
            <a:avLst/>
          </a:prstGeom>
        </p:spPr>
      </p:pic>
      <p:cxnSp>
        <p:nvCxnSpPr>
          <p:cNvPr id="13" name="Straight Arrow Connector 12">
            <a:extLst>
              <a:ext uri="{FF2B5EF4-FFF2-40B4-BE49-F238E27FC236}">
                <a16:creationId xmlns:a16="http://schemas.microsoft.com/office/drawing/2014/main" id="{D4A8DB23-2BA9-49E6-A79D-F206F6944B29}"/>
              </a:ext>
            </a:extLst>
          </p:cNvPr>
          <p:cNvCxnSpPr>
            <a:cxnSpLocks/>
          </p:cNvCxnSpPr>
          <p:nvPr/>
        </p:nvCxnSpPr>
        <p:spPr>
          <a:xfrm flipH="1" flipV="1">
            <a:off x="1097280" y="2594612"/>
            <a:ext cx="2905761" cy="29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EC64F73-B39C-41C0-BF5A-4422B0A8A872}"/>
              </a:ext>
            </a:extLst>
          </p:cNvPr>
          <p:cNvPicPr>
            <a:picLocks noChangeAspect="1"/>
          </p:cNvPicPr>
          <p:nvPr/>
        </p:nvPicPr>
        <p:blipFill>
          <a:blip r:embed="rId3"/>
          <a:stretch>
            <a:fillRect/>
          </a:stretch>
        </p:blipFill>
        <p:spPr>
          <a:xfrm>
            <a:off x="7886700" y="3540090"/>
            <a:ext cx="3352800" cy="1419225"/>
          </a:xfrm>
          <a:prstGeom prst="rect">
            <a:avLst/>
          </a:prstGeom>
        </p:spPr>
      </p:pic>
      <p:pic>
        <p:nvPicPr>
          <p:cNvPr id="18" name="Picture 17">
            <a:extLst>
              <a:ext uri="{FF2B5EF4-FFF2-40B4-BE49-F238E27FC236}">
                <a16:creationId xmlns:a16="http://schemas.microsoft.com/office/drawing/2014/main" id="{32D3B460-83D9-4CE5-A02D-3467F3447058}"/>
              </a:ext>
            </a:extLst>
          </p:cNvPr>
          <p:cNvPicPr>
            <a:picLocks noChangeAspect="1"/>
          </p:cNvPicPr>
          <p:nvPr/>
        </p:nvPicPr>
        <p:blipFill>
          <a:blip r:embed="rId4"/>
          <a:stretch>
            <a:fillRect/>
          </a:stretch>
        </p:blipFill>
        <p:spPr>
          <a:xfrm>
            <a:off x="8039100" y="5092580"/>
            <a:ext cx="3409950" cy="1457325"/>
          </a:xfrm>
          <a:prstGeom prst="rect">
            <a:avLst/>
          </a:prstGeom>
        </p:spPr>
      </p:pic>
    </p:spTree>
    <p:extLst>
      <p:ext uri="{BB962C8B-B14F-4D97-AF65-F5344CB8AC3E}">
        <p14:creationId xmlns:p14="http://schemas.microsoft.com/office/powerpoint/2010/main" val="69747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A5D2-AA3F-4A07-B256-231338FF098C}"/>
              </a:ext>
            </a:extLst>
          </p:cNvPr>
          <p:cNvSpPr>
            <a:spLocks noGrp="1"/>
          </p:cNvSpPr>
          <p:nvPr>
            <p:ph type="title"/>
          </p:nvPr>
        </p:nvSpPr>
        <p:spPr/>
        <p:txBody>
          <a:bodyPr/>
          <a:lstStyle/>
          <a:p>
            <a:r>
              <a:rPr lang="en-SG" dirty="0"/>
              <a:t>Heroku</a:t>
            </a:r>
          </a:p>
        </p:txBody>
      </p:sp>
      <p:sp>
        <p:nvSpPr>
          <p:cNvPr id="4" name="TextBox 3">
            <a:extLst>
              <a:ext uri="{FF2B5EF4-FFF2-40B4-BE49-F238E27FC236}">
                <a16:creationId xmlns:a16="http://schemas.microsoft.com/office/drawing/2014/main" id="{60FE6E41-CEBE-483A-A054-BF52B3A2FB09}"/>
              </a:ext>
            </a:extLst>
          </p:cNvPr>
          <p:cNvSpPr txBox="1"/>
          <p:nvPr/>
        </p:nvSpPr>
        <p:spPr>
          <a:xfrm>
            <a:off x="2061883" y="1807526"/>
            <a:ext cx="8357347" cy="4093428"/>
          </a:xfrm>
          <a:prstGeom prst="rect">
            <a:avLst/>
          </a:prstGeom>
          <a:noFill/>
        </p:spPr>
        <p:txBody>
          <a:bodyPr wrap="square">
            <a:spAutoFit/>
          </a:bodyPr>
          <a:lstStyle/>
          <a:p>
            <a:pPr marL="342900" indent="-342900">
              <a:buAutoNum type="arabicPeriod"/>
            </a:pPr>
            <a:r>
              <a:rPr lang="en-US" sz="2000" dirty="0"/>
              <a:t>Edit </a:t>
            </a:r>
            <a:r>
              <a:rPr lang="en-US" sz="2000" dirty="0" err="1"/>
              <a:t>Procfile</a:t>
            </a:r>
            <a:r>
              <a:rPr lang="en-US" sz="2000" dirty="0"/>
              <a:t> using notepad. In </a:t>
            </a:r>
            <a:r>
              <a:rPr lang="en-US" sz="2000" dirty="0" err="1"/>
              <a:t>Procfile</a:t>
            </a:r>
            <a:r>
              <a:rPr lang="en-US" sz="2000" dirty="0"/>
              <a:t>: web: </a:t>
            </a:r>
            <a:r>
              <a:rPr lang="en-US" sz="2000" dirty="0" err="1"/>
              <a:t>gunicorn</a:t>
            </a:r>
            <a:r>
              <a:rPr lang="en-US" sz="2000" dirty="0"/>
              <a:t> </a:t>
            </a:r>
            <a:r>
              <a:rPr lang="en-US" sz="2000" dirty="0" err="1"/>
              <a:t>main:app</a:t>
            </a:r>
            <a:r>
              <a:rPr lang="en-US" sz="2000" dirty="0"/>
              <a:t> </a:t>
            </a:r>
          </a:p>
          <a:p>
            <a:pPr marL="342900" indent="-342900">
              <a:buFontTx/>
              <a:buAutoNum type="arabicPeriod"/>
            </a:pPr>
            <a:r>
              <a:rPr lang="en-GB" sz="2000" dirty="0">
                <a:ea typeface="+mn-lt"/>
                <a:cs typeface="+mn-lt"/>
              </a:rPr>
              <a:t> &lt;form action="http://127.0.0.1:5000" method="POST"&gt; change to / instead of  &lt;form action="/" method="POST"&gt;</a:t>
            </a:r>
          </a:p>
          <a:p>
            <a:pPr marL="342900" indent="-342900">
              <a:buFontTx/>
              <a:buAutoNum type="arabicPeriod"/>
            </a:pPr>
            <a:r>
              <a:rPr lang="en-GB" sz="2000" dirty="0">
                <a:ea typeface="+mn-lt"/>
                <a:cs typeface="+mn-lt"/>
              </a:rPr>
              <a:t>Download requirements.txt (remove the last statement – </a:t>
            </a:r>
            <a:r>
              <a:rPr lang="en-GB" sz="2000" dirty="0" err="1">
                <a:ea typeface="+mn-lt"/>
                <a:cs typeface="+mn-lt"/>
              </a:rPr>
              <a:t>Keras</a:t>
            </a:r>
            <a:r>
              <a:rPr lang="en-GB" sz="2000" dirty="0">
                <a:ea typeface="+mn-lt"/>
                <a:cs typeface="+mn-lt"/>
              </a:rPr>
              <a:t> CPU if you are not using </a:t>
            </a:r>
            <a:r>
              <a:rPr lang="en-GB" sz="2000" dirty="0" err="1">
                <a:ea typeface="+mn-lt"/>
                <a:cs typeface="+mn-lt"/>
              </a:rPr>
              <a:t>Keras</a:t>
            </a:r>
            <a:r>
              <a:rPr lang="en-GB" sz="2000" dirty="0">
                <a:ea typeface="+mn-lt"/>
                <a:cs typeface="+mn-lt"/>
              </a:rPr>
              <a:t>)</a:t>
            </a:r>
            <a:endParaRPr lang="en-GB" sz="2000" dirty="0">
              <a:cs typeface="Calibri"/>
            </a:endParaRPr>
          </a:p>
          <a:p>
            <a:r>
              <a:rPr lang="en-US" sz="2000" dirty="0">
                <a:cs typeface="Calibri"/>
              </a:rPr>
              <a:t>3.</a:t>
            </a:r>
            <a:r>
              <a:rPr lang="en-GB" sz="2000" dirty="0">
                <a:cs typeface="Calibri"/>
              </a:rPr>
              <a:t>. Upload to </a:t>
            </a:r>
            <a:r>
              <a:rPr lang="en-GB" sz="2000" dirty="0" err="1">
                <a:cs typeface="Calibri"/>
              </a:rPr>
              <a:t>github</a:t>
            </a:r>
            <a:r>
              <a:rPr lang="en-GB" sz="2000" dirty="0">
                <a:cs typeface="Calibri"/>
              </a:rPr>
              <a:t> </a:t>
            </a:r>
          </a:p>
          <a:p>
            <a:r>
              <a:rPr lang="en-GB" sz="2000" dirty="0">
                <a:cs typeface="Calibri"/>
              </a:rPr>
              <a:t>	– Create a new repository (go to repository and press new) </a:t>
            </a:r>
          </a:p>
          <a:p>
            <a:r>
              <a:rPr lang="en-GB" sz="2000" dirty="0">
                <a:cs typeface="Calibri"/>
              </a:rPr>
              <a:t>	– Remember to use drag and drop (so that subdirectory can work)</a:t>
            </a:r>
          </a:p>
          <a:p>
            <a:r>
              <a:rPr lang="en-GB" sz="2000" dirty="0">
                <a:cs typeface="Calibri"/>
              </a:rPr>
              <a:t>	- Remember to download to app.py and upload app.py if you are using 		</a:t>
            </a:r>
            <a:r>
              <a:rPr lang="en-GB" sz="2000" dirty="0" err="1">
                <a:cs typeface="Calibri"/>
              </a:rPr>
              <a:t>Jupyter</a:t>
            </a:r>
            <a:r>
              <a:rPr lang="en-GB" sz="2000" dirty="0">
                <a:cs typeface="Calibri"/>
              </a:rPr>
              <a:t> (DO NOT UPLOAD .</a:t>
            </a:r>
            <a:r>
              <a:rPr lang="en-GB" sz="2000" dirty="0" err="1">
                <a:cs typeface="Calibri"/>
              </a:rPr>
              <a:t>ipynb</a:t>
            </a:r>
            <a:r>
              <a:rPr lang="en-GB" sz="2000" dirty="0">
                <a:cs typeface="Calibri"/>
              </a:rPr>
              <a:t>)</a:t>
            </a:r>
          </a:p>
          <a:p>
            <a:r>
              <a:rPr lang="en-GB" sz="2000" dirty="0">
                <a:cs typeface="Calibri"/>
              </a:rPr>
              <a:t>4.Go to Heroku Dashboard (top left) – New</a:t>
            </a:r>
          </a:p>
          <a:p>
            <a:r>
              <a:rPr lang="en-GB" sz="2000" dirty="0">
                <a:cs typeface="Calibri"/>
              </a:rPr>
              <a:t>5. Go to setting – Add </a:t>
            </a:r>
            <a:r>
              <a:rPr lang="en-GB" sz="2000" dirty="0" err="1">
                <a:cs typeface="Calibri"/>
              </a:rPr>
              <a:t>buildpack</a:t>
            </a:r>
            <a:r>
              <a:rPr lang="en-GB" sz="2000" dirty="0">
                <a:cs typeface="Calibri"/>
              </a:rPr>
              <a:t> – Select Python</a:t>
            </a:r>
          </a:p>
          <a:p>
            <a:r>
              <a:rPr lang="en-GB" sz="2000" dirty="0">
                <a:cs typeface="Calibri"/>
              </a:rPr>
              <a:t>6. Go to deploy – Connect to GitHub and </a:t>
            </a:r>
            <a:r>
              <a:rPr lang="en-GB" sz="2000" dirty="0" err="1">
                <a:cs typeface="Calibri"/>
              </a:rPr>
              <a:t>Deloy</a:t>
            </a:r>
            <a:r>
              <a:rPr lang="en-GB" sz="2000" dirty="0">
                <a:cs typeface="Calibri"/>
              </a:rPr>
              <a:t> branch</a:t>
            </a:r>
            <a:endParaRPr lang="en-GB" sz="2000" dirty="0"/>
          </a:p>
        </p:txBody>
      </p:sp>
    </p:spTree>
    <p:extLst>
      <p:ext uri="{BB962C8B-B14F-4D97-AF65-F5344CB8AC3E}">
        <p14:creationId xmlns:p14="http://schemas.microsoft.com/office/powerpoint/2010/main" val="16156314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4CAA-4382-4876-8896-20CD2EDCD413}"/>
              </a:ext>
            </a:extLst>
          </p:cNvPr>
          <p:cNvSpPr>
            <a:spLocks noGrp="1"/>
          </p:cNvSpPr>
          <p:nvPr>
            <p:ph type="title"/>
          </p:nvPr>
        </p:nvSpPr>
        <p:spPr/>
        <p:txBody>
          <a:bodyPr/>
          <a:lstStyle/>
          <a:p>
            <a:r>
              <a:rPr lang="en-US" dirty="0"/>
              <a:t>Xml elements : Select (tag, child, text)</a:t>
            </a:r>
            <a:endParaRPr lang="en-SG" dirty="0"/>
          </a:p>
        </p:txBody>
      </p:sp>
      <p:pic>
        <p:nvPicPr>
          <p:cNvPr id="5" name="Picture 4">
            <a:extLst>
              <a:ext uri="{FF2B5EF4-FFF2-40B4-BE49-F238E27FC236}">
                <a16:creationId xmlns:a16="http://schemas.microsoft.com/office/drawing/2014/main" id="{EF7A97D3-FDBA-40EE-80CC-20B97FA971FC}"/>
              </a:ext>
            </a:extLst>
          </p:cNvPr>
          <p:cNvPicPr>
            <a:picLocks noChangeAspect="1"/>
          </p:cNvPicPr>
          <p:nvPr/>
        </p:nvPicPr>
        <p:blipFill>
          <a:blip r:embed="rId2"/>
          <a:stretch>
            <a:fillRect/>
          </a:stretch>
        </p:blipFill>
        <p:spPr>
          <a:xfrm>
            <a:off x="962025" y="1845734"/>
            <a:ext cx="4667250" cy="4248150"/>
          </a:xfrm>
          <a:prstGeom prst="rect">
            <a:avLst/>
          </a:prstGeom>
        </p:spPr>
      </p:pic>
    </p:spTree>
    <p:extLst>
      <p:ext uri="{BB962C8B-B14F-4D97-AF65-F5344CB8AC3E}">
        <p14:creationId xmlns:p14="http://schemas.microsoft.com/office/powerpoint/2010/main" val="35413197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7746-685B-44FC-8B78-F2BB79148618}"/>
              </a:ext>
            </a:extLst>
          </p:cNvPr>
          <p:cNvSpPr>
            <a:spLocks noGrp="1"/>
          </p:cNvSpPr>
          <p:nvPr>
            <p:ph type="title"/>
          </p:nvPr>
        </p:nvSpPr>
        <p:spPr/>
        <p:txBody>
          <a:bodyPr/>
          <a:lstStyle/>
          <a:p>
            <a:r>
              <a:rPr lang="en-US" dirty="0"/>
              <a:t>Find and get</a:t>
            </a:r>
            <a:endParaRPr lang="en-SG" dirty="0"/>
          </a:p>
        </p:txBody>
      </p:sp>
      <p:pic>
        <p:nvPicPr>
          <p:cNvPr id="5" name="Picture 4">
            <a:extLst>
              <a:ext uri="{FF2B5EF4-FFF2-40B4-BE49-F238E27FC236}">
                <a16:creationId xmlns:a16="http://schemas.microsoft.com/office/drawing/2014/main" id="{1C0BE521-BC47-4EDD-8C32-6F8791E503F2}"/>
              </a:ext>
            </a:extLst>
          </p:cNvPr>
          <p:cNvPicPr>
            <a:picLocks noChangeAspect="1"/>
          </p:cNvPicPr>
          <p:nvPr/>
        </p:nvPicPr>
        <p:blipFill>
          <a:blip r:embed="rId2"/>
          <a:stretch>
            <a:fillRect/>
          </a:stretch>
        </p:blipFill>
        <p:spPr>
          <a:xfrm>
            <a:off x="1176337" y="2052637"/>
            <a:ext cx="3819525" cy="866775"/>
          </a:xfrm>
          <a:prstGeom prst="rect">
            <a:avLst/>
          </a:prstGeom>
        </p:spPr>
      </p:pic>
    </p:spTree>
    <p:extLst>
      <p:ext uri="{BB962C8B-B14F-4D97-AF65-F5344CB8AC3E}">
        <p14:creationId xmlns:p14="http://schemas.microsoft.com/office/powerpoint/2010/main" val="24427471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6EA1-361D-42AE-9CC0-A7ECF0BCD1E4}"/>
              </a:ext>
            </a:extLst>
          </p:cNvPr>
          <p:cNvSpPr>
            <a:spLocks noGrp="1"/>
          </p:cNvSpPr>
          <p:nvPr>
            <p:ph type="title"/>
          </p:nvPr>
        </p:nvSpPr>
        <p:spPr/>
        <p:txBody>
          <a:bodyPr/>
          <a:lstStyle/>
          <a:p>
            <a:r>
              <a:rPr lang="en-US" dirty="0"/>
              <a:t>Root, child, sub child</a:t>
            </a:r>
            <a:endParaRPr lang="en-SG" dirty="0"/>
          </a:p>
        </p:txBody>
      </p:sp>
      <p:pic>
        <p:nvPicPr>
          <p:cNvPr id="5" name="Picture 4">
            <a:extLst>
              <a:ext uri="{FF2B5EF4-FFF2-40B4-BE49-F238E27FC236}">
                <a16:creationId xmlns:a16="http://schemas.microsoft.com/office/drawing/2014/main" id="{25BFAD13-E7F6-4F44-990F-937C660AB517}"/>
              </a:ext>
            </a:extLst>
          </p:cNvPr>
          <p:cNvPicPr>
            <a:picLocks noChangeAspect="1"/>
          </p:cNvPicPr>
          <p:nvPr/>
        </p:nvPicPr>
        <p:blipFill>
          <a:blip r:embed="rId2"/>
          <a:stretch>
            <a:fillRect/>
          </a:stretch>
        </p:blipFill>
        <p:spPr>
          <a:xfrm>
            <a:off x="6323262" y="161924"/>
            <a:ext cx="3772608" cy="6086475"/>
          </a:xfrm>
          <a:prstGeom prst="rect">
            <a:avLst/>
          </a:prstGeom>
        </p:spPr>
      </p:pic>
    </p:spTree>
    <p:extLst>
      <p:ext uri="{BB962C8B-B14F-4D97-AF65-F5344CB8AC3E}">
        <p14:creationId xmlns:p14="http://schemas.microsoft.com/office/powerpoint/2010/main" val="4234030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2E3-5947-4578-9246-62EDA1CF3F41}"/>
              </a:ext>
            </a:extLst>
          </p:cNvPr>
          <p:cNvSpPr>
            <a:spLocks noGrp="1"/>
          </p:cNvSpPr>
          <p:nvPr>
            <p:ph type="title"/>
          </p:nvPr>
        </p:nvSpPr>
        <p:spPr/>
        <p:txBody>
          <a:bodyPr/>
          <a:lstStyle/>
          <a:p>
            <a:r>
              <a:rPr lang="en-US" dirty="0"/>
              <a:t>remove</a:t>
            </a:r>
            <a:endParaRPr lang="en-SG" dirty="0"/>
          </a:p>
        </p:txBody>
      </p:sp>
      <p:pic>
        <p:nvPicPr>
          <p:cNvPr id="5" name="Picture 4">
            <a:extLst>
              <a:ext uri="{FF2B5EF4-FFF2-40B4-BE49-F238E27FC236}">
                <a16:creationId xmlns:a16="http://schemas.microsoft.com/office/drawing/2014/main" id="{065980C9-39D7-4403-9227-D49896041FB1}"/>
              </a:ext>
            </a:extLst>
          </p:cNvPr>
          <p:cNvPicPr>
            <a:picLocks noChangeAspect="1"/>
          </p:cNvPicPr>
          <p:nvPr/>
        </p:nvPicPr>
        <p:blipFill>
          <a:blip r:embed="rId2"/>
          <a:stretch>
            <a:fillRect/>
          </a:stretch>
        </p:blipFill>
        <p:spPr>
          <a:xfrm>
            <a:off x="995362" y="1981200"/>
            <a:ext cx="4333875" cy="3981450"/>
          </a:xfrm>
          <a:prstGeom prst="rect">
            <a:avLst/>
          </a:prstGeom>
        </p:spPr>
      </p:pic>
    </p:spTree>
    <p:extLst>
      <p:ext uri="{BB962C8B-B14F-4D97-AF65-F5344CB8AC3E}">
        <p14:creationId xmlns:p14="http://schemas.microsoft.com/office/powerpoint/2010/main" val="30462300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710B-6B5D-4496-AF6F-78BC612BF982}"/>
              </a:ext>
            </a:extLst>
          </p:cNvPr>
          <p:cNvSpPr>
            <a:spLocks noGrp="1"/>
          </p:cNvSpPr>
          <p:nvPr>
            <p:ph type="title"/>
          </p:nvPr>
        </p:nvSpPr>
        <p:spPr/>
        <p:txBody>
          <a:bodyPr/>
          <a:lstStyle/>
          <a:p>
            <a:r>
              <a:rPr lang="en-US" dirty="0"/>
              <a:t>Set (updates)</a:t>
            </a:r>
            <a:endParaRPr lang="en-SG" dirty="0"/>
          </a:p>
        </p:txBody>
      </p:sp>
      <p:pic>
        <p:nvPicPr>
          <p:cNvPr id="5" name="Picture 4">
            <a:extLst>
              <a:ext uri="{FF2B5EF4-FFF2-40B4-BE49-F238E27FC236}">
                <a16:creationId xmlns:a16="http://schemas.microsoft.com/office/drawing/2014/main" id="{9F4B9267-8BAE-4A21-9E03-3563F6326D9B}"/>
              </a:ext>
            </a:extLst>
          </p:cNvPr>
          <p:cNvPicPr>
            <a:picLocks noChangeAspect="1"/>
          </p:cNvPicPr>
          <p:nvPr/>
        </p:nvPicPr>
        <p:blipFill>
          <a:blip r:embed="rId2"/>
          <a:stretch>
            <a:fillRect/>
          </a:stretch>
        </p:blipFill>
        <p:spPr>
          <a:xfrm>
            <a:off x="1097280" y="2151797"/>
            <a:ext cx="4419600" cy="4419600"/>
          </a:xfrm>
          <a:prstGeom prst="rect">
            <a:avLst/>
          </a:prstGeom>
        </p:spPr>
      </p:pic>
    </p:spTree>
    <p:extLst>
      <p:ext uri="{BB962C8B-B14F-4D97-AF65-F5344CB8AC3E}">
        <p14:creationId xmlns:p14="http://schemas.microsoft.com/office/powerpoint/2010/main" val="14537211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3A2B-61AB-4930-96E3-78B524BE9665}"/>
              </a:ext>
            </a:extLst>
          </p:cNvPr>
          <p:cNvSpPr>
            <a:spLocks noGrp="1"/>
          </p:cNvSpPr>
          <p:nvPr>
            <p:ph type="title"/>
          </p:nvPr>
        </p:nvSpPr>
        <p:spPr/>
        <p:txBody>
          <a:bodyPr/>
          <a:lstStyle/>
          <a:p>
            <a:r>
              <a:rPr lang="en-US" dirty="0"/>
              <a:t>write</a:t>
            </a:r>
            <a:endParaRPr lang="en-SG" dirty="0"/>
          </a:p>
        </p:txBody>
      </p:sp>
      <p:pic>
        <p:nvPicPr>
          <p:cNvPr id="5" name="Picture 4">
            <a:extLst>
              <a:ext uri="{FF2B5EF4-FFF2-40B4-BE49-F238E27FC236}">
                <a16:creationId xmlns:a16="http://schemas.microsoft.com/office/drawing/2014/main" id="{FEE0A42B-ED01-404C-854C-97AD151286FB}"/>
              </a:ext>
            </a:extLst>
          </p:cNvPr>
          <p:cNvPicPr>
            <a:picLocks noChangeAspect="1"/>
          </p:cNvPicPr>
          <p:nvPr/>
        </p:nvPicPr>
        <p:blipFill>
          <a:blip r:embed="rId2"/>
          <a:stretch>
            <a:fillRect/>
          </a:stretch>
        </p:blipFill>
        <p:spPr>
          <a:xfrm>
            <a:off x="1828800" y="1960562"/>
            <a:ext cx="8534400" cy="4111625"/>
          </a:xfrm>
          <a:prstGeom prst="rect">
            <a:avLst/>
          </a:prstGeom>
        </p:spPr>
      </p:pic>
    </p:spTree>
    <p:extLst>
      <p:ext uri="{BB962C8B-B14F-4D97-AF65-F5344CB8AC3E}">
        <p14:creationId xmlns:p14="http://schemas.microsoft.com/office/powerpoint/2010/main" val="21702059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DF45-E8DD-486D-885A-439794E2E692}"/>
              </a:ext>
            </a:extLst>
          </p:cNvPr>
          <p:cNvSpPr>
            <a:spLocks noGrp="1"/>
          </p:cNvSpPr>
          <p:nvPr>
            <p:ph type="title"/>
          </p:nvPr>
        </p:nvSpPr>
        <p:spPr>
          <a:xfrm>
            <a:off x="1066800" y="3429000"/>
            <a:ext cx="10058400" cy="1450757"/>
          </a:xfrm>
        </p:spPr>
        <p:txBody>
          <a:bodyPr/>
          <a:lstStyle/>
          <a:p>
            <a:r>
              <a:rPr lang="en-US" dirty="0"/>
              <a:t>Network Programming</a:t>
            </a:r>
            <a:endParaRPr lang="en-SG" dirty="0"/>
          </a:p>
        </p:txBody>
      </p:sp>
    </p:spTree>
    <p:extLst>
      <p:ext uri="{BB962C8B-B14F-4D97-AF65-F5344CB8AC3E}">
        <p14:creationId xmlns:p14="http://schemas.microsoft.com/office/powerpoint/2010/main" val="1830247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1EE1-D55E-472E-9D74-9817CF59E1E8}"/>
              </a:ext>
            </a:extLst>
          </p:cNvPr>
          <p:cNvSpPr>
            <a:spLocks noGrp="1"/>
          </p:cNvSpPr>
          <p:nvPr>
            <p:ph type="title"/>
          </p:nvPr>
        </p:nvSpPr>
        <p:spPr>
          <a:xfrm>
            <a:off x="287655" y="267553"/>
            <a:ext cx="10058400" cy="1450757"/>
          </a:xfrm>
        </p:spPr>
        <p:txBody>
          <a:bodyPr/>
          <a:lstStyle/>
          <a:p>
            <a:r>
              <a:rPr lang="en-US" dirty="0"/>
              <a:t>Network Programming:</a:t>
            </a:r>
            <a:br>
              <a:rPr lang="en-US" dirty="0"/>
            </a:br>
            <a:r>
              <a:rPr lang="en-US" dirty="0"/>
              <a:t>REST API using Request &amp; json</a:t>
            </a:r>
            <a:endParaRPr lang="en-SG" dirty="0"/>
          </a:p>
        </p:txBody>
      </p:sp>
      <p:pic>
        <p:nvPicPr>
          <p:cNvPr id="4" name="Picture 3">
            <a:extLst>
              <a:ext uri="{FF2B5EF4-FFF2-40B4-BE49-F238E27FC236}">
                <a16:creationId xmlns:a16="http://schemas.microsoft.com/office/drawing/2014/main" id="{341B849C-8D2D-41FD-AF19-9C73EEB58548}"/>
              </a:ext>
            </a:extLst>
          </p:cNvPr>
          <p:cNvPicPr>
            <a:picLocks noChangeAspect="1"/>
          </p:cNvPicPr>
          <p:nvPr/>
        </p:nvPicPr>
        <p:blipFill>
          <a:blip r:embed="rId2"/>
          <a:stretch>
            <a:fillRect/>
          </a:stretch>
        </p:blipFill>
        <p:spPr>
          <a:xfrm>
            <a:off x="1802921" y="1845734"/>
            <a:ext cx="7703388" cy="4407495"/>
          </a:xfrm>
          <a:prstGeom prst="rect">
            <a:avLst/>
          </a:prstGeom>
        </p:spPr>
      </p:pic>
    </p:spTree>
    <p:extLst>
      <p:ext uri="{BB962C8B-B14F-4D97-AF65-F5344CB8AC3E}">
        <p14:creationId xmlns:p14="http://schemas.microsoft.com/office/powerpoint/2010/main" val="36935611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8C7F-9497-459F-AB93-B41F18082312}"/>
              </a:ext>
            </a:extLst>
          </p:cNvPr>
          <p:cNvSpPr>
            <a:spLocks noGrp="1"/>
          </p:cNvSpPr>
          <p:nvPr>
            <p:ph type="title"/>
          </p:nvPr>
        </p:nvSpPr>
        <p:spPr>
          <a:xfrm>
            <a:off x="1066800" y="0"/>
            <a:ext cx="10058400" cy="1450757"/>
          </a:xfrm>
        </p:spPr>
        <p:txBody>
          <a:bodyPr/>
          <a:lstStyle/>
          <a:p>
            <a:r>
              <a:rPr lang="en-US" dirty="0"/>
              <a:t>Json &amp; xml format</a:t>
            </a:r>
            <a:endParaRPr lang="en-SG" dirty="0"/>
          </a:p>
        </p:txBody>
      </p:sp>
      <p:pic>
        <p:nvPicPr>
          <p:cNvPr id="4" name="Picture 3">
            <a:extLst>
              <a:ext uri="{FF2B5EF4-FFF2-40B4-BE49-F238E27FC236}">
                <a16:creationId xmlns:a16="http://schemas.microsoft.com/office/drawing/2014/main" id="{E2B17B6F-F6CE-4392-A0D2-76A47F63B2AA}"/>
              </a:ext>
            </a:extLst>
          </p:cNvPr>
          <p:cNvPicPr>
            <a:picLocks noChangeAspect="1"/>
          </p:cNvPicPr>
          <p:nvPr/>
        </p:nvPicPr>
        <p:blipFill>
          <a:blip r:embed="rId2"/>
          <a:stretch>
            <a:fillRect/>
          </a:stretch>
        </p:blipFill>
        <p:spPr>
          <a:xfrm>
            <a:off x="732886" y="1845731"/>
            <a:ext cx="6408464" cy="4023359"/>
          </a:xfrm>
          <a:prstGeom prst="rect">
            <a:avLst/>
          </a:prstGeom>
        </p:spPr>
      </p:pic>
      <p:pic>
        <p:nvPicPr>
          <p:cNvPr id="5" name="Picture 4">
            <a:extLst>
              <a:ext uri="{FF2B5EF4-FFF2-40B4-BE49-F238E27FC236}">
                <a16:creationId xmlns:a16="http://schemas.microsoft.com/office/drawing/2014/main" id="{643AFFF0-388D-4737-9BF2-72FCE57971AB}"/>
              </a:ext>
            </a:extLst>
          </p:cNvPr>
          <p:cNvPicPr>
            <a:picLocks noChangeAspect="1"/>
          </p:cNvPicPr>
          <p:nvPr/>
        </p:nvPicPr>
        <p:blipFill>
          <a:blip r:embed="rId3"/>
          <a:stretch>
            <a:fillRect/>
          </a:stretch>
        </p:blipFill>
        <p:spPr>
          <a:xfrm>
            <a:off x="7629854" y="2238781"/>
            <a:ext cx="6145301" cy="3237257"/>
          </a:xfrm>
          <a:prstGeom prst="rect">
            <a:avLst/>
          </a:prstGeom>
        </p:spPr>
      </p:pic>
    </p:spTree>
    <p:extLst>
      <p:ext uri="{BB962C8B-B14F-4D97-AF65-F5344CB8AC3E}">
        <p14:creationId xmlns:p14="http://schemas.microsoft.com/office/powerpoint/2010/main" val="42382730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FD2F-4FEE-4743-8862-C5ECD0211E46}"/>
              </a:ext>
            </a:extLst>
          </p:cNvPr>
          <p:cNvSpPr>
            <a:spLocks noGrp="1"/>
          </p:cNvSpPr>
          <p:nvPr>
            <p:ph type="title"/>
          </p:nvPr>
        </p:nvSpPr>
        <p:spPr/>
        <p:txBody>
          <a:bodyPr/>
          <a:lstStyle/>
          <a:p>
            <a:r>
              <a:rPr lang="en-US" dirty="0"/>
              <a:t>Request HTTP method</a:t>
            </a:r>
            <a:endParaRPr lang="en-SG" dirty="0"/>
          </a:p>
        </p:txBody>
      </p:sp>
      <p:pic>
        <p:nvPicPr>
          <p:cNvPr id="5" name="Picture 4">
            <a:extLst>
              <a:ext uri="{FF2B5EF4-FFF2-40B4-BE49-F238E27FC236}">
                <a16:creationId xmlns:a16="http://schemas.microsoft.com/office/drawing/2014/main" id="{CADFD4D9-7A6E-4386-8ED3-FEB162500547}"/>
              </a:ext>
            </a:extLst>
          </p:cNvPr>
          <p:cNvPicPr>
            <a:picLocks noChangeAspect="1"/>
          </p:cNvPicPr>
          <p:nvPr/>
        </p:nvPicPr>
        <p:blipFill>
          <a:blip r:embed="rId2"/>
          <a:stretch>
            <a:fillRect/>
          </a:stretch>
        </p:blipFill>
        <p:spPr>
          <a:xfrm>
            <a:off x="3356610" y="2592070"/>
            <a:ext cx="4381500" cy="2933700"/>
          </a:xfrm>
          <a:prstGeom prst="rect">
            <a:avLst/>
          </a:prstGeom>
        </p:spPr>
      </p:pic>
    </p:spTree>
    <p:extLst>
      <p:ext uri="{BB962C8B-B14F-4D97-AF65-F5344CB8AC3E}">
        <p14:creationId xmlns:p14="http://schemas.microsoft.com/office/powerpoint/2010/main" val="63269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90E1-3ED9-47B6-BB5F-4DF445CA4F71}"/>
              </a:ext>
            </a:extLst>
          </p:cNvPr>
          <p:cNvSpPr>
            <a:spLocks noGrp="1"/>
          </p:cNvSpPr>
          <p:nvPr>
            <p:ph type="title"/>
          </p:nvPr>
        </p:nvSpPr>
        <p:spPr/>
        <p:txBody>
          <a:bodyPr/>
          <a:lstStyle/>
          <a:p>
            <a:r>
              <a:rPr lang="en-GB" dirty="0">
                <a:cs typeface="Calibri"/>
              </a:rPr>
              <a:t>Virtual Environment (Optional)</a:t>
            </a:r>
            <a:endParaRPr lang="en-GB" dirty="0"/>
          </a:p>
        </p:txBody>
      </p:sp>
      <p:sp>
        <p:nvSpPr>
          <p:cNvPr id="3" name="Content Placeholder 2">
            <a:extLst>
              <a:ext uri="{FF2B5EF4-FFF2-40B4-BE49-F238E27FC236}">
                <a16:creationId xmlns:a16="http://schemas.microsoft.com/office/drawing/2014/main" id="{0FCFD8C0-7C2C-4BE4-B6AB-2FE3392D64AD}"/>
              </a:ext>
            </a:extLst>
          </p:cNvPr>
          <p:cNvSpPr>
            <a:spLocks noGrp="1"/>
          </p:cNvSpPr>
          <p:nvPr>
            <p:ph idx="1"/>
          </p:nvPr>
        </p:nvSpPr>
        <p:spPr/>
        <p:txBody>
          <a:bodyPr vert="horz" lIns="91440" tIns="45720" rIns="91440" bIns="45720" rtlCol="0" anchor="t">
            <a:normAutofit/>
          </a:bodyPr>
          <a:lstStyle/>
          <a:p>
            <a:pPr marL="514350" indent="-514350">
              <a:buAutoNum type="arabicPeriod"/>
            </a:pPr>
            <a:endParaRPr lang="en-GB" dirty="0">
              <a:cs typeface="Calibri"/>
            </a:endParaRPr>
          </a:p>
          <a:p>
            <a:pPr marL="0" indent="0">
              <a:buNone/>
            </a:pPr>
            <a:r>
              <a:rPr lang="en-GB" dirty="0">
                <a:cs typeface="Calibri"/>
              </a:rPr>
              <a:t>1. Create virtual environment using </a:t>
            </a:r>
            <a:r>
              <a:rPr lang="en-GB" dirty="0" err="1">
                <a:cs typeface="Calibri"/>
              </a:rPr>
              <a:t>cmd</a:t>
            </a:r>
            <a:endParaRPr lang="en-GB" dirty="0">
              <a:cs typeface="Calibri"/>
            </a:endParaRPr>
          </a:p>
          <a:p>
            <a:pPr marL="971550" lvl="1" indent="-514350">
              <a:buAutoNum type="arabicPeriod"/>
            </a:pPr>
            <a:r>
              <a:rPr lang="en-GB" dirty="0">
                <a:ea typeface="+mn-lt"/>
                <a:cs typeface="+mn-lt"/>
              </a:rPr>
              <a:t>python -m </a:t>
            </a:r>
            <a:r>
              <a:rPr lang="en-GB" dirty="0" err="1">
                <a:ea typeface="+mn-lt"/>
                <a:cs typeface="+mn-lt"/>
              </a:rPr>
              <a:t>venv</a:t>
            </a:r>
            <a:r>
              <a:rPr lang="en-GB" dirty="0">
                <a:ea typeface="+mn-lt"/>
                <a:cs typeface="+mn-lt"/>
              </a:rPr>
              <a:t> v09021930</a:t>
            </a:r>
          </a:p>
          <a:p>
            <a:pPr marL="971550" lvl="1" indent="-514350">
              <a:buAutoNum type="arabicPeriod"/>
            </a:pPr>
            <a:r>
              <a:rPr lang="en-GB" dirty="0">
                <a:ea typeface="+mn-lt"/>
                <a:cs typeface="+mn-lt"/>
              </a:rPr>
              <a:t>v09021930\Scripts\activate.bat</a:t>
            </a:r>
            <a:endParaRPr lang="en-GB" dirty="0">
              <a:cs typeface="Calibri"/>
            </a:endParaRPr>
          </a:p>
          <a:p>
            <a:pPr marL="0" indent="0">
              <a:buNone/>
            </a:pPr>
            <a:r>
              <a:rPr lang="en-GB" dirty="0">
                <a:cs typeface="Calibri"/>
              </a:rPr>
              <a:t>2. pip install </a:t>
            </a:r>
            <a:r>
              <a:rPr lang="en-GB" dirty="0" err="1">
                <a:cs typeface="Calibri"/>
              </a:rPr>
              <a:t>gunicorn</a:t>
            </a:r>
            <a:r>
              <a:rPr lang="en-GB" dirty="0">
                <a:cs typeface="Calibri"/>
              </a:rPr>
              <a:t>, flask, </a:t>
            </a:r>
            <a:r>
              <a:rPr lang="en-GB" dirty="0" err="1">
                <a:cs typeface="Calibri"/>
              </a:rPr>
              <a:t>joblib</a:t>
            </a:r>
            <a:r>
              <a:rPr lang="en-GB" dirty="0">
                <a:cs typeface="Calibri"/>
              </a:rPr>
              <a:t>, </a:t>
            </a:r>
            <a:r>
              <a:rPr lang="en-GB" dirty="0" err="1">
                <a:cs typeface="Calibri"/>
              </a:rPr>
              <a:t>sklearn</a:t>
            </a:r>
            <a:endParaRPr lang="en-GB" dirty="0">
              <a:cs typeface="Calibri"/>
            </a:endParaRPr>
          </a:p>
          <a:p>
            <a:pPr marL="0" indent="0">
              <a:buNone/>
            </a:pPr>
            <a:r>
              <a:rPr lang="en-GB" dirty="0">
                <a:cs typeface="Calibri"/>
              </a:rPr>
              <a:t>3. pip freeze &gt; requirements.txt</a:t>
            </a:r>
          </a:p>
          <a:p>
            <a:pPr marL="0" indent="0">
              <a:buNone/>
            </a:pPr>
            <a:r>
              <a:rPr lang="en-GB" dirty="0">
                <a:cs typeface="Calibri"/>
              </a:rPr>
              <a:t>4. Edit requirements.txt (if needed, usually no)</a:t>
            </a:r>
          </a:p>
          <a:p>
            <a:pPr marL="0" indent="0">
              <a:buNone/>
            </a:pPr>
            <a:endParaRPr lang="en-GB" dirty="0">
              <a:cs typeface="Calibri"/>
            </a:endParaRPr>
          </a:p>
          <a:p>
            <a:pPr marL="514350" indent="-514350">
              <a:buAutoNum type="arabicPeriod"/>
            </a:pPr>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6526423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EA55-A611-4F5D-8720-72DBF5966914}"/>
              </a:ext>
            </a:extLst>
          </p:cNvPr>
          <p:cNvSpPr>
            <a:spLocks noGrp="1"/>
          </p:cNvSpPr>
          <p:nvPr>
            <p:ph type="title"/>
          </p:nvPr>
        </p:nvSpPr>
        <p:spPr>
          <a:xfrm>
            <a:off x="554355" y="-461852"/>
            <a:ext cx="10058400" cy="1450757"/>
          </a:xfrm>
        </p:spPr>
        <p:txBody>
          <a:bodyPr/>
          <a:lstStyle/>
          <a:p>
            <a:r>
              <a:rPr lang="en-US" dirty="0"/>
              <a:t>request</a:t>
            </a:r>
            <a:endParaRPr lang="en-SG" dirty="0"/>
          </a:p>
        </p:txBody>
      </p:sp>
      <p:pic>
        <p:nvPicPr>
          <p:cNvPr id="5" name="Picture 4">
            <a:extLst>
              <a:ext uri="{FF2B5EF4-FFF2-40B4-BE49-F238E27FC236}">
                <a16:creationId xmlns:a16="http://schemas.microsoft.com/office/drawing/2014/main" id="{13C222FE-6F19-4EDF-AA46-069EAFB2DFB3}"/>
              </a:ext>
            </a:extLst>
          </p:cNvPr>
          <p:cNvPicPr>
            <a:picLocks noChangeAspect="1"/>
          </p:cNvPicPr>
          <p:nvPr/>
        </p:nvPicPr>
        <p:blipFill>
          <a:blip r:embed="rId2"/>
          <a:stretch>
            <a:fillRect/>
          </a:stretch>
        </p:blipFill>
        <p:spPr>
          <a:xfrm>
            <a:off x="1249680" y="3313589"/>
            <a:ext cx="9363075" cy="2870754"/>
          </a:xfrm>
          <a:prstGeom prst="rect">
            <a:avLst/>
          </a:prstGeom>
        </p:spPr>
      </p:pic>
      <p:pic>
        <p:nvPicPr>
          <p:cNvPr id="7" name="Picture 6">
            <a:extLst>
              <a:ext uri="{FF2B5EF4-FFF2-40B4-BE49-F238E27FC236}">
                <a16:creationId xmlns:a16="http://schemas.microsoft.com/office/drawing/2014/main" id="{964CF866-E171-4D65-ADD8-AB14699BCEE0}"/>
              </a:ext>
            </a:extLst>
          </p:cNvPr>
          <p:cNvPicPr>
            <a:picLocks noChangeAspect="1"/>
          </p:cNvPicPr>
          <p:nvPr/>
        </p:nvPicPr>
        <p:blipFill>
          <a:blip r:embed="rId3"/>
          <a:stretch>
            <a:fillRect/>
          </a:stretch>
        </p:blipFill>
        <p:spPr>
          <a:xfrm>
            <a:off x="1183616" y="1107598"/>
            <a:ext cx="8307017" cy="1838325"/>
          </a:xfrm>
          <a:prstGeom prst="rect">
            <a:avLst/>
          </a:prstGeom>
        </p:spPr>
      </p:pic>
    </p:spTree>
    <p:extLst>
      <p:ext uri="{BB962C8B-B14F-4D97-AF65-F5344CB8AC3E}">
        <p14:creationId xmlns:p14="http://schemas.microsoft.com/office/powerpoint/2010/main" val="11089877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9BBE-1237-435C-8BE5-31CECBF9CF24}"/>
              </a:ext>
            </a:extLst>
          </p:cNvPr>
          <p:cNvSpPr>
            <a:spLocks noGrp="1"/>
          </p:cNvSpPr>
          <p:nvPr>
            <p:ph type="title"/>
          </p:nvPr>
        </p:nvSpPr>
        <p:spPr/>
        <p:txBody>
          <a:bodyPr/>
          <a:lstStyle/>
          <a:p>
            <a:r>
              <a:rPr lang="en-US" dirty="0" err="1"/>
              <a:t>Cars.json</a:t>
            </a:r>
            <a:endParaRPr lang="en-SG" dirty="0"/>
          </a:p>
        </p:txBody>
      </p:sp>
      <p:pic>
        <p:nvPicPr>
          <p:cNvPr id="7" name="Picture 6">
            <a:extLst>
              <a:ext uri="{FF2B5EF4-FFF2-40B4-BE49-F238E27FC236}">
                <a16:creationId xmlns:a16="http://schemas.microsoft.com/office/drawing/2014/main" id="{4EA8169B-1583-4D57-A840-8AB338CDA19F}"/>
              </a:ext>
            </a:extLst>
          </p:cNvPr>
          <p:cNvPicPr>
            <a:picLocks noChangeAspect="1"/>
          </p:cNvPicPr>
          <p:nvPr/>
        </p:nvPicPr>
        <p:blipFill>
          <a:blip r:embed="rId2"/>
          <a:stretch>
            <a:fillRect/>
          </a:stretch>
        </p:blipFill>
        <p:spPr>
          <a:xfrm>
            <a:off x="1304565" y="2055782"/>
            <a:ext cx="4286250" cy="4057650"/>
          </a:xfrm>
          <a:prstGeom prst="rect">
            <a:avLst/>
          </a:prstGeom>
        </p:spPr>
      </p:pic>
    </p:spTree>
    <p:extLst>
      <p:ext uri="{BB962C8B-B14F-4D97-AF65-F5344CB8AC3E}">
        <p14:creationId xmlns:p14="http://schemas.microsoft.com/office/powerpoint/2010/main" val="7969747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BE18-8D69-4A05-A2D3-60E5304A5C12}"/>
              </a:ext>
            </a:extLst>
          </p:cNvPr>
          <p:cNvSpPr>
            <a:spLocks noGrp="1"/>
          </p:cNvSpPr>
          <p:nvPr>
            <p:ph type="title"/>
          </p:nvPr>
        </p:nvSpPr>
        <p:spPr/>
        <p:txBody>
          <a:bodyPr/>
          <a:lstStyle/>
          <a:p>
            <a:r>
              <a:rPr lang="en-US" dirty="0"/>
              <a:t>Request for specific information</a:t>
            </a:r>
            <a:endParaRPr lang="en-SG" dirty="0"/>
          </a:p>
        </p:txBody>
      </p:sp>
      <p:pic>
        <p:nvPicPr>
          <p:cNvPr id="6" name="Picture 5">
            <a:extLst>
              <a:ext uri="{FF2B5EF4-FFF2-40B4-BE49-F238E27FC236}">
                <a16:creationId xmlns:a16="http://schemas.microsoft.com/office/drawing/2014/main" id="{80AF44B4-E8C4-47DD-AE66-A24F224FD3B8}"/>
              </a:ext>
            </a:extLst>
          </p:cNvPr>
          <p:cNvPicPr>
            <a:picLocks noChangeAspect="1"/>
          </p:cNvPicPr>
          <p:nvPr/>
        </p:nvPicPr>
        <p:blipFill>
          <a:blip r:embed="rId2"/>
          <a:stretch>
            <a:fillRect/>
          </a:stretch>
        </p:blipFill>
        <p:spPr>
          <a:xfrm>
            <a:off x="793630" y="2350892"/>
            <a:ext cx="10446589" cy="2708306"/>
          </a:xfrm>
          <a:prstGeom prst="rect">
            <a:avLst/>
          </a:prstGeom>
        </p:spPr>
      </p:pic>
    </p:spTree>
    <p:extLst>
      <p:ext uri="{BB962C8B-B14F-4D97-AF65-F5344CB8AC3E}">
        <p14:creationId xmlns:p14="http://schemas.microsoft.com/office/powerpoint/2010/main" val="91918105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9FE4-3D9C-424F-A010-ACBE37AE1617}"/>
              </a:ext>
            </a:extLst>
          </p:cNvPr>
          <p:cNvSpPr>
            <a:spLocks noGrp="1"/>
          </p:cNvSpPr>
          <p:nvPr>
            <p:ph type="title"/>
          </p:nvPr>
        </p:nvSpPr>
        <p:spPr/>
        <p:txBody>
          <a:bodyPr/>
          <a:lstStyle/>
          <a:p>
            <a:r>
              <a:rPr lang="en-US" dirty="0"/>
              <a:t>Socket Programming</a:t>
            </a:r>
            <a:endParaRPr lang="en-SG" dirty="0"/>
          </a:p>
        </p:txBody>
      </p:sp>
      <p:pic>
        <p:nvPicPr>
          <p:cNvPr id="4" name="Picture 3">
            <a:extLst>
              <a:ext uri="{FF2B5EF4-FFF2-40B4-BE49-F238E27FC236}">
                <a16:creationId xmlns:a16="http://schemas.microsoft.com/office/drawing/2014/main" id="{443976F5-6F09-4FEB-AE19-EB5EAB6389AA}"/>
              </a:ext>
            </a:extLst>
          </p:cNvPr>
          <p:cNvPicPr>
            <a:picLocks noChangeAspect="1"/>
          </p:cNvPicPr>
          <p:nvPr/>
        </p:nvPicPr>
        <p:blipFill>
          <a:blip r:embed="rId2"/>
          <a:stretch>
            <a:fillRect/>
          </a:stretch>
        </p:blipFill>
        <p:spPr>
          <a:xfrm>
            <a:off x="242887" y="2076449"/>
            <a:ext cx="4542473" cy="2139269"/>
          </a:xfrm>
          <a:prstGeom prst="rect">
            <a:avLst/>
          </a:prstGeom>
        </p:spPr>
      </p:pic>
      <p:pic>
        <p:nvPicPr>
          <p:cNvPr id="1026" name="Picture 2" descr="Python Network Programming - What is Socket Programming in Python -  DataFlair">
            <a:extLst>
              <a:ext uri="{FF2B5EF4-FFF2-40B4-BE49-F238E27FC236}">
                <a16:creationId xmlns:a16="http://schemas.microsoft.com/office/drawing/2014/main" id="{5021FE3A-68AD-4029-883A-37E3182F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4554807"/>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ython Socket Programming Explained in a NutShell">
            <a:extLst>
              <a:ext uri="{FF2B5EF4-FFF2-40B4-BE49-F238E27FC236}">
                <a16:creationId xmlns:a16="http://schemas.microsoft.com/office/drawing/2014/main" id="{58C8395F-00DC-46C2-AB3B-2EEEF17A7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700088"/>
            <a:ext cx="3914775"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205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A32B-D0DD-417A-B16E-6643F51E755B}"/>
              </a:ext>
            </a:extLst>
          </p:cNvPr>
          <p:cNvSpPr>
            <a:spLocks noGrp="1"/>
          </p:cNvSpPr>
          <p:nvPr>
            <p:ph type="title"/>
          </p:nvPr>
        </p:nvSpPr>
        <p:spPr>
          <a:xfrm>
            <a:off x="316230" y="0"/>
            <a:ext cx="10058400" cy="1450757"/>
          </a:xfrm>
        </p:spPr>
        <p:txBody>
          <a:bodyPr/>
          <a:lstStyle/>
          <a:p>
            <a:r>
              <a:rPr lang="en-US" dirty="0"/>
              <a:t>Socket Programming</a:t>
            </a:r>
            <a:endParaRPr lang="en-SG" dirty="0"/>
          </a:p>
        </p:txBody>
      </p:sp>
      <p:pic>
        <p:nvPicPr>
          <p:cNvPr id="5" name="Picture 4">
            <a:extLst>
              <a:ext uri="{FF2B5EF4-FFF2-40B4-BE49-F238E27FC236}">
                <a16:creationId xmlns:a16="http://schemas.microsoft.com/office/drawing/2014/main" id="{6E8BFAF2-2F34-4775-8B93-C6D15C017295}"/>
              </a:ext>
            </a:extLst>
          </p:cNvPr>
          <p:cNvPicPr>
            <a:picLocks noChangeAspect="1"/>
          </p:cNvPicPr>
          <p:nvPr/>
        </p:nvPicPr>
        <p:blipFill>
          <a:blip r:embed="rId2"/>
          <a:stretch>
            <a:fillRect/>
          </a:stretch>
        </p:blipFill>
        <p:spPr>
          <a:xfrm>
            <a:off x="511492" y="1799992"/>
            <a:ext cx="8156258" cy="3768754"/>
          </a:xfrm>
          <a:prstGeom prst="rect">
            <a:avLst/>
          </a:prstGeom>
        </p:spPr>
      </p:pic>
      <p:sp>
        <p:nvSpPr>
          <p:cNvPr id="7" name="TextBox 6">
            <a:extLst>
              <a:ext uri="{FF2B5EF4-FFF2-40B4-BE49-F238E27FC236}">
                <a16:creationId xmlns:a16="http://schemas.microsoft.com/office/drawing/2014/main" id="{FD33E9DD-8EA2-4D79-8BA7-7EB6A02BA294}"/>
              </a:ext>
            </a:extLst>
          </p:cNvPr>
          <p:cNvSpPr txBox="1"/>
          <p:nvPr/>
        </p:nvSpPr>
        <p:spPr>
          <a:xfrm>
            <a:off x="511492" y="5917982"/>
            <a:ext cx="11169016" cy="369332"/>
          </a:xfrm>
          <a:prstGeom prst="rect">
            <a:avLst/>
          </a:prstGeom>
          <a:noFill/>
        </p:spPr>
        <p:txBody>
          <a:bodyPr wrap="square">
            <a:spAutoFit/>
          </a:bodyPr>
          <a:lstStyle/>
          <a:p>
            <a:r>
              <a:rPr lang="en-SG" dirty="0" err="1"/>
              <a:t>sock.send</a:t>
            </a:r>
            <a:r>
              <a:rPr lang="en-SG" dirty="0"/>
              <a:t>(</a:t>
            </a:r>
            <a:r>
              <a:rPr lang="en-SG" dirty="0" err="1"/>
              <a:t>b"GET</a:t>
            </a:r>
            <a:r>
              <a:rPr lang="en-SG" dirty="0"/>
              <a:t> / HTTP/1.1\r\</a:t>
            </a:r>
            <a:r>
              <a:rPr lang="en-SG" dirty="0" err="1"/>
              <a:t>nHost</a:t>
            </a:r>
            <a:r>
              <a:rPr lang="en-SG" dirty="0"/>
              <a:t>: www.google.com \r\</a:t>
            </a:r>
            <a:r>
              <a:rPr lang="en-SG" dirty="0" err="1"/>
              <a:t>nConnection</a:t>
            </a:r>
            <a:r>
              <a:rPr lang="en-SG" dirty="0"/>
              <a:t>: close\r\n\r\n")</a:t>
            </a:r>
          </a:p>
        </p:txBody>
      </p:sp>
    </p:spTree>
    <p:extLst>
      <p:ext uri="{BB962C8B-B14F-4D97-AF65-F5344CB8AC3E}">
        <p14:creationId xmlns:p14="http://schemas.microsoft.com/office/powerpoint/2010/main" val="1467775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40A0-9067-486C-9DFA-2F201269B424}"/>
              </a:ext>
            </a:extLst>
          </p:cNvPr>
          <p:cNvSpPr>
            <a:spLocks noGrp="1"/>
          </p:cNvSpPr>
          <p:nvPr>
            <p:ph type="title"/>
          </p:nvPr>
        </p:nvSpPr>
        <p:spPr>
          <a:xfrm>
            <a:off x="1066800" y="-132497"/>
            <a:ext cx="10058400" cy="1450757"/>
          </a:xfrm>
        </p:spPr>
        <p:txBody>
          <a:bodyPr/>
          <a:lstStyle/>
          <a:p>
            <a:r>
              <a:rPr lang="en-US" dirty="0"/>
              <a:t>Socket – Server Client</a:t>
            </a:r>
            <a:endParaRPr lang="en-SG" dirty="0"/>
          </a:p>
        </p:txBody>
      </p:sp>
      <p:sp>
        <p:nvSpPr>
          <p:cNvPr id="5" name="TextBox 4">
            <a:extLst>
              <a:ext uri="{FF2B5EF4-FFF2-40B4-BE49-F238E27FC236}">
                <a16:creationId xmlns:a16="http://schemas.microsoft.com/office/drawing/2014/main" id="{EBACA678-5C78-4F30-8A52-0328A9003E87}"/>
              </a:ext>
            </a:extLst>
          </p:cNvPr>
          <p:cNvSpPr txBox="1"/>
          <p:nvPr/>
        </p:nvSpPr>
        <p:spPr>
          <a:xfrm>
            <a:off x="228600" y="1913037"/>
            <a:ext cx="6096000" cy="4031873"/>
          </a:xfrm>
          <a:prstGeom prst="rect">
            <a:avLst/>
          </a:prstGeom>
          <a:noFill/>
        </p:spPr>
        <p:txBody>
          <a:bodyPr wrap="square">
            <a:spAutoFit/>
          </a:bodyPr>
          <a:lstStyle/>
          <a:p>
            <a:r>
              <a:rPr lang="en-SG" sz="1600" dirty="0"/>
              <a:t>import socket</a:t>
            </a:r>
          </a:p>
          <a:p>
            <a:endParaRPr lang="en-SG" sz="1600" dirty="0"/>
          </a:p>
          <a:p>
            <a:r>
              <a:rPr lang="en-SG" sz="1600" dirty="0"/>
              <a:t>HOST = '127.0.0.1'</a:t>
            </a:r>
          </a:p>
          <a:p>
            <a:r>
              <a:rPr lang="en-SG" sz="1600" dirty="0"/>
              <a:t>PORT = 9999</a:t>
            </a:r>
          </a:p>
          <a:p>
            <a:endParaRPr lang="en-SG" sz="1600" dirty="0"/>
          </a:p>
          <a:p>
            <a:r>
              <a:rPr lang="en-SG" sz="1600" dirty="0"/>
              <a:t>with </a:t>
            </a:r>
            <a:r>
              <a:rPr lang="en-SG" sz="1600" dirty="0" err="1"/>
              <a:t>socket.socket</a:t>
            </a:r>
            <a:r>
              <a:rPr lang="en-SG" sz="1600" dirty="0"/>
              <a:t>() as s:</a:t>
            </a:r>
          </a:p>
          <a:p>
            <a:r>
              <a:rPr lang="en-SG" sz="1600" dirty="0"/>
              <a:t>    </a:t>
            </a:r>
            <a:r>
              <a:rPr lang="en-SG" sz="1600" dirty="0" err="1"/>
              <a:t>s.bind</a:t>
            </a:r>
            <a:r>
              <a:rPr lang="en-SG" sz="1600" dirty="0"/>
              <a:t>((HOST, PORT))</a:t>
            </a:r>
          </a:p>
          <a:p>
            <a:r>
              <a:rPr lang="en-SG" sz="1600" dirty="0"/>
              <a:t>    </a:t>
            </a:r>
            <a:r>
              <a:rPr lang="en-SG" sz="1600" dirty="0" err="1"/>
              <a:t>s.listen</a:t>
            </a:r>
            <a:r>
              <a:rPr lang="en-SG" sz="1600" dirty="0"/>
              <a:t>()</a:t>
            </a:r>
          </a:p>
          <a:p>
            <a:r>
              <a:rPr lang="en-SG" sz="1600" dirty="0"/>
              <a:t>    conn, </a:t>
            </a:r>
            <a:r>
              <a:rPr lang="en-SG" sz="1600" dirty="0" err="1"/>
              <a:t>addr</a:t>
            </a:r>
            <a:r>
              <a:rPr lang="en-SG" sz="1600" dirty="0"/>
              <a:t> = </a:t>
            </a:r>
            <a:r>
              <a:rPr lang="en-SG" sz="1600" dirty="0" err="1"/>
              <a:t>s.accept</a:t>
            </a:r>
            <a:r>
              <a:rPr lang="en-SG" sz="1600" dirty="0"/>
              <a:t>()</a:t>
            </a:r>
          </a:p>
          <a:p>
            <a:r>
              <a:rPr lang="en-SG" sz="1600" dirty="0"/>
              <a:t>    with conn:</a:t>
            </a:r>
          </a:p>
          <a:p>
            <a:r>
              <a:rPr lang="en-SG" sz="1600" dirty="0"/>
              <a:t>        print('Connected by', </a:t>
            </a:r>
            <a:r>
              <a:rPr lang="en-SG" sz="1600" dirty="0" err="1"/>
              <a:t>addr</a:t>
            </a:r>
            <a:r>
              <a:rPr lang="en-SG" sz="1600" dirty="0"/>
              <a:t>)</a:t>
            </a:r>
          </a:p>
          <a:p>
            <a:r>
              <a:rPr lang="en-SG" sz="1600" dirty="0"/>
              <a:t>        while True:</a:t>
            </a:r>
          </a:p>
          <a:p>
            <a:r>
              <a:rPr lang="en-SG" sz="1600" dirty="0"/>
              <a:t>            data = </a:t>
            </a:r>
            <a:r>
              <a:rPr lang="en-SG" sz="1600" dirty="0" err="1"/>
              <a:t>conn.recv</a:t>
            </a:r>
            <a:r>
              <a:rPr lang="en-SG" sz="1600" dirty="0"/>
              <a:t>(1024)</a:t>
            </a:r>
          </a:p>
          <a:p>
            <a:r>
              <a:rPr lang="en-SG" sz="1600" dirty="0"/>
              <a:t>            if not data:</a:t>
            </a:r>
          </a:p>
          <a:p>
            <a:r>
              <a:rPr lang="en-SG" sz="1600" dirty="0"/>
              <a:t>                break</a:t>
            </a:r>
          </a:p>
          <a:p>
            <a:r>
              <a:rPr lang="en-SG" sz="1600" dirty="0"/>
              <a:t>            </a:t>
            </a:r>
            <a:r>
              <a:rPr lang="en-SG" sz="1600" dirty="0" err="1"/>
              <a:t>conn.sendall</a:t>
            </a:r>
            <a:r>
              <a:rPr lang="en-SG" sz="1600" dirty="0"/>
              <a:t>(data)</a:t>
            </a:r>
          </a:p>
        </p:txBody>
      </p:sp>
      <p:sp>
        <p:nvSpPr>
          <p:cNvPr id="7" name="TextBox 6">
            <a:extLst>
              <a:ext uri="{FF2B5EF4-FFF2-40B4-BE49-F238E27FC236}">
                <a16:creationId xmlns:a16="http://schemas.microsoft.com/office/drawing/2014/main" id="{E23A070C-4CF0-4165-BC2D-E1E6186431A6}"/>
              </a:ext>
            </a:extLst>
          </p:cNvPr>
          <p:cNvSpPr txBox="1"/>
          <p:nvPr/>
        </p:nvSpPr>
        <p:spPr>
          <a:xfrm>
            <a:off x="3943350" y="2283202"/>
            <a:ext cx="6096000" cy="3139321"/>
          </a:xfrm>
          <a:prstGeom prst="rect">
            <a:avLst/>
          </a:prstGeom>
          <a:noFill/>
        </p:spPr>
        <p:txBody>
          <a:bodyPr wrap="square">
            <a:spAutoFit/>
          </a:bodyPr>
          <a:lstStyle/>
          <a:p>
            <a:r>
              <a:rPr lang="en-SG" dirty="0"/>
              <a:t>import socket</a:t>
            </a:r>
          </a:p>
          <a:p>
            <a:endParaRPr lang="en-SG" dirty="0"/>
          </a:p>
          <a:p>
            <a:r>
              <a:rPr lang="en-SG" dirty="0"/>
              <a:t>HOST = '127.0.0.1'</a:t>
            </a:r>
          </a:p>
          <a:p>
            <a:r>
              <a:rPr lang="en-SG" dirty="0"/>
              <a:t>PORT = 9999    </a:t>
            </a:r>
          </a:p>
          <a:p>
            <a:endParaRPr lang="en-SG" dirty="0"/>
          </a:p>
          <a:p>
            <a:r>
              <a:rPr lang="en-SG" dirty="0"/>
              <a:t>with </a:t>
            </a:r>
            <a:r>
              <a:rPr lang="en-SG" dirty="0" err="1"/>
              <a:t>socket.socket</a:t>
            </a:r>
            <a:r>
              <a:rPr lang="en-SG" dirty="0"/>
              <a:t>() as s:</a:t>
            </a:r>
          </a:p>
          <a:p>
            <a:r>
              <a:rPr lang="en-SG" dirty="0"/>
              <a:t>    </a:t>
            </a:r>
            <a:r>
              <a:rPr lang="en-SG" dirty="0" err="1"/>
              <a:t>s.connect</a:t>
            </a:r>
            <a:r>
              <a:rPr lang="en-SG" dirty="0"/>
              <a:t>((HOST, PORT))</a:t>
            </a:r>
          </a:p>
          <a:p>
            <a:r>
              <a:rPr lang="en-SG" dirty="0"/>
              <a:t>    </a:t>
            </a:r>
            <a:r>
              <a:rPr lang="en-SG" dirty="0" err="1"/>
              <a:t>s.sendall</a:t>
            </a:r>
            <a:r>
              <a:rPr lang="en-SG" dirty="0"/>
              <a:t>(</a:t>
            </a:r>
            <a:r>
              <a:rPr lang="en-SG" dirty="0" err="1"/>
              <a:t>b'Hello</a:t>
            </a:r>
            <a:r>
              <a:rPr lang="en-SG" dirty="0"/>
              <a:t>, world')</a:t>
            </a:r>
          </a:p>
          <a:p>
            <a:r>
              <a:rPr lang="en-SG" dirty="0"/>
              <a:t>    data = </a:t>
            </a:r>
            <a:r>
              <a:rPr lang="en-SG" dirty="0" err="1"/>
              <a:t>s.recv</a:t>
            </a:r>
            <a:r>
              <a:rPr lang="en-SG" dirty="0"/>
              <a:t>(1024)</a:t>
            </a:r>
          </a:p>
          <a:p>
            <a:endParaRPr lang="en-SG" dirty="0"/>
          </a:p>
          <a:p>
            <a:r>
              <a:rPr lang="en-SG" dirty="0"/>
              <a:t>print('Received', </a:t>
            </a:r>
            <a:r>
              <a:rPr lang="en-SG" dirty="0" err="1"/>
              <a:t>repr</a:t>
            </a:r>
            <a:r>
              <a:rPr lang="en-SG" dirty="0"/>
              <a:t>(data))</a:t>
            </a:r>
          </a:p>
        </p:txBody>
      </p:sp>
      <p:cxnSp>
        <p:nvCxnSpPr>
          <p:cNvPr id="9" name="Straight Arrow Connector 8">
            <a:extLst>
              <a:ext uri="{FF2B5EF4-FFF2-40B4-BE49-F238E27FC236}">
                <a16:creationId xmlns:a16="http://schemas.microsoft.com/office/drawing/2014/main" id="{C5AD9B1E-7731-4351-9DC1-867C954F9E6F}"/>
              </a:ext>
            </a:extLst>
          </p:cNvPr>
          <p:cNvCxnSpPr/>
          <p:nvPr/>
        </p:nvCxnSpPr>
        <p:spPr>
          <a:xfrm flipH="1">
            <a:off x="2371725" y="1209675"/>
            <a:ext cx="1733550" cy="923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7E0691-8A6C-4A42-AABB-793DF8ED1C6B}"/>
              </a:ext>
            </a:extLst>
          </p:cNvPr>
          <p:cNvCxnSpPr/>
          <p:nvPr/>
        </p:nvCxnSpPr>
        <p:spPr>
          <a:xfrm>
            <a:off x="5419725" y="1318260"/>
            <a:ext cx="800100" cy="84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B57C94C-B183-4660-9C49-EC332253E990}"/>
              </a:ext>
            </a:extLst>
          </p:cNvPr>
          <p:cNvPicPr>
            <a:picLocks noChangeAspect="1"/>
          </p:cNvPicPr>
          <p:nvPr/>
        </p:nvPicPr>
        <p:blipFill>
          <a:blip r:embed="rId2"/>
          <a:stretch>
            <a:fillRect/>
          </a:stretch>
        </p:blipFill>
        <p:spPr>
          <a:xfrm>
            <a:off x="9077325" y="3630335"/>
            <a:ext cx="2360999" cy="2314575"/>
          </a:xfrm>
          <a:prstGeom prst="rect">
            <a:avLst/>
          </a:prstGeom>
        </p:spPr>
      </p:pic>
    </p:spTree>
    <p:extLst>
      <p:ext uri="{BB962C8B-B14F-4D97-AF65-F5344CB8AC3E}">
        <p14:creationId xmlns:p14="http://schemas.microsoft.com/office/powerpoint/2010/main" val="34512597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3DE2-F67A-40AB-8192-56DE4A4EDF6E}"/>
              </a:ext>
            </a:extLst>
          </p:cNvPr>
          <p:cNvSpPr>
            <a:spLocks noGrp="1"/>
          </p:cNvSpPr>
          <p:nvPr>
            <p:ph type="title"/>
          </p:nvPr>
        </p:nvSpPr>
        <p:spPr/>
        <p:txBody>
          <a:bodyPr/>
          <a:lstStyle/>
          <a:p>
            <a:r>
              <a:rPr lang="en-US" dirty="0"/>
              <a:t>Configuration File</a:t>
            </a:r>
            <a:endParaRPr lang="en-SG" dirty="0"/>
          </a:p>
        </p:txBody>
      </p:sp>
      <p:pic>
        <p:nvPicPr>
          <p:cNvPr id="5" name="Picture 4">
            <a:extLst>
              <a:ext uri="{FF2B5EF4-FFF2-40B4-BE49-F238E27FC236}">
                <a16:creationId xmlns:a16="http://schemas.microsoft.com/office/drawing/2014/main" id="{C9C69013-9C3A-4E27-8716-6951989556E8}"/>
              </a:ext>
            </a:extLst>
          </p:cNvPr>
          <p:cNvPicPr>
            <a:picLocks noChangeAspect="1"/>
          </p:cNvPicPr>
          <p:nvPr/>
        </p:nvPicPr>
        <p:blipFill>
          <a:blip r:embed="rId2"/>
          <a:stretch>
            <a:fillRect/>
          </a:stretch>
        </p:blipFill>
        <p:spPr>
          <a:xfrm>
            <a:off x="476250" y="2028825"/>
            <a:ext cx="8662654" cy="3352912"/>
          </a:xfrm>
          <a:prstGeom prst="rect">
            <a:avLst/>
          </a:prstGeom>
        </p:spPr>
      </p:pic>
      <p:pic>
        <p:nvPicPr>
          <p:cNvPr id="7" name="Picture 6">
            <a:extLst>
              <a:ext uri="{FF2B5EF4-FFF2-40B4-BE49-F238E27FC236}">
                <a16:creationId xmlns:a16="http://schemas.microsoft.com/office/drawing/2014/main" id="{181F236A-6F9F-40FF-B62E-0AD40D9EB72C}"/>
              </a:ext>
            </a:extLst>
          </p:cNvPr>
          <p:cNvPicPr>
            <a:picLocks noChangeAspect="1"/>
          </p:cNvPicPr>
          <p:nvPr/>
        </p:nvPicPr>
        <p:blipFill>
          <a:blip r:embed="rId3"/>
          <a:stretch>
            <a:fillRect/>
          </a:stretch>
        </p:blipFill>
        <p:spPr>
          <a:xfrm>
            <a:off x="9525000" y="2028825"/>
            <a:ext cx="2190750" cy="2800350"/>
          </a:xfrm>
          <a:prstGeom prst="rect">
            <a:avLst/>
          </a:prstGeom>
        </p:spPr>
      </p:pic>
    </p:spTree>
    <p:extLst>
      <p:ext uri="{BB962C8B-B14F-4D97-AF65-F5344CB8AC3E}">
        <p14:creationId xmlns:p14="http://schemas.microsoft.com/office/powerpoint/2010/main" val="28818157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9EC-387C-4FC8-9E23-8C78343A1624}"/>
              </a:ext>
            </a:extLst>
          </p:cNvPr>
          <p:cNvSpPr>
            <a:spLocks noGrp="1"/>
          </p:cNvSpPr>
          <p:nvPr>
            <p:ph type="title"/>
          </p:nvPr>
        </p:nvSpPr>
        <p:spPr/>
        <p:txBody>
          <a:bodyPr/>
          <a:lstStyle/>
          <a:p>
            <a:r>
              <a:rPr lang="en-US" dirty="0"/>
              <a:t>Others</a:t>
            </a:r>
            <a:endParaRPr lang="en-SG" dirty="0"/>
          </a:p>
        </p:txBody>
      </p:sp>
    </p:spTree>
    <p:extLst>
      <p:ext uri="{BB962C8B-B14F-4D97-AF65-F5344CB8AC3E}">
        <p14:creationId xmlns:p14="http://schemas.microsoft.com/office/powerpoint/2010/main" val="24722886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3873-0F87-4F26-96EA-63992B7BFC38}"/>
              </a:ext>
            </a:extLst>
          </p:cNvPr>
          <p:cNvSpPr>
            <a:spLocks noGrp="1"/>
          </p:cNvSpPr>
          <p:nvPr>
            <p:ph type="title"/>
          </p:nvPr>
        </p:nvSpPr>
        <p:spPr/>
        <p:txBody>
          <a:bodyPr/>
          <a:lstStyle/>
          <a:p>
            <a:r>
              <a:rPr lang="en-US" dirty="0"/>
              <a:t>pipe</a:t>
            </a:r>
            <a:endParaRPr lang="en-SG" dirty="0"/>
          </a:p>
        </p:txBody>
      </p:sp>
      <p:pic>
        <p:nvPicPr>
          <p:cNvPr id="5" name="Picture 4">
            <a:extLst>
              <a:ext uri="{FF2B5EF4-FFF2-40B4-BE49-F238E27FC236}">
                <a16:creationId xmlns:a16="http://schemas.microsoft.com/office/drawing/2014/main" id="{05F27C92-BFDD-4A2A-82F3-357A17CE84D7}"/>
              </a:ext>
            </a:extLst>
          </p:cNvPr>
          <p:cNvPicPr>
            <a:picLocks noChangeAspect="1"/>
          </p:cNvPicPr>
          <p:nvPr/>
        </p:nvPicPr>
        <p:blipFill>
          <a:blip r:embed="rId2"/>
          <a:stretch>
            <a:fillRect/>
          </a:stretch>
        </p:blipFill>
        <p:spPr>
          <a:xfrm>
            <a:off x="1986280" y="2099734"/>
            <a:ext cx="7353300" cy="3533775"/>
          </a:xfrm>
          <a:prstGeom prst="rect">
            <a:avLst/>
          </a:prstGeom>
        </p:spPr>
      </p:pic>
    </p:spTree>
    <p:extLst>
      <p:ext uri="{BB962C8B-B14F-4D97-AF65-F5344CB8AC3E}">
        <p14:creationId xmlns:p14="http://schemas.microsoft.com/office/powerpoint/2010/main" val="7070163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9130-DC5A-433C-B9A7-0FBAFB81EDDA}"/>
              </a:ext>
            </a:extLst>
          </p:cNvPr>
          <p:cNvSpPr>
            <a:spLocks noGrp="1"/>
          </p:cNvSpPr>
          <p:nvPr>
            <p:ph type="title"/>
          </p:nvPr>
        </p:nvSpPr>
        <p:spPr/>
        <p:txBody>
          <a:bodyPr/>
          <a:lstStyle/>
          <a:p>
            <a:r>
              <a:rPr lang="en-US" dirty="0"/>
              <a:t>Pickle &amp; Shelve (store variable in file)</a:t>
            </a:r>
            <a:endParaRPr lang="en-SG" dirty="0"/>
          </a:p>
        </p:txBody>
      </p:sp>
      <p:pic>
        <p:nvPicPr>
          <p:cNvPr id="5" name="Picture 4">
            <a:extLst>
              <a:ext uri="{FF2B5EF4-FFF2-40B4-BE49-F238E27FC236}">
                <a16:creationId xmlns:a16="http://schemas.microsoft.com/office/drawing/2014/main" id="{2628C183-45BE-45C0-9E09-55714BFEDCDD}"/>
              </a:ext>
            </a:extLst>
          </p:cNvPr>
          <p:cNvPicPr>
            <a:picLocks noChangeAspect="1"/>
          </p:cNvPicPr>
          <p:nvPr/>
        </p:nvPicPr>
        <p:blipFill>
          <a:blip r:embed="rId2"/>
          <a:stretch>
            <a:fillRect/>
          </a:stretch>
        </p:blipFill>
        <p:spPr>
          <a:xfrm>
            <a:off x="1004887" y="2676524"/>
            <a:ext cx="4619625" cy="3343275"/>
          </a:xfrm>
          <a:prstGeom prst="rect">
            <a:avLst/>
          </a:prstGeom>
        </p:spPr>
      </p:pic>
      <p:pic>
        <p:nvPicPr>
          <p:cNvPr id="7" name="Picture 6">
            <a:extLst>
              <a:ext uri="{FF2B5EF4-FFF2-40B4-BE49-F238E27FC236}">
                <a16:creationId xmlns:a16="http://schemas.microsoft.com/office/drawing/2014/main" id="{E878B64D-D97D-47A7-A051-6F0ADACF810F}"/>
              </a:ext>
            </a:extLst>
          </p:cNvPr>
          <p:cNvPicPr>
            <a:picLocks noChangeAspect="1"/>
          </p:cNvPicPr>
          <p:nvPr/>
        </p:nvPicPr>
        <p:blipFill>
          <a:blip r:embed="rId3"/>
          <a:stretch>
            <a:fillRect/>
          </a:stretch>
        </p:blipFill>
        <p:spPr>
          <a:xfrm>
            <a:off x="6748463" y="2619375"/>
            <a:ext cx="5038725" cy="3295650"/>
          </a:xfrm>
          <a:prstGeom prst="rect">
            <a:avLst/>
          </a:prstGeom>
        </p:spPr>
      </p:pic>
    </p:spTree>
    <p:extLst>
      <p:ext uri="{BB962C8B-B14F-4D97-AF65-F5344CB8AC3E}">
        <p14:creationId xmlns:p14="http://schemas.microsoft.com/office/powerpoint/2010/main" val="103458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0387-2CEA-47CB-885F-3F987F129E01}"/>
              </a:ext>
            </a:extLst>
          </p:cNvPr>
          <p:cNvSpPr>
            <a:spLocks noGrp="1"/>
          </p:cNvSpPr>
          <p:nvPr>
            <p:ph type="title"/>
          </p:nvPr>
        </p:nvSpPr>
        <p:spPr>
          <a:xfrm>
            <a:off x="4787195" y="684990"/>
            <a:ext cx="5527470" cy="488490"/>
          </a:xfrm>
        </p:spPr>
        <p:txBody>
          <a:bodyPr>
            <a:normAutofit/>
          </a:bodyPr>
          <a:lstStyle/>
          <a:p>
            <a:r>
              <a:rPr lang="en-GB" sz="2800" dirty="0">
                <a:cs typeface="Calibri"/>
              </a:rPr>
              <a:t>Examples of requirements.txt</a:t>
            </a:r>
            <a:endParaRPr lang="en-GB" sz="2800" dirty="0"/>
          </a:p>
        </p:txBody>
      </p:sp>
      <p:sp>
        <p:nvSpPr>
          <p:cNvPr id="7" name="TextBox 6">
            <a:extLst>
              <a:ext uri="{FF2B5EF4-FFF2-40B4-BE49-F238E27FC236}">
                <a16:creationId xmlns:a16="http://schemas.microsoft.com/office/drawing/2014/main" id="{6B6AAA12-DE15-48BB-8298-B5FCCE0AD8DC}"/>
              </a:ext>
            </a:extLst>
          </p:cNvPr>
          <p:cNvSpPr txBox="1"/>
          <p:nvPr/>
        </p:nvSpPr>
        <p:spPr>
          <a:xfrm>
            <a:off x="153384" y="8373"/>
            <a:ext cx="4572000" cy="6370975"/>
          </a:xfrm>
          <a:prstGeom prst="rect">
            <a:avLst/>
          </a:prstGeom>
          <a:noFill/>
        </p:spPr>
        <p:txBody>
          <a:bodyPr wrap="square">
            <a:spAutoFit/>
          </a:bodyPr>
          <a:lstStyle/>
          <a:p>
            <a:r>
              <a:rPr lang="en-SG" sz="800" dirty="0" err="1"/>
              <a:t>absl-py</a:t>
            </a:r>
            <a:r>
              <a:rPr lang="en-SG" sz="800" dirty="0"/>
              <a:t>==1.0.0</a:t>
            </a:r>
          </a:p>
          <a:p>
            <a:r>
              <a:rPr lang="en-SG" sz="800" dirty="0" err="1"/>
              <a:t>astunparse</a:t>
            </a:r>
            <a:r>
              <a:rPr lang="en-SG" sz="800" dirty="0"/>
              <a:t>==1.6.3</a:t>
            </a:r>
          </a:p>
          <a:p>
            <a:r>
              <a:rPr lang="en-SG" sz="800" dirty="0" err="1"/>
              <a:t>cachetools</a:t>
            </a:r>
            <a:r>
              <a:rPr lang="en-SG" sz="800" dirty="0"/>
              <a:t>==5.0.0</a:t>
            </a:r>
          </a:p>
          <a:p>
            <a:r>
              <a:rPr lang="en-SG" sz="800" dirty="0" err="1"/>
              <a:t>certifi</a:t>
            </a:r>
            <a:r>
              <a:rPr lang="en-SG" sz="800" dirty="0"/>
              <a:t>==2021.10.8</a:t>
            </a:r>
          </a:p>
          <a:p>
            <a:r>
              <a:rPr lang="en-SG" sz="800" dirty="0"/>
              <a:t>charset-normalizer==2.0.11</a:t>
            </a:r>
          </a:p>
          <a:p>
            <a:r>
              <a:rPr lang="en-SG" sz="800" dirty="0"/>
              <a:t>click==8.0.3</a:t>
            </a:r>
          </a:p>
          <a:p>
            <a:r>
              <a:rPr lang="en-SG" sz="800" dirty="0" err="1"/>
              <a:t>colorama</a:t>
            </a:r>
            <a:r>
              <a:rPr lang="en-SG" sz="800" dirty="0"/>
              <a:t>==0.4.4</a:t>
            </a:r>
          </a:p>
          <a:p>
            <a:r>
              <a:rPr lang="en-SG" sz="800" dirty="0"/>
              <a:t>Flask==2.0.2</a:t>
            </a:r>
          </a:p>
          <a:p>
            <a:r>
              <a:rPr lang="en-SG" sz="800" dirty="0" err="1"/>
              <a:t>flatbuffers</a:t>
            </a:r>
            <a:r>
              <a:rPr lang="en-SG" sz="800" dirty="0"/>
              <a:t>==2.0</a:t>
            </a:r>
          </a:p>
          <a:p>
            <a:r>
              <a:rPr lang="en-SG" sz="800" dirty="0" err="1"/>
              <a:t>gast</a:t>
            </a:r>
            <a:r>
              <a:rPr lang="en-SG" sz="800" dirty="0"/>
              <a:t>==0.5.3</a:t>
            </a:r>
          </a:p>
          <a:p>
            <a:r>
              <a:rPr lang="en-SG" sz="800" dirty="0"/>
              <a:t>google-auth==2.6.0</a:t>
            </a:r>
          </a:p>
          <a:p>
            <a:r>
              <a:rPr lang="en-SG" sz="800" dirty="0"/>
              <a:t>google-auth-</a:t>
            </a:r>
            <a:r>
              <a:rPr lang="en-SG" sz="800" dirty="0" err="1"/>
              <a:t>oauthlib</a:t>
            </a:r>
            <a:r>
              <a:rPr lang="en-SG" sz="800" dirty="0"/>
              <a:t>==0.4.6</a:t>
            </a:r>
          </a:p>
          <a:p>
            <a:r>
              <a:rPr lang="en-SG" sz="800" dirty="0"/>
              <a:t>google-pasta==0.2.0</a:t>
            </a:r>
          </a:p>
          <a:p>
            <a:r>
              <a:rPr lang="en-SG" sz="800" dirty="0" err="1"/>
              <a:t>grpcio</a:t>
            </a:r>
            <a:r>
              <a:rPr lang="en-SG" sz="800" dirty="0"/>
              <a:t>==1.43.0</a:t>
            </a:r>
          </a:p>
          <a:p>
            <a:r>
              <a:rPr lang="en-SG" sz="800" dirty="0" err="1"/>
              <a:t>gunicorn</a:t>
            </a:r>
            <a:r>
              <a:rPr lang="en-SG" sz="800" dirty="0"/>
              <a:t>==20.1.0</a:t>
            </a:r>
          </a:p>
          <a:p>
            <a:r>
              <a:rPr lang="en-SG" sz="800" dirty="0"/>
              <a:t>h5py==3.6.0</a:t>
            </a:r>
          </a:p>
          <a:p>
            <a:r>
              <a:rPr lang="en-SG" sz="800" dirty="0" err="1"/>
              <a:t>idna</a:t>
            </a:r>
            <a:r>
              <a:rPr lang="en-SG" sz="800" dirty="0"/>
              <a:t>==3.3</a:t>
            </a:r>
          </a:p>
          <a:p>
            <a:r>
              <a:rPr lang="en-SG" sz="800" dirty="0" err="1"/>
              <a:t>importlib</a:t>
            </a:r>
            <a:r>
              <a:rPr lang="en-SG" sz="800" dirty="0"/>
              <a:t>-metadata==4.10.1</a:t>
            </a:r>
          </a:p>
          <a:p>
            <a:r>
              <a:rPr lang="en-SG" sz="800" dirty="0" err="1"/>
              <a:t>itsdangerous</a:t>
            </a:r>
            <a:r>
              <a:rPr lang="en-SG" sz="800" dirty="0"/>
              <a:t>==2.0.1</a:t>
            </a:r>
          </a:p>
          <a:p>
            <a:r>
              <a:rPr lang="en-SG" sz="800" dirty="0"/>
              <a:t>Jinja2==3.0.3</a:t>
            </a:r>
          </a:p>
          <a:p>
            <a:r>
              <a:rPr lang="en-SG" sz="800" dirty="0" err="1"/>
              <a:t>joblib</a:t>
            </a:r>
            <a:r>
              <a:rPr lang="en-SG" sz="800" dirty="0"/>
              <a:t>==1.1.0</a:t>
            </a:r>
          </a:p>
          <a:p>
            <a:r>
              <a:rPr lang="en-SG" sz="800" dirty="0" err="1"/>
              <a:t>keras</a:t>
            </a:r>
            <a:r>
              <a:rPr lang="en-SG" sz="800" dirty="0"/>
              <a:t>==2.8.0</a:t>
            </a:r>
          </a:p>
          <a:p>
            <a:r>
              <a:rPr lang="en-SG" sz="800" dirty="0" err="1"/>
              <a:t>Keras-Preprocessing</a:t>
            </a:r>
            <a:r>
              <a:rPr lang="en-SG" sz="800" dirty="0"/>
              <a:t>==1.1.2</a:t>
            </a:r>
          </a:p>
          <a:p>
            <a:r>
              <a:rPr lang="en-SG" sz="800" dirty="0" err="1"/>
              <a:t>libclang</a:t>
            </a:r>
            <a:r>
              <a:rPr lang="en-SG" sz="800" dirty="0"/>
              <a:t>==13.0.0</a:t>
            </a:r>
          </a:p>
          <a:p>
            <a:r>
              <a:rPr lang="en-SG" sz="800" dirty="0"/>
              <a:t>Markdown==3.3.6</a:t>
            </a:r>
          </a:p>
          <a:p>
            <a:r>
              <a:rPr lang="en-SG" sz="800" dirty="0" err="1"/>
              <a:t>MarkupSafe</a:t>
            </a:r>
            <a:r>
              <a:rPr lang="en-SG" sz="800" dirty="0"/>
              <a:t>==2.0.1</a:t>
            </a:r>
          </a:p>
          <a:p>
            <a:r>
              <a:rPr lang="en-SG" sz="800" dirty="0" err="1"/>
              <a:t>numpy</a:t>
            </a:r>
            <a:r>
              <a:rPr lang="en-SG" sz="800" dirty="0"/>
              <a:t>==1.22.2</a:t>
            </a:r>
          </a:p>
          <a:p>
            <a:r>
              <a:rPr lang="en-SG" sz="800" dirty="0" err="1"/>
              <a:t>oauthlib</a:t>
            </a:r>
            <a:r>
              <a:rPr lang="en-SG" sz="800" dirty="0"/>
              <a:t>==3.2.0</a:t>
            </a:r>
          </a:p>
          <a:p>
            <a:r>
              <a:rPr lang="en-SG" sz="800" dirty="0"/>
              <a:t>opt-</a:t>
            </a:r>
            <a:r>
              <a:rPr lang="en-SG" sz="800" dirty="0" err="1"/>
              <a:t>einsum</a:t>
            </a:r>
            <a:r>
              <a:rPr lang="en-SG" sz="800" dirty="0"/>
              <a:t>==3.3.0</a:t>
            </a:r>
          </a:p>
          <a:p>
            <a:r>
              <a:rPr lang="en-SG" sz="800" dirty="0" err="1"/>
              <a:t>protobuf</a:t>
            </a:r>
            <a:r>
              <a:rPr lang="en-SG" sz="800" dirty="0"/>
              <a:t>==3.19.4</a:t>
            </a:r>
          </a:p>
          <a:p>
            <a:r>
              <a:rPr lang="en-SG" sz="800" dirty="0"/>
              <a:t>pyasn1==0.4.8</a:t>
            </a:r>
          </a:p>
          <a:p>
            <a:r>
              <a:rPr lang="en-SG" sz="800" dirty="0"/>
              <a:t>pyasn1-modules==0.2.8</a:t>
            </a:r>
          </a:p>
          <a:p>
            <a:r>
              <a:rPr lang="en-SG" sz="800" dirty="0"/>
              <a:t>requests==2.27.1</a:t>
            </a:r>
          </a:p>
          <a:p>
            <a:r>
              <a:rPr lang="en-SG" sz="800" dirty="0"/>
              <a:t>requests-</a:t>
            </a:r>
            <a:r>
              <a:rPr lang="en-SG" sz="800" dirty="0" err="1"/>
              <a:t>oauthlib</a:t>
            </a:r>
            <a:r>
              <a:rPr lang="en-SG" sz="800" dirty="0"/>
              <a:t>==1.3.1</a:t>
            </a:r>
          </a:p>
          <a:p>
            <a:r>
              <a:rPr lang="en-SG" sz="800" dirty="0" err="1"/>
              <a:t>rsa</a:t>
            </a:r>
            <a:r>
              <a:rPr lang="en-SG" sz="800" dirty="0"/>
              <a:t>==4.8</a:t>
            </a:r>
          </a:p>
          <a:p>
            <a:r>
              <a:rPr lang="en-SG" sz="800" dirty="0"/>
              <a:t>scikit-learn==1.0.2</a:t>
            </a:r>
          </a:p>
          <a:p>
            <a:r>
              <a:rPr lang="en-SG" sz="800" dirty="0" err="1"/>
              <a:t>scipy</a:t>
            </a:r>
            <a:r>
              <a:rPr lang="en-SG" sz="800" dirty="0"/>
              <a:t>==1.8.0</a:t>
            </a:r>
          </a:p>
          <a:p>
            <a:r>
              <a:rPr lang="en-SG" sz="800" dirty="0"/>
              <a:t>six==1.16.0</a:t>
            </a:r>
          </a:p>
          <a:p>
            <a:r>
              <a:rPr lang="en-SG" sz="800" dirty="0" err="1"/>
              <a:t>sklearn</a:t>
            </a:r>
            <a:r>
              <a:rPr lang="en-SG" sz="800" dirty="0"/>
              <a:t>==0.0</a:t>
            </a:r>
          </a:p>
          <a:p>
            <a:r>
              <a:rPr lang="en-SG" sz="800" dirty="0" err="1"/>
              <a:t>tensorboard</a:t>
            </a:r>
            <a:r>
              <a:rPr lang="en-SG" sz="800" dirty="0"/>
              <a:t>==2.8.0</a:t>
            </a:r>
          </a:p>
          <a:p>
            <a:r>
              <a:rPr lang="en-SG" sz="800" dirty="0" err="1"/>
              <a:t>tensorboard</a:t>
            </a:r>
            <a:r>
              <a:rPr lang="en-SG" sz="800" dirty="0"/>
              <a:t>-data-server==0.6.1</a:t>
            </a:r>
          </a:p>
          <a:p>
            <a:r>
              <a:rPr lang="en-SG" sz="800" dirty="0" err="1"/>
              <a:t>tensorboard</a:t>
            </a:r>
            <a:r>
              <a:rPr lang="en-SG" sz="800" dirty="0"/>
              <a:t>-plugin-wit==1.8.1</a:t>
            </a:r>
          </a:p>
          <a:p>
            <a:r>
              <a:rPr lang="en-SG" sz="800" dirty="0" err="1"/>
              <a:t>tensorflow</a:t>
            </a:r>
            <a:r>
              <a:rPr lang="en-SG" sz="800" dirty="0"/>
              <a:t>-io-</a:t>
            </a:r>
            <a:r>
              <a:rPr lang="en-SG" sz="800" dirty="0" err="1"/>
              <a:t>gcs</a:t>
            </a:r>
            <a:r>
              <a:rPr lang="en-SG" sz="800" dirty="0"/>
              <a:t>-filesystem==0.24.0</a:t>
            </a:r>
          </a:p>
          <a:p>
            <a:r>
              <a:rPr lang="en-SG" sz="800" dirty="0" err="1"/>
              <a:t>termcolor</a:t>
            </a:r>
            <a:r>
              <a:rPr lang="en-SG" sz="800" dirty="0"/>
              <a:t>==1.1.0</a:t>
            </a:r>
          </a:p>
          <a:p>
            <a:r>
              <a:rPr lang="en-SG" sz="800" dirty="0" err="1"/>
              <a:t>tf</a:t>
            </a:r>
            <a:r>
              <a:rPr lang="en-SG" sz="800" dirty="0"/>
              <a:t>-estimator-nightly==2.8.0.dev2021122109</a:t>
            </a:r>
          </a:p>
          <a:p>
            <a:r>
              <a:rPr lang="en-SG" sz="800" dirty="0" err="1"/>
              <a:t>threadpoolctl</a:t>
            </a:r>
            <a:r>
              <a:rPr lang="en-SG" sz="800" dirty="0"/>
              <a:t>==3.1.0</a:t>
            </a:r>
          </a:p>
          <a:p>
            <a:r>
              <a:rPr lang="en-SG" sz="800" dirty="0" err="1"/>
              <a:t>typing_extensions</a:t>
            </a:r>
            <a:r>
              <a:rPr lang="en-SG" sz="800" dirty="0"/>
              <a:t>==4.0.1</a:t>
            </a:r>
          </a:p>
          <a:p>
            <a:r>
              <a:rPr lang="en-SG" sz="800" dirty="0"/>
              <a:t>urllib3==1.26.8</a:t>
            </a:r>
          </a:p>
          <a:p>
            <a:r>
              <a:rPr lang="en-SG" sz="800" dirty="0" err="1"/>
              <a:t>Werkzeug</a:t>
            </a:r>
            <a:r>
              <a:rPr lang="en-SG" sz="800" dirty="0"/>
              <a:t>==2.0.3</a:t>
            </a:r>
          </a:p>
          <a:p>
            <a:r>
              <a:rPr lang="en-SG" sz="800" dirty="0" err="1"/>
              <a:t>wrapt</a:t>
            </a:r>
            <a:r>
              <a:rPr lang="en-SG" sz="800" dirty="0"/>
              <a:t>==1.13.3</a:t>
            </a:r>
          </a:p>
          <a:p>
            <a:r>
              <a:rPr lang="en-SG" sz="800" dirty="0" err="1"/>
              <a:t>zipp</a:t>
            </a:r>
            <a:r>
              <a:rPr lang="en-SG" sz="800" dirty="0"/>
              <a:t>==3.7.0</a:t>
            </a:r>
          </a:p>
        </p:txBody>
      </p:sp>
      <p:sp>
        <p:nvSpPr>
          <p:cNvPr id="4" name="TextBox 3">
            <a:extLst>
              <a:ext uri="{FF2B5EF4-FFF2-40B4-BE49-F238E27FC236}">
                <a16:creationId xmlns:a16="http://schemas.microsoft.com/office/drawing/2014/main" id="{2632780F-E910-C755-6871-2324DF901522}"/>
              </a:ext>
            </a:extLst>
          </p:cNvPr>
          <p:cNvSpPr txBox="1"/>
          <p:nvPr/>
        </p:nvSpPr>
        <p:spPr>
          <a:xfrm>
            <a:off x="4656451" y="4761190"/>
            <a:ext cx="7295780" cy="923330"/>
          </a:xfrm>
          <a:prstGeom prst="rect">
            <a:avLst/>
          </a:prstGeom>
          <a:noFill/>
        </p:spPr>
        <p:txBody>
          <a:bodyPr wrap="none" rtlCol="0">
            <a:spAutoFit/>
          </a:bodyPr>
          <a:lstStyle/>
          <a:p>
            <a:r>
              <a:rPr lang="en-SG" dirty="0" err="1"/>
              <a:t>Procfile</a:t>
            </a:r>
            <a:r>
              <a:rPr lang="en-SG" dirty="0"/>
              <a:t> </a:t>
            </a:r>
            <a:r>
              <a:rPr lang="en-SG" sz="3600" dirty="0">
                <a:solidFill>
                  <a:srgbClr val="FF0000"/>
                </a:solidFill>
              </a:rPr>
              <a:t>(MUST NOT HAVE .txt EXTENSION</a:t>
            </a:r>
            <a:r>
              <a:rPr lang="en-SG" dirty="0"/>
              <a:t>)</a:t>
            </a:r>
          </a:p>
          <a:p>
            <a:r>
              <a:rPr lang="en-SG" dirty="0"/>
              <a:t>web: </a:t>
            </a:r>
            <a:r>
              <a:rPr lang="en-SG" dirty="0" err="1"/>
              <a:t>gunicorn</a:t>
            </a:r>
            <a:r>
              <a:rPr lang="en-SG" dirty="0"/>
              <a:t> </a:t>
            </a:r>
            <a:r>
              <a:rPr lang="en-SG" dirty="0" err="1"/>
              <a:t>app:app</a:t>
            </a:r>
            <a:endParaRPr lang="en-SG" dirty="0"/>
          </a:p>
        </p:txBody>
      </p:sp>
      <p:sp>
        <p:nvSpPr>
          <p:cNvPr id="5" name="TextBox 4">
            <a:extLst>
              <a:ext uri="{FF2B5EF4-FFF2-40B4-BE49-F238E27FC236}">
                <a16:creationId xmlns:a16="http://schemas.microsoft.com/office/drawing/2014/main" id="{D8CEDADC-A587-F199-0F43-388955A5A0E5}"/>
              </a:ext>
            </a:extLst>
          </p:cNvPr>
          <p:cNvSpPr txBox="1"/>
          <p:nvPr/>
        </p:nvSpPr>
        <p:spPr>
          <a:xfrm>
            <a:off x="2439384" y="1898868"/>
            <a:ext cx="6095028" cy="2862322"/>
          </a:xfrm>
          <a:prstGeom prst="rect">
            <a:avLst/>
          </a:prstGeom>
          <a:noFill/>
        </p:spPr>
        <p:txBody>
          <a:bodyPr wrap="square">
            <a:spAutoFit/>
          </a:bodyPr>
          <a:lstStyle/>
          <a:p>
            <a:r>
              <a:rPr lang="en-SG" sz="1200" dirty="0"/>
              <a:t>click==8.1.3</a:t>
            </a:r>
          </a:p>
          <a:p>
            <a:r>
              <a:rPr lang="en-SG" sz="1200" dirty="0" err="1"/>
              <a:t>colorama</a:t>
            </a:r>
            <a:r>
              <a:rPr lang="en-SG" sz="1200" dirty="0"/>
              <a:t>==0.4.6</a:t>
            </a:r>
          </a:p>
          <a:p>
            <a:r>
              <a:rPr lang="en-SG" sz="1200" dirty="0"/>
              <a:t>Flask==2.2.2</a:t>
            </a:r>
          </a:p>
          <a:p>
            <a:r>
              <a:rPr lang="en-SG" sz="1200" dirty="0" err="1"/>
              <a:t>importlib</a:t>
            </a:r>
            <a:r>
              <a:rPr lang="en-SG" sz="1200" dirty="0"/>
              <a:t>-metadata==5.0.0</a:t>
            </a:r>
          </a:p>
          <a:p>
            <a:r>
              <a:rPr lang="en-SG" sz="1200" dirty="0" err="1"/>
              <a:t>itsdangerous</a:t>
            </a:r>
            <a:r>
              <a:rPr lang="en-SG" sz="1200" dirty="0"/>
              <a:t>==2.1.2</a:t>
            </a:r>
          </a:p>
          <a:p>
            <a:r>
              <a:rPr lang="en-SG" sz="1200" dirty="0"/>
              <a:t>Jinja2==3.1.2</a:t>
            </a:r>
          </a:p>
          <a:p>
            <a:r>
              <a:rPr lang="en-SG" sz="1200" dirty="0" err="1"/>
              <a:t>joblib</a:t>
            </a:r>
            <a:r>
              <a:rPr lang="en-SG" sz="1200" dirty="0"/>
              <a:t>==1.2.0</a:t>
            </a:r>
          </a:p>
          <a:p>
            <a:r>
              <a:rPr lang="en-SG" sz="1200" dirty="0" err="1"/>
              <a:t>MarkupSafe</a:t>
            </a:r>
            <a:r>
              <a:rPr lang="en-SG" sz="1200" dirty="0"/>
              <a:t>==2.1.1</a:t>
            </a:r>
          </a:p>
          <a:p>
            <a:r>
              <a:rPr lang="en-SG" sz="1200" dirty="0" err="1"/>
              <a:t>numpy</a:t>
            </a:r>
            <a:r>
              <a:rPr lang="en-SG" sz="1200" dirty="0"/>
              <a:t>==1.23.4</a:t>
            </a:r>
          </a:p>
          <a:p>
            <a:r>
              <a:rPr lang="en-SG" sz="1200" dirty="0"/>
              <a:t>scikit-learn==1.1.3</a:t>
            </a:r>
          </a:p>
          <a:p>
            <a:r>
              <a:rPr lang="en-SG" sz="1200" dirty="0" err="1"/>
              <a:t>scipy</a:t>
            </a:r>
            <a:r>
              <a:rPr lang="en-SG" sz="1200" dirty="0"/>
              <a:t>==1.9.3</a:t>
            </a:r>
          </a:p>
          <a:p>
            <a:r>
              <a:rPr lang="en-SG" sz="1200" dirty="0" err="1"/>
              <a:t>sklearn</a:t>
            </a:r>
            <a:r>
              <a:rPr lang="en-SG" sz="1200" dirty="0"/>
              <a:t>==0.0</a:t>
            </a:r>
          </a:p>
          <a:p>
            <a:r>
              <a:rPr lang="en-SG" sz="1200" dirty="0" err="1"/>
              <a:t>threadpoolctl</a:t>
            </a:r>
            <a:r>
              <a:rPr lang="en-SG" sz="1200" dirty="0"/>
              <a:t>==3.1.0</a:t>
            </a:r>
          </a:p>
          <a:p>
            <a:r>
              <a:rPr lang="en-SG" sz="1200" dirty="0" err="1"/>
              <a:t>Werkzeug</a:t>
            </a:r>
            <a:r>
              <a:rPr lang="en-SG" sz="1200" dirty="0"/>
              <a:t>==2.2.2</a:t>
            </a:r>
          </a:p>
          <a:p>
            <a:r>
              <a:rPr lang="en-SG" sz="1200" dirty="0" err="1"/>
              <a:t>zipp</a:t>
            </a:r>
            <a:r>
              <a:rPr lang="en-SG" sz="1200" dirty="0"/>
              <a:t>==3.10.0</a:t>
            </a:r>
          </a:p>
        </p:txBody>
      </p:sp>
    </p:spTree>
    <p:extLst>
      <p:ext uri="{BB962C8B-B14F-4D97-AF65-F5344CB8AC3E}">
        <p14:creationId xmlns:p14="http://schemas.microsoft.com/office/powerpoint/2010/main" val="15729979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B491-1021-4BA9-9642-3F5DC0937CF7}"/>
              </a:ext>
            </a:extLst>
          </p:cNvPr>
          <p:cNvSpPr>
            <a:spLocks noGrp="1"/>
          </p:cNvSpPr>
          <p:nvPr>
            <p:ph type="title"/>
          </p:nvPr>
        </p:nvSpPr>
        <p:spPr>
          <a:xfrm>
            <a:off x="514350" y="107950"/>
            <a:ext cx="10515600" cy="1325563"/>
          </a:xfrm>
        </p:spPr>
        <p:txBody>
          <a:bodyPr/>
          <a:lstStyle/>
          <a:p>
            <a:r>
              <a:rPr lang="en-US" dirty="0"/>
              <a:t>Decorator</a:t>
            </a:r>
            <a:endParaRPr lang="en-SG" dirty="0"/>
          </a:p>
        </p:txBody>
      </p:sp>
      <p:pic>
        <p:nvPicPr>
          <p:cNvPr id="5" name="Picture 4">
            <a:extLst>
              <a:ext uri="{FF2B5EF4-FFF2-40B4-BE49-F238E27FC236}">
                <a16:creationId xmlns:a16="http://schemas.microsoft.com/office/drawing/2014/main" id="{54F4F262-0078-4BD2-B99F-F71B557E9E36}"/>
              </a:ext>
            </a:extLst>
          </p:cNvPr>
          <p:cNvPicPr>
            <a:picLocks noChangeAspect="1"/>
          </p:cNvPicPr>
          <p:nvPr/>
        </p:nvPicPr>
        <p:blipFill>
          <a:blip r:embed="rId2"/>
          <a:stretch>
            <a:fillRect/>
          </a:stretch>
        </p:blipFill>
        <p:spPr>
          <a:xfrm>
            <a:off x="5116748" y="876300"/>
            <a:ext cx="6903802" cy="5105399"/>
          </a:xfrm>
          <a:prstGeom prst="rect">
            <a:avLst/>
          </a:prstGeom>
        </p:spPr>
      </p:pic>
      <p:pic>
        <p:nvPicPr>
          <p:cNvPr id="6" name="Picture 5">
            <a:extLst>
              <a:ext uri="{FF2B5EF4-FFF2-40B4-BE49-F238E27FC236}">
                <a16:creationId xmlns:a16="http://schemas.microsoft.com/office/drawing/2014/main" id="{C3F45509-CE2C-4270-9A3E-5EBC5CA802BD}"/>
              </a:ext>
            </a:extLst>
          </p:cNvPr>
          <p:cNvPicPr>
            <a:picLocks noChangeAspect="1"/>
          </p:cNvPicPr>
          <p:nvPr/>
        </p:nvPicPr>
        <p:blipFill>
          <a:blip r:embed="rId3"/>
          <a:stretch>
            <a:fillRect/>
          </a:stretch>
        </p:blipFill>
        <p:spPr>
          <a:xfrm>
            <a:off x="119062" y="1864804"/>
            <a:ext cx="4676356" cy="3685603"/>
          </a:xfrm>
          <a:prstGeom prst="rect">
            <a:avLst/>
          </a:prstGeom>
        </p:spPr>
      </p:pic>
    </p:spTree>
    <p:extLst>
      <p:ext uri="{BB962C8B-B14F-4D97-AF65-F5344CB8AC3E}">
        <p14:creationId xmlns:p14="http://schemas.microsoft.com/office/powerpoint/2010/main" val="13336217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3612-F536-4ACD-8C1E-C5BC12F757BA}"/>
              </a:ext>
            </a:extLst>
          </p:cNvPr>
          <p:cNvSpPr>
            <a:spLocks noGrp="1"/>
          </p:cNvSpPr>
          <p:nvPr>
            <p:ph type="title"/>
          </p:nvPr>
        </p:nvSpPr>
        <p:spPr/>
        <p:txBody>
          <a:bodyPr/>
          <a:lstStyle/>
          <a:p>
            <a:r>
              <a:rPr lang="en-US" dirty="0"/>
              <a:t>Decorator</a:t>
            </a:r>
            <a:endParaRPr lang="en-SG" dirty="0"/>
          </a:p>
        </p:txBody>
      </p:sp>
      <p:sp>
        <p:nvSpPr>
          <p:cNvPr id="3" name="Content Placeholder 2">
            <a:extLst>
              <a:ext uri="{FF2B5EF4-FFF2-40B4-BE49-F238E27FC236}">
                <a16:creationId xmlns:a16="http://schemas.microsoft.com/office/drawing/2014/main" id="{CE5E366C-A6A6-40D5-B303-4581DD16A991}"/>
              </a:ext>
            </a:extLst>
          </p:cNvPr>
          <p:cNvSpPr>
            <a:spLocks noGrp="1"/>
          </p:cNvSpPr>
          <p:nvPr>
            <p:ph idx="1"/>
          </p:nvPr>
        </p:nvSpPr>
        <p:spPr>
          <a:xfrm>
            <a:off x="1097280" y="1845734"/>
            <a:ext cx="4998720" cy="4023360"/>
          </a:xfrm>
        </p:spPr>
        <p:txBody>
          <a:bodyPr>
            <a:normAutofit/>
          </a:bodyPr>
          <a:lstStyle/>
          <a:p>
            <a:r>
              <a:rPr lang="en-SG" dirty="0"/>
              <a:t>def </a:t>
            </a:r>
            <a:r>
              <a:rPr lang="en-SG" dirty="0" err="1"/>
              <a:t>make_bold</a:t>
            </a:r>
            <a:r>
              <a:rPr lang="en-SG" dirty="0"/>
              <a:t>(</a:t>
            </a:r>
            <a:r>
              <a:rPr lang="en-SG" dirty="0" err="1"/>
              <a:t>fn</a:t>
            </a:r>
            <a:r>
              <a:rPr lang="en-SG" dirty="0"/>
              <a:t>):</a:t>
            </a:r>
          </a:p>
          <a:p>
            <a:r>
              <a:rPr lang="en-SG" dirty="0"/>
              <a:t>    return lambda : "&lt;b&gt;" + </a:t>
            </a:r>
            <a:r>
              <a:rPr lang="en-SG" dirty="0" err="1"/>
              <a:t>fn</a:t>
            </a:r>
            <a:r>
              <a:rPr lang="en-SG" dirty="0"/>
              <a:t>() + "&lt;/b&gt;"</a:t>
            </a:r>
          </a:p>
          <a:p>
            <a:r>
              <a:rPr lang="en-SG" dirty="0"/>
              <a:t>def </a:t>
            </a:r>
            <a:r>
              <a:rPr lang="en-SG" dirty="0" err="1"/>
              <a:t>make_italic</a:t>
            </a:r>
            <a:r>
              <a:rPr lang="en-SG" dirty="0"/>
              <a:t>(</a:t>
            </a:r>
            <a:r>
              <a:rPr lang="en-SG" dirty="0" err="1"/>
              <a:t>fn</a:t>
            </a:r>
            <a:r>
              <a:rPr lang="en-SG" dirty="0"/>
              <a:t>):</a:t>
            </a:r>
          </a:p>
          <a:p>
            <a:r>
              <a:rPr lang="en-SG" dirty="0"/>
              <a:t>    return lambda : "&lt;</a:t>
            </a:r>
            <a:r>
              <a:rPr lang="en-SG" dirty="0" err="1"/>
              <a:t>i</a:t>
            </a:r>
            <a:r>
              <a:rPr lang="en-SG" dirty="0"/>
              <a:t>&gt;" + </a:t>
            </a:r>
            <a:r>
              <a:rPr lang="en-SG" dirty="0" err="1"/>
              <a:t>fn</a:t>
            </a:r>
            <a:r>
              <a:rPr lang="en-SG" dirty="0"/>
              <a:t>() + "&lt;/</a:t>
            </a:r>
            <a:r>
              <a:rPr lang="en-SG" dirty="0" err="1"/>
              <a:t>i</a:t>
            </a:r>
            <a:r>
              <a:rPr lang="en-SG" dirty="0"/>
              <a:t>&gt;"</a:t>
            </a:r>
          </a:p>
          <a:p>
            <a:r>
              <a:rPr lang="en-SG" dirty="0"/>
              <a:t>@make_bold</a:t>
            </a:r>
          </a:p>
          <a:p>
            <a:r>
              <a:rPr lang="en-SG" dirty="0"/>
              <a:t>@make_italic</a:t>
            </a:r>
          </a:p>
          <a:p>
            <a:r>
              <a:rPr lang="en-SG" dirty="0"/>
              <a:t>def hello():</a:t>
            </a:r>
          </a:p>
          <a:p>
            <a:r>
              <a:rPr lang="en-SG" dirty="0"/>
              <a:t>  return "hello world"</a:t>
            </a:r>
          </a:p>
          <a:p>
            <a:r>
              <a:rPr lang="en-SG" dirty="0" err="1"/>
              <a:t>helloHTML</a:t>
            </a:r>
            <a:r>
              <a:rPr lang="en-SG" dirty="0"/>
              <a:t> = hello()</a:t>
            </a:r>
          </a:p>
        </p:txBody>
      </p:sp>
    </p:spTree>
    <p:extLst>
      <p:ext uri="{BB962C8B-B14F-4D97-AF65-F5344CB8AC3E}">
        <p14:creationId xmlns:p14="http://schemas.microsoft.com/office/powerpoint/2010/main" val="293389164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94F7-8E2B-4D8E-B7BC-70AACDDB416C}"/>
              </a:ext>
            </a:extLst>
          </p:cNvPr>
          <p:cNvSpPr>
            <a:spLocks noGrp="1"/>
          </p:cNvSpPr>
          <p:nvPr>
            <p:ph type="title"/>
          </p:nvPr>
        </p:nvSpPr>
        <p:spPr>
          <a:xfrm>
            <a:off x="476250" y="2103437"/>
            <a:ext cx="2667000" cy="1325563"/>
          </a:xfrm>
        </p:spPr>
        <p:txBody>
          <a:bodyPr>
            <a:normAutofit fontScale="90000"/>
          </a:bodyPr>
          <a:lstStyle/>
          <a:p>
            <a:r>
              <a:rPr lang="en-US" dirty="0"/>
              <a:t>Generator &amp; Yield</a:t>
            </a:r>
            <a:br>
              <a:rPr lang="en-US" dirty="0"/>
            </a:br>
            <a:r>
              <a:rPr lang="en-US" dirty="0"/>
              <a:t>(multiple return function)</a:t>
            </a:r>
            <a:endParaRPr lang="en-SG" dirty="0"/>
          </a:p>
        </p:txBody>
      </p:sp>
      <p:pic>
        <p:nvPicPr>
          <p:cNvPr id="5" name="Picture 4">
            <a:extLst>
              <a:ext uri="{FF2B5EF4-FFF2-40B4-BE49-F238E27FC236}">
                <a16:creationId xmlns:a16="http://schemas.microsoft.com/office/drawing/2014/main" id="{01255429-29E9-4606-A0CC-261BFC2D8E76}"/>
              </a:ext>
            </a:extLst>
          </p:cNvPr>
          <p:cNvPicPr>
            <a:picLocks noChangeAspect="1"/>
          </p:cNvPicPr>
          <p:nvPr/>
        </p:nvPicPr>
        <p:blipFill>
          <a:blip r:embed="rId2"/>
          <a:stretch>
            <a:fillRect/>
          </a:stretch>
        </p:blipFill>
        <p:spPr>
          <a:xfrm>
            <a:off x="3578880" y="327819"/>
            <a:ext cx="7774920" cy="6202362"/>
          </a:xfrm>
          <a:prstGeom prst="rect">
            <a:avLst/>
          </a:prstGeom>
        </p:spPr>
      </p:pic>
    </p:spTree>
    <p:extLst>
      <p:ext uri="{BB962C8B-B14F-4D97-AF65-F5344CB8AC3E}">
        <p14:creationId xmlns:p14="http://schemas.microsoft.com/office/powerpoint/2010/main" val="40819907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13B6-59C5-4899-92B8-8406DF103A00}"/>
              </a:ext>
            </a:extLst>
          </p:cNvPr>
          <p:cNvSpPr>
            <a:spLocks noGrp="1"/>
          </p:cNvSpPr>
          <p:nvPr>
            <p:ph type="title"/>
          </p:nvPr>
        </p:nvSpPr>
        <p:spPr/>
        <p:txBody>
          <a:bodyPr>
            <a:normAutofit/>
          </a:bodyPr>
          <a:lstStyle/>
          <a:p>
            <a:r>
              <a:rPr lang="en-US" dirty="0"/>
              <a:t>Pass multiple argument </a:t>
            </a:r>
            <a:r>
              <a:rPr lang="en-US" b="1" i="0" dirty="0">
                <a:solidFill>
                  <a:srgbClr val="202124"/>
                </a:solidFill>
                <a:effectLst/>
                <a:latin typeface="arial" panose="020B0604020202020204" pitchFamily="34" charset="0"/>
              </a:rPr>
              <a:t>*</a:t>
            </a:r>
            <a:r>
              <a:rPr lang="en-US" b="1" i="0" dirty="0" err="1">
                <a:solidFill>
                  <a:srgbClr val="202124"/>
                </a:solidFill>
                <a:effectLst/>
                <a:latin typeface="arial" panose="020B0604020202020204" pitchFamily="34" charset="0"/>
              </a:rPr>
              <a:t>args</a:t>
            </a:r>
            <a:r>
              <a:rPr lang="en-US" b="1" i="0" dirty="0">
                <a:solidFill>
                  <a:srgbClr val="202124"/>
                </a:solidFill>
                <a:effectLst/>
                <a:latin typeface="arial" panose="020B0604020202020204" pitchFamily="34" charset="0"/>
              </a:rPr>
              <a:t> and **</a:t>
            </a:r>
            <a:r>
              <a:rPr lang="en-US" b="1" i="0" dirty="0" err="1">
                <a:solidFill>
                  <a:srgbClr val="202124"/>
                </a:solidFill>
                <a:effectLst/>
                <a:latin typeface="arial" panose="020B0604020202020204" pitchFamily="34" charset="0"/>
              </a:rPr>
              <a:t>kwargs</a:t>
            </a:r>
            <a:endParaRPr lang="en-SG" dirty="0"/>
          </a:p>
        </p:txBody>
      </p:sp>
      <p:sp>
        <p:nvSpPr>
          <p:cNvPr id="5" name="TextBox 4">
            <a:extLst>
              <a:ext uri="{FF2B5EF4-FFF2-40B4-BE49-F238E27FC236}">
                <a16:creationId xmlns:a16="http://schemas.microsoft.com/office/drawing/2014/main" id="{79CDDB8B-4D61-4B85-B167-2AD80A2E05B7}"/>
              </a:ext>
            </a:extLst>
          </p:cNvPr>
          <p:cNvSpPr txBox="1"/>
          <p:nvPr/>
        </p:nvSpPr>
        <p:spPr>
          <a:xfrm>
            <a:off x="6686550" y="2078415"/>
            <a:ext cx="6096000" cy="3139321"/>
          </a:xfrm>
          <a:prstGeom prst="rect">
            <a:avLst/>
          </a:prstGeom>
          <a:noFill/>
        </p:spPr>
        <p:txBody>
          <a:bodyPr wrap="square">
            <a:spAutoFit/>
          </a:bodyPr>
          <a:lstStyle/>
          <a:p>
            <a:r>
              <a:rPr lang="pt-BR" dirty="0"/>
              <a:t>def adder(*num):</a:t>
            </a:r>
          </a:p>
          <a:p>
            <a:r>
              <a:rPr lang="pt-BR" dirty="0"/>
              <a:t>    sum = 0</a:t>
            </a:r>
          </a:p>
          <a:p>
            <a:r>
              <a:rPr lang="pt-BR" dirty="0"/>
              <a:t>    </a:t>
            </a:r>
          </a:p>
          <a:p>
            <a:r>
              <a:rPr lang="pt-BR" dirty="0"/>
              <a:t>    for n in num:</a:t>
            </a:r>
          </a:p>
          <a:p>
            <a:r>
              <a:rPr lang="pt-BR" dirty="0"/>
              <a:t>        sum = sum + n</a:t>
            </a:r>
          </a:p>
          <a:p>
            <a:endParaRPr lang="pt-BR" dirty="0"/>
          </a:p>
          <a:p>
            <a:r>
              <a:rPr lang="pt-BR" dirty="0"/>
              <a:t>    print("Sum:",sum)</a:t>
            </a:r>
          </a:p>
          <a:p>
            <a:endParaRPr lang="pt-BR" dirty="0"/>
          </a:p>
          <a:p>
            <a:r>
              <a:rPr lang="pt-BR" dirty="0"/>
              <a:t>adder(3,5)</a:t>
            </a:r>
          </a:p>
          <a:p>
            <a:r>
              <a:rPr lang="pt-BR" dirty="0"/>
              <a:t>adder(4,5,6,7)</a:t>
            </a:r>
          </a:p>
          <a:p>
            <a:r>
              <a:rPr lang="pt-BR" dirty="0"/>
              <a:t>adder(1,2,3,5,6)</a:t>
            </a:r>
            <a:endParaRPr lang="en-SG" dirty="0"/>
          </a:p>
        </p:txBody>
      </p:sp>
      <p:pic>
        <p:nvPicPr>
          <p:cNvPr id="7" name="Picture 6">
            <a:extLst>
              <a:ext uri="{FF2B5EF4-FFF2-40B4-BE49-F238E27FC236}">
                <a16:creationId xmlns:a16="http://schemas.microsoft.com/office/drawing/2014/main" id="{409CBAFC-392A-4C33-886F-8B52487DF99E}"/>
              </a:ext>
            </a:extLst>
          </p:cNvPr>
          <p:cNvPicPr>
            <a:picLocks noChangeAspect="1"/>
          </p:cNvPicPr>
          <p:nvPr/>
        </p:nvPicPr>
        <p:blipFill>
          <a:blip r:embed="rId2"/>
          <a:stretch>
            <a:fillRect/>
          </a:stretch>
        </p:blipFill>
        <p:spPr>
          <a:xfrm>
            <a:off x="1042987" y="1828800"/>
            <a:ext cx="2676525" cy="3638550"/>
          </a:xfrm>
          <a:prstGeom prst="rect">
            <a:avLst/>
          </a:prstGeom>
        </p:spPr>
      </p:pic>
    </p:spTree>
    <p:extLst>
      <p:ext uri="{BB962C8B-B14F-4D97-AF65-F5344CB8AC3E}">
        <p14:creationId xmlns:p14="http://schemas.microsoft.com/office/powerpoint/2010/main" val="25853888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0E05-9A1D-4E4D-9BEB-7FD34207E2BD}"/>
              </a:ext>
            </a:extLst>
          </p:cNvPr>
          <p:cNvSpPr>
            <a:spLocks noGrp="1"/>
          </p:cNvSpPr>
          <p:nvPr>
            <p:ph type="title"/>
          </p:nvPr>
        </p:nvSpPr>
        <p:spPr/>
        <p:txBody>
          <a:bodyPr/>
          <a:lstStyle/>
          <a:p>
            <a:r>
              <a:rPr lang="en-US" dirty="0"/>
              <a:t>Pass Multiple Argument</a:t>
            </a:r>
            <a:endParaRPr lang="en-SG" dirty="0"/>
          </a:p>
        </p:txBody>
      </p:sp>
      <p:sp>
        <p:nvSpPr>
          <p:cNvPr id="5" name="TextBox 4">
            <a:extLst>
              <a:ext uri="{FF2B5EF4-FFF2-40B4-BE49-F238E27FC236}">
                <a16:creationId xmlns:a16="http://schemas.microsoft.com/office/drawing/2014/main" id="{107C78C7-C79E-40F8-9B42-E1FD5E334A2D}"/>
              </a:ext>
            </a:extLst>
          </p:cNvPr>
          <p:cNvSpPr txBox="1"/>
          <p:nvPr/>
        </p:nvSpPr>
        <p:spPr>
          <a:xfrm>
            <a:off x="514350" y="1943894"/>
            <a:ext cx="11010900" cy="2585323"/>
          </a:xfrm>
          <a:prstGeom prst="rect">
            <a:avLst/>
          </a:prstGeom>
          <a:noFill/>
        </p:spPr>
        <p:txBody>
          <a:bodyPr wrap="square">
            <a:spAutoFit/>
          </a:bodyPr>
          <a:lstStyle/>
          <a:p>
            <a:r>
              <a:rPr lang="en-SG" dirty="0"/>
              <a:t>def intro(**data):</a:t>
            </a:r>
          </a:p>
          <a:p>
            <a:r>
              <a:rPr lang="en-SG" dirty="0"/>
              <a:t>    print("Data type of </a:t>
            </a:r>
            <a:r>
              <a:rPr lang="en-SG" dirty="0" err="1"/>
              <a:t>argument:",type</a:t>
            </a:r>
            <a:r>
              <a:rPr lang="en-SG" dirty="0"/>
              <a:t>(data))</a:t>
            </a:r>
          </a:p>
          <a:p>
            <a:endParaRPr lang="en-SG" dirty="0"/>
          </a:p>
          <a:p>
            <a:r>
              <a:rPr lang="en-SG" dirty="0"/>
              <a:t>    for key, value in </a:t>
            </a:r>
            <a:r>
              <a:rPr lang="en-SG" dirty="0" err="1"/>
              <a:t>data.items</a:t>
            </a:r>
            <a:r>
              <a:rPr lang="en-SG" dirty="0"/>
              <a:t>():</a:t>
            </a:r>
          </a:p>
          <a:p>
            <a:r>
              <a:rPr lang="en-SG" dirty="0"/>
              <a:t>        print("{} is {}".format(</a:t>
            </a:r>
            <a:r>
              <a:rPr lang="en-SG" dirty="0" err="1"/>
              <a:t>key,value</a:t>
            </a:r>
            <a:r>
              <a:rPr lang="en-SG" dirty="0"/>
              <a:t>))</a:t>
            </a:r>
          </a:p>
          <a:p>
            <a:endParaRPr lang="en-SG" dirty="0"/>
          </a:p>
          <a:p>
            <a:r>
              <a:rPr lang="en-SG" dirty="0"/>
              <a:t>intro(</a:t>
            </a:r>
            <a:r>
              <a:rPr lang="en-SG" dirty="0" err="1"/>
              <a:t>Firstname</a:t>
            </a:r>
            <a:r>
              <a:rPr lang="en-SG" dirty="0"/>
              <a:t>="Sita", </a:t>
            </a:r>
            <a:r>
              <a:rPr lang="en-SG" dirty="0" err="1"/>
              <a:t>Lastname</a:t>
            </a:r>
            <a:r>
              <a:rPr lang="en-SG" dirty="0"/>
              <a:t>="Sharma", Age=22, Phone=1234567890)</a:t>
            </a:r>
          </a:p>
          <a:p>
            <a:r>
              <a:rPr lang="en-SG" dirty="0"/>
              <a:t>intro(</a:t>
            </a:r>
            <a:r>
              <a:rPr lang="en-SG" dirty="0" err="1"/>
              <a:t>Firstname</a:t>
            </a:r>
            <a:r>
              <a:rPr lang="en-SG" dirty="0"/>
              <a:t>="John", </a:t>
            </a:r>
            <a:r>
              <a:rPr lang="en-SG" dirty="0" err="1"/>
              <a:t>Lastname</a:t>
            </a:r>
            <a:r>
              <a:rPr lang="en-SG" dirty="0"/>
              <a:t>="Wood", Email="johnwood@nomail.com", Country="Wakanda", Age=25, Phone=9876543210)</a:t>
            </a:r>
          </a:p>
        </p:txBody>
      </p:sp>
    </p:spTree>
    <p:extLst>
      <p:ext uri="{BB962C8B-B14F-4D97-AF65-F5344CB8AC3E}">
        <p14:creationId xmlns:p14="http://schemas.microsoft.com/office/powerpoint/2010/main" val="20353953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C5CB-2970-4B39-8D0A-0A3E2101ADFB}"/>
              </a:ext>
            </a:extLst>
          </p:cNvPr>
          <p:cNvSpPr>
            <a:spLocks noGrp="1"/>
          </p:cNvSpPr>
          <p:nvPr>
            <p:ph type="title"/>
          </p:nvPr>
        </p:nvSpPr>
        <p:spPr>
          <a:xfrm>
            <a:off x="171450" y="-234950"/>
            <a:ext cx="10515600" cy="1325563"/>
          </a:xfrm>
        </p:spPr>
        <p:txBody>
          <a:bodyPr/>
          <a:lstStyle/>
          <a:p>
            <a:r>
              <a:rPr lang="en-US" dirty="0"/>
              <a:t>Except &amp; Raise Exception</a:t>
            </a:r>
            <a:endParaRPr lang="en-SG" dirty="0"/>
          </a:p>
        </p:txBody>
      </p:sp>
      <p:pic>
        <p:nvPicPr>
          <p:cNvPr id="7" name="Picture 6">
            <a:extLst>
              <a:ext uri="{FF2B5EF4-FFF2-40B4-BE49-F238E27FC236}">
                <a16:creationId xmlns:a16="http://schemas.microsoft.com/office/drawing/2014/main" id="{C831BF31-2081-4CBB-9397-66783D209ABA}"/>
              </a:ext>
            </a:extLst>
          </p:cNvPr>
          <p:cNvPicPr>
            <a:picLocks noChangeAspect="1"/>
          </p:cNvPicPr>
          <p:nvPr/>
        </p:nvPicPr>
        <p:blipFill>
          <a:blip r:embed="rId2"/>
          <a:stretch>
            <a:fillRect/>
          </a:stretch>
        </p:blipFill>
        <p:spPr>
          <a:xfrm>
            <a:off x="993775" y="1147701"/>
            <a:ext cx="8091170" cy="2166649"/>
          </a:xfrm>
          <a:prstGeom prst="rect">
            <a:avLst/>
          </a:prstGeom>
        </p:spPr>
      </p:pic>
      <p:pic>
        <p:nvPicPr>
          <p:cNvPr id="9" name="Picture 8">
            <a:extLst>
              <a:ext uri="{FF2B5EF4-FFF2-40B4-BE49-F238E27FC236}">
                <a16:creationId xmlns:a16="http://schemas.microsoft.com/office/drawing/2014/main" id="{84CBCE14-366D-4A78-9D47-901220EA68C8}"/>
              </a:ext>
            </a:extLst>
          </p:cNvPr>
          <p:cNvPicPr>
            <a:picLocks noChangeAspect="1"/>
          </p:cNvPicPr>
          <p:nvPr/>
        </p:nvPicPr>
        <p:blipFill>
          <a:blip r:embed="rId3"/>
          <a:stretch>
            <a:fillRect/>
          </a:stretch>
        </p:blipFill>
        <p:spPr>
          <a:xfrm>
            <a:off x="904875" y="3429000"/>
            <a:ext cx="10382250" cy="2051622"/>
          </a:xfrm>
          <a:prstGeom prst="rect">
            <a:avLst/>
          </a:prstGeom>
        </p:spPr>
      </p:pic>
      <p:pic>
        <p:nvPicPr>
          <p:cNvPr id="11" name="Picture 10">
            <a:extLst>
              <a:ext uri="{FF2B5EF4-FFF2-40B4-BE49-F238E27FC236}">
                <a16:creationId xmlns:a16="http://schemas.microsoft.com/office/drawing/2014/main" id="{52384ACD-370B-47ED-8859-AA739275AA19}"/>
              </a:ext>
            </a:extLst>
          </p:cNvPr>
          <p:cNvPicPr>
            <a:picLocks noChangeAspect="1"/>
          </p:cNvPicPr>
          <p:nvPr/>
        </p:nvPicPr>
        <p:blipFill>
          <a:blip r:embed="rId4"/>
          <a:stretch>
            <a:fillRect/>
          </a:stretch>
        </p:blipFill>
        <p:spPr>
          <a:xfrm>
            <a:off x="864235" y="5710299"/>
            <a:ext cx="10515600" cy="987782"/>
          </a:xfrm>
          <a:prstGeom prst="rect">
            <a:avLst/>
          </a:prstGeom>
        </p:spPr>
      </p:pic>
    </p:spTree>
    <p:extLst>
      <p:ext uri="{BB962C8B-B14F-4D97-AF65-F5344CB8AC3E}">
        <p14:creationId xmlns:p14="http://schemas.microsoft.com/office/powerpoint/2010/main" val="41431088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7FE3-5056-44F0-AEE8-21B087E855F0}"/>
              </a:ext>
            </a:extLst>
          </p:cNvPr>
          <p:cNvSpPr>
            <a:spLocks noGrp="1"/>
          </p:cNvSpPr>
          <p:nvPr>
            <p:ph type="title"/>
          </p:nvPr>
        </p:nvSpPr>
        <p:spPr>
          <a:xfrm>
            <a:off x="681672" y="-32960"/>
            <a:ext cx="10058400" cy="1450757"/>
          </a:xfrm>
        </p:spPr>
        <p:txBody>
          <a:bodyPr/>
          <a:lstStyle/>
          <a:p>
            <a:r>
              <a:rPr lang="en-US" dirty="0"/>
              <a:t>Types of exception &amp; Raise</a:t>
            </a:r>
            <a:endParaRPr lang="en-SG" dirty="0"/>
          </a:p>
        </p:txBody>
      </p:sp>
      <p:pic>
        <p:nvPicPr>
          <p:cNvPr id="5" name="Picture 4">
            <a:extLst>
              <a:ext uri="{FF2B5EF4-FFF2-40B4-BE49-F238E27FC236}">
                <a16:creationId xmlns:a16="http://schemas.microsoft.com/office/drawing/2014/main" id="{E0EF14F7-46D4-4749-BDFA-82FCF27C0CFC}"/>
              </a:ext>
            </a:extLst>
          </p:cNvPr>
          <p:cNvPicPr>
            <a:picLocks noChangeAspect="1"/>
          </p:cNvPicPr>
          <p:nvPr/>
        </p:nvPicPr>
        <p:blipFill>
          <a:blip r:embed="rId2"/>
          <a:stretch>
            <a:fillRect/>
          </a:stretch>
        </p:blipFill>
        <p:spPr>
          <a:xfrm>
            <a:off x="681672" y="1832451"/>
            <a:ext cx="3533775" cy="3667125"/>
          </a:xfrm>
          <a:prstGeom prst="rect">
            <a:avLst/>
          </a:prstGeom>
        </p:spPr>
      </p:pic>
      <p:pic>
        <p:nvPicPr>
          <p:cNvPr id="4" name="Picture 3">
            <a:extLst>
              <a:ext uri="{FF2B5EF4-FFF2-40B4-BE49-F238E27FC236}">
                <a16:creationId xmlns:a16="http://schemas.microsoft.com/office/drawing/2014/main" id="{FB30D21E-D4D2-4315-92BD-BB193FDDA50B}"/>
              </a:ext>
            </a:extLst>
          </p:cNvPr>
          <p:cNvPicPr>
            <a:picLocks noChangeAspect="1"/>
          </p:cNvPicPr>
          <p:nvPr/>
        </p:nvPicPr>
        <p:blipFill>
          <a:blip r:embed="rId3"/>
          <a:stretch>
            <a:fillRect/>
          </a:stretch>
        </p:blipFill>
        <p:spPr>
          <a:xfrm>
            <a:off x="5995355" y="1502649"/>
            <a:ext cx="1981200" cy="1790700"/>
          </a:xfrm>
          <a:prstGeom prst="rect">
            <a:avLst/>
          </a:prstGeom>
        </p:spPr>
      </p:pic>
      <p:pic>
        <p:nvPicPr>
          <p:cNvPr id="7" name="Picture 6">
            <a:extLst>
              <a:ext uri="{FF2B5EF4-FFF2-40B4-BE49-F238E27FC236}">
                <a16:creationId xmlns:a16="http://schemas.microsoft.com/office/drawing/2014/main" id="{47B9963A-C939-4A4A-AE25-FBC43372DB16}"/>
              </a:ext>
            </a:extLst>
          </p:cNvPr>
          <p:cNvPicPr>
            <a:picLocks noChangeAspect="1"/>
          </p:cNvPicPr>
          <p:nvPr/>
        </p:nvPicPr>
        <p:blipFill>
          <a:blip r:embed="rId4"/>
          <a:stretch>
            <a:fillRect/>
          </a:stretch>
        </p:blipFill>
        <p:spPr>
          <a:xfrm>
            <a:off x="8581391" y="1350249"/>
            <a:ext cx="2047875" cy="1943100"/>
          </a:xfrm>
          <a:prstGeom prst="rect">
            <a:avLst/>
          </a:prstGeom>
        </p:spPr>
      </p:pic>
      <p:pic>
        <p:nvPicPr>
          <p:cNvPr id="9" name="Picture 8">
            <a:extLst>
              <a:ext uri="{FF2B5EF4-FFF2-40B4-BE49-F238E27FC236}">
                <a16:creationId xmlns:a16="http://schemas.microsoft.com/office/drawing/2014/main" id="{B67845C0-B76C-4E58-8F2D-F45B14E404FF}"/>
              </a:ext>
            </a:extLst>
          </p:cNvPr>
          <p:cNvPicPr>
            <a:picLocks noChangeAspect="1"/>
          </p:cNvPicPr>
          <p:nvPr/>
        </p:nvPicPr>
        <p:blipFill>
          <a:blip r:embed="rId5"/>
          <a:stretch>
            <a:fillRect/>
          </a:stretch>
        </p:blipFill>
        <p:spPr>
          <a:xfrm>
            <a:off x="8791575" y="3541235"/>
            <a:ext cx="2324100" cy="1552575"/>
          </a:xfrm>
          <a:prstGeom prst="rect">
            <a:avLst/>
          </a:prstGeom>
        </p:spPr>
      </p:pic>
      <p:pic>
        <p:nvPicPr>
          <p:cNvPr id="11" name="Picture 10">
            <a:extLst>
              <a:ext uri="{FF2B5EF4-FFF2-40B4-BE49-F238E27FC236}">
                <a16:creationId xmlns:a16="http://schemas.microsoft.com/office/drawing/2014/main" id="{587DB0D6-6672-4A57-BC68-C5AF3C9052FD}"/>
              </a:ext>
            </a:extLst>
          </p:cNvPr>
          <p:cNvPicPr>
            <a:picLocks noChangeAspect="1"/>
          </p:cNvPicPr>
          <p:nvPr/>
        </p:nvPicPr>
        <p:blipFill>
          <a:blip r:embed="rId6"/>
          <a:stretch>
            <a:fillRect/>
          </a:stretch>
        </p:blipFill>
        <p:spPr>
          <a:xfrm>
            <a:off x="4986971" y="3643053"/>
            <a:ext cx="3292103" cy="1450757"/>
          </a:xfrm>
          <a:prstGeom prst="rect">
            <a:avLst/>
          </a:prstGeom>
        </p:spPr>
      </p:pic>
      <p:pic>
        <p:nvPicPr>
          <p:cNvPr id="13" name="Picture 12">
            <a:extLst>
              <a:ext uri="{FF2B5EF4-FFF2-40B4-BE49-F238E27FC236}">
                <a16:creationId xmlns:a16="http://schemas.microsoft.com/office/drawing/2014/main" id="{EF8D04D9-53D7-49C5-8D2A-4411019C204F}"/>
              </a:ext>
            </a:extLst>
          </p:cNvPr>
          <p:cNvPicPr>
            <a:picLocks noChangeAspect="1"/>
          </p:cNvPicPr>
          <p:nvPr/>
        </p:nvPicPr>
        <p:blipFill>
          <a:blip r:embed="rId7"/>
          <a:stretch>
            <a:fillRect/>
          </a:stretch>
        </p:blipFill>
        <p:spPr>
          <a:xfrm>
            <a:off x="994222" y="5594667"/>
            <a:ext cx="10571033" cy="1149025"/>
          </a:xfrm>
          <a:prstGeom prst="rect">
            <a:avLst/>
          </a:prstGeom>
        </p:spPr>
      </p:pic>
      <p:cxnSp>
        <p:nvCxnSpPr>
          <p:cNvPr id="15" name="Straight Arrow Connector 14">
            <a:extLst>
              <a:ext uri="{FF2B5EF4-FFF2-40B4-BE49-F238E27FC236}">
                <a16:creationId xmlns:a16="http://schemas.microsoft.com/office/drawing/2014/main" id="{50DACA0E-055C-4557-A28A-28244F252518}"/>
              </a:ext>
            </a:extLst>
          </p:cNvPr>
          <p:cNvCxnSpPr/>
          <p:nvPr/>
        </p:nvCxnSpPr>
        <p:spPr>
          <a:xfrm flipH="1">
            <a:off x="1590675" y="1417797"/>
            <a:ext cx="4591050" cy="4830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A26FC5-11CE-49A5-A502-5B52E1FDCBF9}"/>
              </a:ext>
            </a:extLst>
          </p:cNvPr>
          <p:cNvSpPr txBox="1"/>
          <p:nvPr/>
        </p:nvSpPr>
        <p:spPr>
          <a:xfrm>
            <a:off x="3048000" y="3230046"/>
            <a:ext cx="6096000" cy="369332"/>
          </a:xfrm>
          <a:prstGeom prst="rect">
            <a:avLst/>
          </a:prstGeom>
          <a:noFill/>
        </p:spPr>
        <p:txBody>
          <a:bodyPr wrap="square">
            <a:spAutoFit/>
          </a:bodyPr>
          <a:lstStyle/>
          <a:p>
            <a:r>
              <a:rPr lang="en-SG" dirty="0"/>
              <a:t>https://docs.python.org/3/library/exceptions.html</a:t>
            </a:r>
          </a:p>
        </p:txBody>
      </p:sp>
      <p:sp>
        <p:nvSpPr>
          <p:cNvPr id="14" name="TextBox 13">
            <a:extLst>
              <a:ext uri="{FF2B5EF4-FFF2-40B4-BE49-F238E27FC236}">
                <a16:creationId xmlns:a16="http://schemas.microsoft.com/office/drawing/2014/main" id="{FDADF183-AE12-4DAA-8620-6F46F12B0DE0}"/>
              </a:ext>
            </a:extLst>
          </p:cNvPr>
          <p:cNvSpPr txBox="1"/>
          <p:nvPr/>
        </p:nvSpPr>
        <p:spPr>
          <a:xfrm>
            <a:off x="6557328" y="167939"/>
            <a:ext cx="6096000" cy="369332"/>
          </a:xfrm>
          <a:prstGeom prst="rect">
            <a:avLst/>
          </a:prstGeom>
          <a:noFill/>
        </p:spPr>
        <p:txBody>
          <a:bodyPr wrap="square">
            <a:spAutoFit/>
          </a:bodyPr>
          <a:lstStyle/>
          <a:p>
            <a:r>
              <a:rPr lang="en-SG" dirty="0"/>
              <a:t>https://docs.python.org/3/library/exceptions.html</a:t>
            </a:r>
          </a:p>
        </p:txBody>
      </p:sp>
    </p:spTree>
    <p:extLst>
      <p:ext uri="{BB962C8B-B14F-4D97-AF65-F5344CB8AC3E}">
        <p14:creationId xmlns:p14="http://schemas.microsoft.com/office/powerpoint/2010/main" val="6773538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CD97-D86E-4575-8FC7-F32278B56644}"/>
              </a:ext>
            </a:extLst>
          </p:cNvPr>
          <p:cNvSpPr>
            <a:spLocks noGrp="1"/>
          </p:cNvSpPr>
          <p:nvPr>
            <p:ph type="title"/>
          </p:nvPr>
        </p:nvSpPr>
        <p:spPr/>
        <p:txBody>
          <a:bodyPr/>
          <a:lstStyle/>
          <a:p>
            <a:r>
              <a:rPr lang="en-US" dirty="0"/>
              <a:t>Assertion</a:t>
            </a:r>
            <a:endParaRPr lang="en-SG" dirty="0"/>
          </a:p>
        </p:txBody>
      </p:sp>
      <p:pic>
        <p:nvPicPr>
          <p:cNvPr id="5" name="Picture 4">
            <a:extLst>
              <a:ext uri="{FF2B5EF4-FFF2-40B4-BE49-F238E27FC236}">
                <a16:creationId xmlns:a16="http://schemas.microsoft.com/office/drawing/2014/main" id="{6E8D7E89-DE8F-4421-92F6-4C3ECE444BA9}"/>
              </a:ext>
            </a:extLst>
          </p:cNvPr>
          <p:cNvPicPr>
            <a:picLocks noChangeAspect="1"/>
          </p:cNvPicPr>
          <p:nvPr/>
        </p:nvPicPr>
        <p:blipFill>
          <a:blip r:embed="rId2"/>
          <a:stretch>
            <a:fillRect/>
          </a:stretch>
        </p:blipFill>
        <p:spPr>
          <a:xfrm>
            <a:off x="991234" y="1951354"/>
            <a:ext cx="9239171" cy="3240405"/>
          </a:xfrm>
          <a:prstGeom prst="rect">
            <a:avLst/>
          </a:prstGeom>
        </p:spPr>
      </p:pic>
    </p:spTree>
    <p:extLst>
      <p:ext uri="{BB962C8B-B14F-4D97-AF65-F5344CB8AC3E}">
        <p14:creationId xmlns:p14="http://schemas.microsoft.com/office/powerpoint/2010/main" val="31912462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B9A7-6B6B-47CA-901F-7708416C20EB}"/>
              </a:ext>
            </a:extLst>
          </p:cNvPr>
          <p:cNvSpPr>
            <a:spLocks noGrp="1"/>
          </p:cNvSpPr>
          <p:nvPr>
            <p:ph type="title"/>
          </p:nvPr>
        </p:nvSpPr>
        <p:spPr/>
        <p:txBody>
          <a:bodyPr/>
          <a:lstStyle/>
          <a:p>
            <a:r>
              <a:rPr lang="en-US" dirty="0"/>
              <a:t>Lambda vs function </a:t>
            </a:r>
            <a:endParaRPr lang="en-SG" dirty="0"/>
          </a:p>
        </p:txBody>
      </p:sp>
      <p:pic>
        <p:nvPicPr>
          <p:cNvPr id="5" name="Picture 4">
            <a:extLst>
              <a:ext uri="{FF2B5EF4-FFF2-40B4-BE49-F238E27FC236}">
                <a16:creationId xmlns:a16="http://schemas.microsoft.com/office/drawing/2014/main" id="{E0C487AB-BF0E-4843-90AD-45D57BEFBF04}"/>
              </a:ext>
            </a:extLst>
          </p:cNvPr>
          <p:cNvPicPr>
            <a:picLocks noChangeAspect="1"/>
          </p:cNvPicPr>
          <p:nvPr/>
        </p:nvPicPr>
        <p:blipFill>
          <a:blip r:embed="rId2"/>
          <a:stretch>
            <a:fillRect/>
          </a:stretch>
        </p:blipFill>
        <p:spPr>
          <a:xfrm>
            <a:off x="1042352" y="2012950"/>
            <a:ext cx="9782175" cy="1104900"/>
          </a:xfrm>
          <a:prstGeom prst="rect">
            <a:avLst/>
          </a:prstGeom>
        </p:spPr>
      </p:pic>
      <p:cxnSp>
        <p:nvCxnSpPr>
          <p:cNvPr id="4" name="Straight Arrow Connector 3">
            <a:extLst>
              <a:ext uri="{FF2B5EF4-FFF2-40B4-BE49-F238E27FC236}">
                <a16:creationId xmlns:a16="http://schemas.microsoft.com/office/drawing/2014/main" id="{2A606E5D-2FB3-4E40-8905-6F5CF04297B2}"/>
              </a:ext>
            </a:extLst>
          </p:cNvPr>
          <p:cNvCxnSpPr/>
          <p:nvPr/>
        </p:nvCxnSpPr>
        <p:spPr>
          <a:xfrm flipV="1">
            <a:off x="3267075" y="2352675"/>
            <a:ext cx="6943725" cy="14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2222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63E3-D886-4A62-979B-C1186B05A684}"/>
              </a:ext>
            </a:extLst>
          </p:cNvPr>
          <p:cNvSpPr>
            <a:spLocks noGrp="1"/>
          </p:cNvSpPr>
          <p:nvPr>
            <p:ph type="title"/>
          </p:nvPr>
        </p:nvSpPr>
        <p:spPr/>
        <p:txBody>
          <a:bodyPr/>
          <a:lstStyle/>
          <a:p>
            <a:r>
              <a:rPr lang="en-US" dirty="0"/>
              <a:t>__name__ is the name of a module</a:t>
            </a:r>
            <a:endParaRPr lang="en-SG" dirty="0"/>
          </a:p>
        </p:txBody>
      </p:sp>
      <p:pic>
        <p:nvPicPr>
          <p:cNvPr id="5" name="Picture 4">
            <a:extLst>
              <a:ext uri="{FF2B5EF4-FFF2-40B4-BE49-F238E27FC236}">
                <a16:creationId xmlns:a16="http://schemas.microsoft.com/office/drawing/2014/main" id="{CE3081B7-5B8F-430E-9869-F91AF77D615D}"/>
              </a:ext>
            </a:extLst>
          </p:cNvPr>
          <p:cNvPicPr>
            <a:picLocks noChangeAspect="1"/>
          </p:cNvPicPr>
          <p:nvPr/>
        </p:nvPicPr>
        <p:blipFill>
          <a:blip r:embed="rId2"/>
          <a:stretch>
            <a:fillRect/>
          </a:stretch>
        </p:blipFill>
        <p:spPr>
          <a:xfrm>
            <a:off x="838200" y="2464593"/>
            <a:ext cx="3825875" cy="3536523"/>
          </a:xfrm>
          <a:prstGeom prst="rect">
            <a:avLst/>
          </a:prstGeom>
        </p:spPr>
      </p:pic>
    </p:spTree>
    <p:extLst>
      <p:ext uri="{BB962C8B-B14F-4D97-AF65-F5344CB8AC3E}">
        <p14:creationId xmlns:p14="http://schemas.microsoft.com/office/powerpoint/2010/main" val="413528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A9A9-A95B-51AE-3253-BF9CAD0E1FBD}"/>
              </a:ext>
            </a:extLst>
          </p:cNvPr>
          <p:cNvSpPr>
            <a:spLocks noGrp="1"/>
          </p:cNvSpPr>
          <p:nvPr>
            <p:ph type="title"/>
          </p:nvPr>
        </p:nvSpPr>
        <p:spPr>
          <a:xfrm>
            <a:off x="384679" y="210928"/>
            <a:ext cx="10058400" cy="1450757"/>
          </a:xfrm>
        </p:spPr>
        <p:txBody>
          <a:bodyPr>
            <a:normAutofit fontScale="90000"/>
          </a:bodyPr>
          <a:lstStyle/>
          <a:p>
            <a:r>
              <a:rPr lang="en-SG" dirty="0"/>
              <a:t>Python with Data Wrangling &amp; Visualization &amp; Feature Selection &amp; Data Balancing</a:t>
            </a:r>
          </a:p>
        </p:txBody>
      </p:sp>
      <p:sp>
        <p:nvSpPr>
          <p:cNvPr id="3" name="Content Placeholder 2">
            <a:extLst>
              <a:ext uri="{FF2B5EF4-FFF2-40B4-BE49-F238E27FC236}">
                <a16:creationId xmlns:a16="http://schemas.microsoft.com/office/drawing/2014/main" id="{75D25485-E358-5E75-BF47-747DE9895F37}"/>
              </a:ext>
            </a:extLst>
          </p:cNvPr>
          <p:cNvSpPr>
            <a:spLocks noGrp="1"/>
          </p:cNvSpPr>
          <p:nvPr>
            <p:ph idx="1"/>
          </p:nvPr>
        </p:nvSpPr>
        <p:spPr>
          <a:xfrm>
            <a:off x="781969" y="2406986"/>
            <a:ext cx="8765628" cy="3785709"/>
          </a:xfrm>
        </p:spPr>
        <p:txBody>
          <a:bodyPr>
            <a:normAutofit/>
          </a:bodyPr>
          <a:lstStyle/>
          <a:p>
            <a:r>
              <a:rPr lang="en-SG" sz="2400" dirty="0"/>
              <a:t>Feature Selection</a:t>
            </a:r>
          </a:p>
          <a:p>
            <a:r>
              <a:rPr lang="en-SG" sz="2400" dirty="0"/>
              <a:t>Cleaning – </a:t>
            </a:r>
          </a:p>
          <a:p>
            <a:pPr lvl="1"/>
            <a:r>
              <a:rPr lang="en-SG" sz="2400" dirty="0"/>
              <a:t>Remove NA</a:t>
            </a:r>
          </a:p>
          <a:p>
            <a:pPr lvl="1"/>
            <a:r>
              <a:rPr lang="en-SG" sz="2400" dirty="0"/>
              <a:t>Remove Non-Numeric</a:t>
            </a:r>
          </a:p>
          <a:p>
            <a:pPr lvl="1"/>
            <a:r>
              <a:rPr lang="en-SG" sz="2400" dirty="0"/>
              <a:t>Remove Outlier</a:t>
            </a:r>
          </a:p>
          <a:p>
            <a:r>
              <a:rPr lang="en-SG" sz="2400" dirty="0"/>
              <a:t>Normalization</a:t>
            </a:r>
          </a:p>
          <a:p>
            <a:r>
              <a:rPr lang="en-SG" sz="2400" dirty="0"/>
              <a:t>Data Visualization</a:t>
            </a:r>
          </a:p>
        </p:txBody>
      </p:sp>
    </p:spTree>
    <p:extLst>
      <p:ext uri="{BB962C8B-B14F-4D97-AF65-F5344CB8AC3E}">
        <p14:creationId xmlns:p14="http://schemas.microsoft.com/office/powerpoint/2010/main" val="10222844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CED4-A85C-463C-9607-C2EE1A463118}"/>
              </a:ext>
            </a:extLst>
          </p:cNvPr>
          <p:cNvSpPr>
            <a:spLocks noGrp="1"/>
          </p:cNvSpPr>
          <p:nvPr>
            <p:ph type="title"/>
          </p:nvPr>
        </p:nvSpPr>
        <p:spPr>
          <a:xfrm>
            <a:off x="838200" y="365125"/>
            <a:ext cx="3286539" cy="5657988"/>
          </a:xfrm>
        </p:spPr>
        <p:txBody>
          <a:bodyPr>
            <a:normAutofit/>
          </a:bodyPr>
          <a:lstStyle/>
          <a:p>
            <a:r>
              <a:rPr lang="en-US" dirty="0"/>
              <a:t>pip https://pip.pypa.io/en/stable/cli/</a:t>
            </a:r>
            <a:br>
              <a:rPr lang="en-US" dirty="0"/>
            </a:br>
            <a:br>
              <a:rPr lang="en-US" dirty="0"/>
            </a:br>
            <a:endParaRPr lang="en-SG" dirty="0"/>
          </a:p>
        </p:txBody>
      </p:sp>
      <p:pic>
        <p:nvPicPr>
          <p:cNvPr id="5" name="Picture 4">
            <a:extLst>
              <a:ext uri="{FF2B5EF4-FFF2-40B4-BE49-F238E27FC236}">
                <a16:creationId xmlns:a16="http://schemas.microsoft.com/office/drawing/2014/main" id="{952E8C34-D8B3-4CF0-9498-8F85800567D9}"/>
              </a:ext>
            </a:extLst>
          </p:cNvPr>
          <p:cNvPicPr>
            <a:picLocks noChangeAspect="1"/>
          </p:cNvPicPr>
          <p:nvPr/>
        </p:nvPicPr>
        <p:blipFill>
          <a:blip r:embed="rId2"/>
          <a:stretch>
            <a:fillRect/>
          </a:stretch>
        </p:blipFill>
        <p:spPr>
          <a:xfrm>
            <a:off x="4703697" y="365125"/>
            <a:ext cx="5275189" cy="6005837"/>
          </a:xfrm>
          <a:prstGeom prst="rect">
            <a:avLst/>
          </a:prstGeom>
        </p:spPr>
      </p:pic>
    </p:spTree>
    <p:extLst>
      <p:ext uri="{BB962C8B-B14F-4D97-AF65-F5344CB8AC3E}">
        <p14:creationId xmlns:p14="http://schemas.microsoft.com/office/powerpoint/2010/main" val="32397942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C3B0-AA3F-4D2F-95D6-80D9C3956E4B}"/>
              </a:ext>
            </a:extLst>
          </p:cNvPr>
          <p:cNvSpPr>
            <a:spLocks noGrp="1"/>
          </p:cNvSpPr>
          <p:nvPr>
            <p:ph type="title"/>
          </p:nvPr>
        </p:nvSpPr>
        <p:spPr/>
        <p:txBody>
          <a:bodyPr>
            <a:normAutofit fontScale="90000"/>
          </a:bodyPr>
          <a:lstStyle/>
          <a:p>
            <a:r>
              <a:rPr lang="en-US" dirty="0" err="1"/>
              <a:t>Pypi</a:t>
            </a:r>
            <a:r>
              <a:rPr lang="en-US" dirty="0"/>
              <a:t> https://pypi.org/search/?c=Programming+Language+%3A%3A+Python+%3A%3A+3</a:t>
            </a:r>
            <a:endParaRPr lang="en-SG" dirty="0"/>
          </a:p>
        </p:txBody>
      </p:sp>
      <p:sp>
        <p:nvSpPr>
          <p:cNvPr id="3" name="Content Placeholder 2">
            <a:extLst>
              <a:ext uri="{FF2B5EF4-FFF2-40B4-BE49-F238E27FC236}">
                <a16:creationId xmlns:a16="http://schemas.microsoft.com/office/drawing/2014/main" id="{0E668059-296C-49D8-87C5-36C04A2960C8}"/>
              </a:ext>
            </a:extLst>
          </p:cNvPr>
          <p:cNvSpPr>
            <a:spLocks noGrp="1"/>
          </p:cNvSpPr>
          <p:nvPr>
            <p:ph idx="1"/>
          </p:nvPr>
        </p:nvSpPr>
        <p:spPr>
          <a:xfrm>
            <a:off x="728869" y="2272886"/>
            <a:ext cx="10515600" cy="4351338"/>
          </a:xfrm>
        </p:spPr>
        <p:txBody>
          <a:bodyPr/>
          <a:lstStyle/>
          <a:p>
            <a:r>
              <a:rPr lang="en-US" dirty="0"/>
              <a:t>Including</a:t>
            </a:r>
          </a:p>
          <a:p>
            <a:endParaRPr lang="en-SG" dirty="0"/>
          </a:p>
        </p:txBody>
      </p:sp>
      <p:pic>
        <p:nvPicPr>
          <p:cNvPr id="5" name="Picture 4">
            <a:extLst>
              <a:ext uri="{FF2B5EF4-FFF2-40B4-BE49-F238E27FC236}">
                <a16:creationId xmlns:a16="http://schemas.microsoft.com/office/drawing/2014/main" id="{D0E17A1E-2744-408D-91B0-7348C6460F6B}"/>
              </a:ext>
            </a:extLst>
          </p:cNvPr>
          <p:cNvPicPr>
            <a:picLocks noChangeAspect="1"/>
          </p:cNvPicPr>
          <p:nvPr/>
        </p:nvPicPr>
        <p:blipFill>
          <a:blip r:embed="rId2"/>
          <a:stretch>
            <a:fillRect/>
          </a:stretch>
        </p:blipFill>
        <p:spPr>
          <a:xfrm>
            <a:off x="1123122" y="2121046"/>
            <a:ext cx="9153939" cy="4153380"/>
          </a:xfrm>
          <a:prstGeom prst="rect">
            <a:avLst/>
          </a:prstGeom>
        </p:spPr>
      </p:pic>
    </p:spTree>
    <p:extLst>
      <p:ext uri="{BB962C8B-B14F-4D97-AF65-F5344CB8AC3E}">
        <p14:creationId xmlns:p14="http://schemas.microsoft.com/office/powerpoint/2010/main" val="16621135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8EB5-7FAD-4969-842A-414EDF525D2B}"/>
              </a:ext>
            </a:extLst>
          </p:cNvPr>
          <p:cNvSpPr>
            <a:spLocks noGrp="1"/>
          </p:cNvSpPr>
          <p:nvPr>
            <p:ph type="title"/>
          </p:nvPr>
        </p:nvSpPr>
        <p:spPr/>
        <p:txBody>
          <a:bodyPr/>
          <a:lstStyle/>
          <a:p>
            <a:r>
              <a:rPr lang="en-US" dirty="0" err="1"/>
              <a:t>Pyc</a:t>
            </a:r>
            <a:r>
              <a:rPr lang="en-US" dirty="0"/>
              <a:t> file</a:t>
            </a:r>
            <a:endParaRPr lang="en-SG" dirty="0"/>
          </a:p>
        </p:txBody>
      </p:sp>
      <p:pic>
        <p:nvPicPr>
          <p:cNvPr id="4" name="Picture 3">
            <a:extLst>
              <a:ext uri="{FF2B5EF4-FFF2-40B4-BE49-F238E27FC236}">
                <a16:creationId xmlns:a16="http://schemas.microsoft.com/office/drawing/2014/main" id="{38AA423E-1251-4548-995C-D41455A882A0}"/>
              </a:ext>
            </a:extLst>
          </p:cNvPr>
          <p:cNvPicPr>
            <a:picLocks noChangeAspect="1"/>
          </p:cNvPicPr>
          <p:nvPr/>
        </p:nvPicPr>
        <p:blipFill>
          <a:blip r:embed="rId2"/>
          <a:stretch>
            <a:fillRect/>
          </a:stretch>
        </p:blipFill>
        <p:spPr>
          <a:xfrm>
            <a:off x="2483540" y="2757901"/>
            <a:ext cx="6648450" cy="3648075"/>
          </a:xfrm>
          <a:prstGeom prst="rect">
            <a:avLst/>
          </a:prstGeom>
        </p:spPr>
      </p:pic>
      <p:cxnSp>
        <p:nvCxnSpPr>
          <p:cNvPr id="6" name="Straight Arrow Connector 5">
            <a:extLst>
              <a:ext uri="{FF2B5EF4-FFF2-40B4-BE49-F238E27FC236}">
                <a16:creationId xmlns:a16="http://schemas.microsoft.com/office/drawing/2014/main" id="{283331F4-88AA-438B-8117-7EDD0DA0A2FD}"/>
              </a:ext>
            </a:extLst>
          </p:cNvPr>
          <p:cNvCxnSpPr/>
          <p:nvPr/>
        </p:nvCxnSpPr>
        <p:spPr>
          <a:xfrm>
            <a:off x="1868557" y="1500809"/>
            <a:ext cx="3458817" cy="2246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BD00D3-6071-4594-815B-DD5C85C716F6}"/>
              </a:ext>
            </a:extLst>
          </p:cNvPr>
          <p:cNvSpPr txBox="1"/>
          <p:nvPr/>
        </p:nvSpPr>
        <p:spPr>
          <a:xfrm>
            <a:off x="3704810" y="623646"/>
            <a:ext cx="6097656" cy="1754326"/>
          </a:xfrm>
          <a:prstGeom prst="rect">
            <a:avLst/>
          </a:prstGeom>
          <a:noFill/>
        </p:spPr>
        <p:txBody>
          <a:bodyPr wrap="square">
            <a:spAutoFit/>
          </a:bodyPr>
          <a:lstStyle/>
          <a:p>
            <a:r>
              <a:rPr lang="en-US" dirty="0" err="1"/>
              <a:t>pyc</a:t>
            </a:r>
            <a:r>
              <a:rPr lang="en-US" dirty="0"/>
              <a:t> files are created by the Python interpreter when a . </a:t>
            </a:r>
            <a:r>
              <a:rPr lang="en-US" dirty="0" err="1"/>
              <a:t>py</a:t>
            </a:r>
            <a:r>
              <a:rPr lang="en-US" dirty="0"/>
              <a:t> file is imported. They contain the "compiled bytecode" of the imported module/program so that the "translation" from source code to bytecode (which only needs to be done once) can be skipped on subsequent imports if the . </a:t>
            </a:r>
            <a:r>
              <a:rPr lang="en-US" dirty="0" err="1"/>
              <a:t>pyc</a:t>
            </a:r>
            <a:r>
              <a:rPr lang="en-US" dirty="0"/>
              <a:t> is newer than the corresponding .</a:t>
            </a:r>
            <a:endParaRPr lang="en-SG" dirty="0"/>
          </a:p>
        </p:txBody>
      </p:sp>
    </p:spTree>
    <p:extLst>
      <p:ext uri="{BB962C8B-B14F-4D97-AF65-F5344CB8AC3E}">
        <p14:creationId xmlns:p14="http://schemas.microsoft.com/office/powerpoint/2010/main" val="18938668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1C76-47F9-4FB0-B783-06B1ABAD34FD}"/>
              </a:ext>
            </a:extLst>
          </p:cNvPr>
          <p:cNvSpPr>
            <a:spLocks noGrp="1"/>
          </p:cNvSpPr>
          <p:nvPr>
            <p:ph type="title"/>
          </p:nvPr>
        </p:nvSpPr>
        <p:spPr/>
        <p:txBody>
          <a:bodyPr/>
          <a:lstStyle/>
          <a:p>
            <a:r>
              <a:rPr lang="en-US" dirty="0"/>
              <a:t>Name space</a:t>
            </a:r>
            <a:endParaRPr lang="en-SG" dirty="0"/>
          </a:p>
        </p:txBody>
      </p:sp>
      <p:pic>
        <p:nvPicPr>
          <p:cNvPr id="1026" name="Picture 2" descr="Understanding Python Namespaces Through Recursion | by Cory Gough | Medium">
            <a:extLst>
              <a:ext uri="{FF2B5EF4-FFF2-40B4-BE49-F238E27FC236}">
                <a16:creationId xmlns:a16="http://schemas.microsoft.com/office/drawing/2014/main" id="{7AEFC7CA-7D5F-46EF-B1C0-9FED756C6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890713"/>
            <a:ext cx="411480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ython Namespace and Variable Scope Resolution (LEGB) - AskPython">
            <a:extLst>
              <a:ext uri="{FF2B5EF4-FFF2-40B4-BE49-F238E27FC236}">
                <a16:creationId xmlns:a16="http://schemas.microsoft.com/office/drawing/2014/main" id="{D59059C2-8DFA-4156-A7A3-21FA8DA8C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1890713"/>
            <a:ext cx="5238750" cy="408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226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74DC-1030-489F-979C-01E694EF53B9}"/>
              </a:ext>
            </a:extLst>
          </p:cNvPr>
          <p:cNvSpPr>
            <a:spLocks noGrp="1"/>
          </p:cNvSpPr>
          <p:nvPr>
            <p:ph type="title"/>
          </p:nvPr>
        </p:nvSpPr>
        <p:spPr>
          <a:xfrm>
            <a:off x="254088" y="263527"/>
            <a:ext cx="10058400" cy="1450757"/>
          </a:xfrm>
        </p:spPr>
        <p:txBody>
          <a:bodyPr/>
          <a:lstStyle/>
          <a:p>
            <a:r>
              <a:rPr lang="en-US" dirty="0" err="1"/>
              <a:t>Buildin</a:t>
            </a:r>
            <a:r>
              <a:rPr lang="en-US" dirty="0"/>
              <a:t> Namespace</a:t>
            </a:r>
            <a:endParaRPr lang="en-SG" dirty="0"/>
          </a:p>
        </p:txBody>
      </p:sp>
      <p:pic>
        <p:nvPicPr>
          <p:cNvPr id="5" name="Picture 4">
            <a:extLst>
              <a:ext uri="{FF2B5EF4-FFF2-40B4-BE49-F238E27FC236}">
                <a16:creationId xmlns:a16="http://schemas.microsoft.com/office/drawing/2014/main" id="{598F604C-2285-4997-84C8-C8D5CFE7096A}"/>
              </a:ext>
            </a:extLst>
          </p:cNvPr>
          <p:cNvPicPr>
            <a:picLocks noChangeAspect="1"/>
          </p:cNvPicPr>
          <p:nvPr/>
        </p:nvPicPr>
        <p:blipFill>
          <a:blip r:embed="rId2"/>
          <a:stretch>
            <a:fillRect/>
          </a:stretch>
        </p:blipFill>
        <p:spPr>
          <a:xfrm>
            <a:off x="5344247" y="286603"/>
            <a:ext cx="6457227" cy="6278492"/>
          </a:xfrm>
          <a:prstGeom prst="rect">
            <a:avLst/>
          </a:prstGeom>
        </p:spPr>
      </p:pic>
      <p:pic>
        <p:nvPicPr>
          <p:cNvPr id="7" name="Picture 6">
            <a:extLst>
              <a:ext uri="{FF2B5EF4-FFF2-40B4-BE49-F238E27FC236}">
                <a16:creationId xmlns:a16="http://schemas.microsoft.com/office/drawing/2014/main" id="{7B5A9198-DD69-469A-BC4B-D6AD15AFA910}"/>
              </a:ext>
            </a:extLst>
          </p:cNvPr>
          <p:cNvPicPr>
            <a:picLocks noChangeAspect="1"/>
          </p:cNvPicPr>
          <p:nvPr/>
        </p:nvPicPr>
        <p:blipFill>
          <a:blip r:embed="rId3"/>
          <a:stretch>
            <a:fillRect/>
          </a:stretch>
        </p:blipFill>
        <p:spPr>
          <a:xfrm>
            <a:off x="490538" y="1828800"/>
            <a:ext cx="1797190" cy="4891087"/>
          </a:xfrm>
          <a:prstGeom prst="rect">
            <a:avLst/>
          </a:prstGeom>
        </p:spPr>
      </p:pic>
    </p:spTree>
    <p:extLst>
      <p:ext uri="{BB962C8B-B14F-4D97-AF65-F5344CB8AC3E}">
        <p14:creationId xmlns:p14="http://schemas.microsoft.com/office/powerpoint/2010/main" val="3582383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6B70-FD7A-45B8-8BE9-C987CA5CBCA4}"/>
              </a:ext>
            </a:extLst>
          </p:cNvPr>
          <p:cNvSpPr>
            <a:spLocks noGrp="1"/>
          </p:cNvSpPr>
          <p:nvPr>
            <p:ph type="title"/>
          </p:nvPr>
        </p:nvSpPr>
        <p:spPr>
          <a:xfrm>
            <a:off x="404813" y="116076"/>
            <a:ext cx="5238750" cy="1356822"/>
          </a:xfrm>
        </p:spPr>
        <p:txBody>
          <a:bodyPr/>
          <a:lstStyle/>
          <a:p>
            <a:r>
              <a:rPr lang="en-US" dirty="0"/>
              <a:t>Platform : Enquiry on the system</a:t>
            </a:r>
            <a:endParaRPr lang="en-SG" dirty="0"/>
          </a:p>
        </p:txBody>
      </p:sp>
      <p:pic>
        <p:nvPicPr>
          <p:cNvPr id="5" name="Picture 4">
            <a:extLst>
              <a:ext uri="{FF2B5EF4-FFF2-40B4-BE49-F238E27FC236}">
                <a16:creationId xmlns:a16="http://schemas.microsoft.com/office/drawing/2014/main" id="{CFF9E2A3-AB2E-4A48-9A21-DF9D753165C6}"/>
              </a:ext>
            </a:extLst>
          </p:cNvPr>
          <p:cNvPicPr>
            <a:picLocks noChangeAspect="1"/>
          </p:cNvPicPr>
          <p:nvPr/>
        </p:nvPicPr>
        <p:blipFill>
          <a:blip r:embed="rId2"/>
          <a:stretch>
            <a:fillRect/>
          </a:stretch>
        </p:blipFill>
        <p:spPr>
          <a:xfrm>
            <a:off x="552450" y="1840257"/>
            <a:ext cx="4459147" cy="2005012"/>
          </a:xfrm>
          <a:prstGeom prst="rect">
            <a:avLst/>
          </a:prstGeom>
        </p:spPr>
      </p:pic>
      <p:pic>
        <p:nvPicPr>
          <p:cNvPr id="7" name="Picture 6">
            <a:extLst>
              <a:ext uri="{FF2B5EF4-FFF2-40B4-BE49-F238E27FC236}">
                <a16:creationId xmlns:a16="http://schemas.microsoft.com/office/drawing/2014/main" id="{581B71A6-5426-4186-AE61-2E7453206872}"/>
              </a:ext>
            </a:extLst>
          </p:cNvPr>
          <p:cNvPicPr>
            <a:picLocks noChangeAspect="1"/>
          </p:cNvPicPr>
          <p:nvPr/>
        </p:nvPicPr>
        <p:blipFill>
          <a:blip r:embed="rId3"/>
          <a:stretch>
            <a:fillRect/>
          </a:stretch>
        </p:blipFill>
        <p:spPr>
          <a:xfrm>
            <a:off x="6443662" y="794487"/>
            <a:ext cx="4786313" cy="3758463"/>
          </a:xfrm>
          <a:prstGeom prst="rect">
            <a:avLst/>
          </a:prstGeom>
        </p:spPr>
      </p:pic>
      <p:pic>
        <p:nvPicPr>
          <p:cNvPr id="9" name="Picture 8">
            <a:extLst>
              <a:ext uri="{FF2B5EF4-FFF2-40B4-BE49-F238E27FC236}">
                <a16:creationId xmlns:a16="http://schemas.microsoft.com/office/drawing/2014/main" id="{2452E904-B8B4-4247-8A35-F1740B7C6723}"/>
              </a:ext>
            </a:extLst>
          </p:cNvPr>
          <p:cNvPicPr>
            <a:picLocks noChangeAspect="1"/>
          </p:cNvPicPr>
          <p:nvPr/>
        </p:nvPicPr>
        <p:blipFill>
          <a:blip r:embed="rId4"/>
          <a:stretch>
            <a:fillRect/>
          </a:stretch>
        </p:blipFill>
        <p:spPr>
          <a:xfrm>
            <a:off x="619125" y="4041179"/>
            <a:ext cx="4062413" cy="2622267"/>
          </a:xfrm>
          <a:prstGeom prst="rect">
            <a:avLst/>
          </a:prstGeom>
        </p:spPr>
      </p:pic>
      <p:pic>
        <p:nvPicPr>
          <p:cNvPr id="4" name="Picture 3">
            <a:extLst>
              <a:ext uri="{FF2B5EF4-FFF2-40B4-BE49-F238E27FC236}">
                <a16:creationId xmlns:a16="http://schemas.microsoft.com/office/drawing/2014/main" id="{C689DF76-ECBA-44DB-A560-FDD7F283575E}"/>
              </a:ext>
            </a:extLst>
          </p:cNvPr>
          <p:cNvPicPr>
            <a:picLocks noChangeAspect="1"/>
          </p:cNvPicPr>
          <p:nvPr/>
        </p:nvPicPr>
        <p:blipFill>
          <a:blip r:embed="rId5"/>
          <a:stretch>
            <a:fillRect/>
          </a:stretch>
        </p:blipFill>
        <p:spPr>
          <a:xfrm>
            <a:off x="5934075" y="4828437"/>
            <a:ext cx="1866900" cy="1047750"/>
          </a:xfrm>
          <a:prstGeom prst="rect">
            <a:avLst/>
          </a:prstGeom>
        </p:spPr>
      </p:pic>
    </p:spTree>
    <p:extLst>
      <p:ext uri="{BB962C8B-B14F-4D97-AF65-F5344CB8AC3E}">
        <p14:creationId xmlns:p14="http://schemas.microsoft.com/office/powerpoint/2010/main" val="24561276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45FD-DAB7-4311-A544-3503A603CEF4}"/>
              </a:ext>
            </a:extLst>
          </p:cNvPr>
          <p:cNvSpPr>
            <a:spLocks noGrp="1"/>
          </p:cNvSpPr>
          <p:nvPr>
            <p:ph type="title"/>
          </p:nvPr>
        </p:nvSpPr>
        <p:spPr/>
        <p:txBody>
          <a:bodyPr/>
          <a:lstStyle/>
          <a:p>
            <a:r>
              <a:rPr lang="en-US" dirty="0"/>
              <a:t>Predefine Function</a:t>
            </a:r>
            <a:endParaRPr lang="en-SG" dirty="0"/>
          </a:p>
        </p:txBody>
      </p:sp>
      <p:pic>
        <p:nvPicPr>
          <p:cNvPr id="5" name="Picture 4">
            <a:extLst>
              <a:ext uri="{FF2B5EF4-FFF2-40B4-BE49-F238E27FC236}">
                <a16:creationId xmlns:a16="http://schemas.microsoft.com/office/drawing/2014/main" id="{7D042CD8-E1A5-40AD-8D12-7E8D276F6927}"/>
              </a:ext>
            </a:extLst>
          </p:cNvPr>
          <p:cNvPicPr>
            <a:picLocks noChangeAspect="1"/>
          </p:cNvPicPr>
          <p:nvPr/>
        </p:nvPicPr>
        <p:blipFill>
          <a:blip r:embed="rId2"/>
          <a:stretch>
            <a:fillRect/>
          </a:stretch>
        </p:blipFill>
        <p:spPr>
          <a:xfrm>
            <a:off x="2969418" y="1903266"/>
            <a:ext cx="6253163" cy="4111771"/>
          </a:xfrm>
          <a:prstGeom prst="rect">
            <a:avLst/>
          </a:prstGeom>
        </p:spPr>
      </p:pic>
      <p:pic>
        <p:nvPicPr>
          <p:cNvPr id="7" name="Picture 6">
            <a:extLst>
              <a:ext uri="{FF2B5EF4-FFF2-40B4-BE49-F238E27FC236}">
                <a16:creationId xmlns:a16="http://schemas.microsoft.com/office/drawing/2014/main" id="{512F673D-48E7-43A7-B7B6-B6AF82478275}"/>
              </a:ext>
            </a:extLst>
          </p:cNvPr>
          <p:cNvPicPr>
            <a:picLocks noChangeAspect="1"/>
          </p:cNvPicPr>
          <p:nvPr/>
        </p:nvPicPr>
        <p:blipFill>
          <a:blip r:embed="rId3"/>
          <a:stretch>
            <a:fillRect/>
          </a:stretch>
        </p:blipFill>
        <p:spPr>
          <a:xfrm>
            <a:off x="919162" y="2090737"/>
            <a:ext cx="1514475" cy="1133475"/>
          </a:xfrm>
          <a:prstGeom prst="rect">
            <a:avLst/>
          </a:prstGeom>
        </p:spPr>
      </p:pic>
    </p:spTree>
    <p:extLst>
      <p:ext uri="{BB962C8B-B14F-4D97-AF65-F5344CB8AC3E}">
        <p14:creationId xmlns:p14="http://schemas.microsoft.com/office/powerpoint/2010/main" val="22768269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CEF2-CFDE-41BE-B0AD-6FF8426A70D9}"/>
              </a:ext>
            </a:extLst>
          </p:cNvPr>
          <p:cNvSpPr>
            <a:spLocks noGrp="1"/>
          </p:cNvSpPr>
          <p:nvPr>
            <p:ph type="title"/>
          </p:nvPr>
        </p:nvSpPr>
        <p:spPr/>
        <p:txBody>
          <a:bodyPr/>
          <a:lstStyle/>
          <a:p>
            <a:r>
              <a:rPr lang="en-US" dirty="0"/>
              <a:t>Create Virtual Environment</a:t>
            </a:r>
            <a:endParaRPr lang="en-SG" dirty="0"/>
          </a:p>
        </p:txBody>
      </p:sp>
      <p:sp>
        <p:nvSpPr>
          <p:cNvPr id="3" name="Content Placeholder 2">
            <a:extLst>
              <a:ext uri="{FF2B5EF4-FFF2-40B4-BE49-F238E27FC236}">
                <a16:creationId xmlns:a16="http://schemas.microsoft.com/office/drawing/2014/main" id="{FBDD36CE-B1E5-4CD2-9196-97BF78AD796A}"/>
              </a:ext>
            </a:extLst>
          </p:cNvPr>
          <p:cNvSpPr>
            <a:spLocks noGrp="1"/>
          </p:cNvSpPr>
          <p:nvPr>
            <p:ph idx="1"/>
          </p:nvPr>
        </p:nvSpPr>
        <p:spPr/>
        <p:txBody>
          <a:bodyPr/>
          <a:lstStyle/>
          <a:p>
            <a:r>
              <a:rPr lang="fr-FR" dirty="0"/>
              <a:t>python -m </a:t>
            </a:r>
            <a:r>
              <a:rPr lang="fr-FR" dirty="0" err="1"/>
              <a:t>venv</a:t>
            </a:r>
            <a:r>
              <a:rPr lang="fr-FR" dirty="0"/>
              <a:t> </a:t>
            </a:r>
            <a:r>
              <a:rPr lang="fr-FR" dirty="0" err="1"/>
              <a:t>project_env</a:t>
            </a:r>
            <a:endParaRPr lang="en-SG" dirty="0"/>
          </a:p>
        </p:txBody>
      </p:sp>
      <p:pic>
        <p:nvPicPr>
          <p:cNvPr id="5" name="Picture 4">
            <a:extLst>
              <a:ext uri="{FF2B5EF4-FFF2-40B4-BE49-F238E27FC236}">
                <a16:creationId xmlns:a16="http://schemas.microsoft.com/office/drawing/2014/main" id="{C4F692C4-073D-4DA5-A6B7-08FEE4975509}"/>
              </a:ext>
            </a:extLst>
          </p:cNvPr>
          <p:cNvPicPr>
            <a:picLocks noChangeAspect="1"/>
          </p:cNvPicPr>
          <p:nvPr/>
        </p:nvPicPr>
        <p:blipFill>
          <a:blip r:embed="rId2"/>
          <a:stretch>
            <a:fillRect/>
          </a:stretch>
        </p:blipFill>
        <p:spPr>
          <a:xfrm>
            <a:off x="2605087" y="2738438"/>
            <a:ext cx="7515225" cy="3438525"/>
          </a:xfrm>
          <a:prstGeom prst="rect">
            <a:avLst/>
          </a:prstGeom>
        </p:spPr>
      </p:pic>
    </p:spTree>
    <p:extLst>
      <p:ext uri="{BB962C8B-B14F-4D97-AF65-F5344CB8AC3E}">
        <p14:creationId xmlns:p14="http://schemas.microsoft.com/office/powerpoint/2010/main" val="90237793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1DA63-78B9-46C4-9EFB-3C8B59D76D7E}"/>
              </a:ext>
            </a:extLst>
          </p:cNvPr>
          <p:cNvSpPr>
            <a:spLocks noGrp="1"/>
          </p:cNvSpPr>
          <p:nvPr>
            <p:ph idx="1"/>
          </p:nvPr>
        </p:nvSpPr>
        <p:spPr/>
        <p:txBody>
          <a:bodyPr/>
          <a:lstStyle/>
          <a:p>
            <a:r>
              <a:rPr lang="en-SG" dirty="0" err="1"/>
              <a:t>project_env</a:t>
            </a:r>
            <a:r>
              <a:rPr lang="en-SG" dirty="0"/>
              <a:t>\Scripts\activate.bat</a:t>
            </a:r>
          </a:p>
        </p:txBody>
      </p:sp>
      <p:pic>
        <p:nvPicPr>
          <p:cNvPr id="5" name="Picture 4">
            <a:extLst>
              <a:ext uri="{FF2B5EF4-FFF2-40B4-BE49-F238E27FC236}">
                <a16:creationId xmlns:a16="http://schemas.microsoft.com/office/drawing/2014/main" id="{47E99092-5709-4DAB-BB0D-7515AC047301}"/>
              </a:ext>
            </a:extLst>
          </p:cNvPr>
          <p:cNvPicPr>
            <a:picLocks noChangeAspect="1"/>
          </p:cNvPicPr>
          <p:nvPr/>
        </p:nvPicPr>
        <p:blipFill>
          <a:blip r:embed="rId2"/>
          <a:stretch>
            <a:fillRect/>
          </a:stretch>
        </p:blipFill>
        <p:spPr>
          <a:xfrm>
            <a:off x="700087" y="2947988"/>
            <a:ext cx="10487025" cy="3228975"/>
          </a:xfrm>
          <a:prstGeom prst="rect">
            <a:avLst/>
          </a:prstGeom>
        </p:spPr>
      </p:pic>
      <p:sp>
        <p:nvSpPr>
          <p:cNvPr id="6" name="Title 1">
            <a:extLst>
              <a:ext uri="{FF2B5EF4-FFF2-40B4-BE49-F238E27FC236}">
                <a16:creationId xmlns:a16="http://schemas.microsoft.com/office/drawing/2014/main" id="{720B12CB-34B4-42A1-AB02-1C730D24A182}"/>
              </a:ext>
            </a:extLst>
          </p:cNvPr>
          <p:cNvSpPr>
            <a:spLocks noGrp="1"/>
          </p:cNvSpPr>
          <p:nvPr>
            <p:ph type="title"/>
          </p:nvPr>
        </p:nvSpPr>
        <p:spPr>
          <a:xfrm>
            <a:off x="1097280" y="286603"/>
            <a:ext cx="10058400" cy="1450757"/>
          </a:xfrm>
        </p:spPr>
        <p:txBody>
          <a:bodyPr/>
          <a:lstStyle/>
          <a:p>
            <a:r>
              <a:rPr lang="en-US" dirty="0"/>
              <a:t>Activate the Environment</a:t>
            </a:r>
            <a:endParaRPr lang="en-SG" dirty="0"/>
          </a:p>
        </p:txBody>
      </p:sp>
    </p:spTree>
    <p:extLst>
      <p:ext uri="{BB962C8B-B14F-4D97-AF65-F5344CB8AC3E}">
        <p14:creationId xmlns:p14="http://schemas.microsoft.com/office/powerpoint/2010/main" val="79485698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7511-DC6F-482A-860F-F197D2FA7FD8}"/>
              </a:ext>
            </a:extLst>
          </p:cNvPr>
          <p:cNvSpPr>
            <a:spLocks noGrp="1"/>
          </p:cNvSpPr>
          <p:nvPr>
            <p:ph type="title"/>
          </p:nvPr>
        </p:nvSpPr>
        <p:spPr/>
        <p:txBody>
          <a:bodyPr/>
          <a:lstStyle/>
          <a:p>
            <a:r>
              <a:rPr lang="en-US" dirty="0"/>
              <a:t>Pip list (nothing inside)</a:t>
            </a:r>
            <a:endParaRPr lang="en-SG" dirty="0"/>
          </a:p>
        </p:txBody>
      </p:sp>
      <p:pic>
        <p:nvPicPr>
          <p:cNvPr id="5" name="Picture 4">
            <a:extLst>
              <a:ext uri="{FF2B5EF4-FFF2-40B4-BE49-F238E27FC236}">
                <a16:creationId xmlns:a16="http://schemas.microsoft.com/office/drawing/2014/main" id="{3B8F1980-25D2-47FF-90A8-7BBDD111A517}"/>
              </a:ext>
            </a:extLst>
          </p:cNvPr>
          <p:cNvPicPr>
            <a:picLocks noChangeAspect="1"/>
          </p:cNvPicPr>
          <p:nvPr/>
        </p:nvPicPr>
        <p:blipFill>
          <a:blip r:embed="rId2"/>
          <a:stretch>
            <a:fillRect/>
          </a:stretch>
        </p:blipFill>
        <p:spPr>
          <a:xfrm>
            <a:off x="838200" y="2222817"/>
            <a:ext cx="10372725" cy="2676525"/>
          </a:xfrm>
          <a:prstGeom prst="rect">
            <a:avLst/>
          </a:prstGeom>
        </p:spPr>
      </p:pic>
    </p:spTree>
    <p:extLst>
      <p:ext uri="{BB962C8B-B14F-4D97-AF65-F5344CB8AC3E}">
        <p14:creationId xmlns:p14="http://schemas.microsoft.com/office/powerpoint/2010/main" val="314680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D8BA1E-EE1A-4F9B-9815-8A4DDF56CBF8}"/>
              </a:ext>
            </a:extLst>
          </p:cNvPr>
          <p:cNvSpPr txBox="1"/>
          <p:nvPr/>
        </p:nvSpPr>
        <p:spPr>
          <a:xfrm>
            <a:off x="187541" y="1771896"/>
            <a:ext cx="8459321" cy="4955203"/>
          </a:xfrm>
          <a:prstGeom prst="rect">
            <a:avLst/>
          </a:prstGeom>
          <a:noFill/>
        </p:spPr>
        <p:txBody>
          <a:bodyPr wrap="square">
            <a:spAutoFit/>
          </a:bodyPr>
          <a:lstStyle/>
          <a:p>
            <a:r>
              <a:rPr lang="en-SG" sz="1600" dirty="0"/>
              <a:t>import pandas as pd</a:t>
            </a:r>
          </a:p>
          <a:p>
            <a:r>
              <a:rPr lang="en-SG" sz="1600" dirty="0"/>
              <a:t>df = </a:t>
            </a:r>
            <a:r>
              <a:rPr lang="en-SG" sz="1600" dirty="0" err="1"/>
              <a:t>pd.read_csv</a:t>
            </a:r>
            <a:r>
              <a:rPr lang="en-SG" sz="1600" dirty="0"/>
              <a:t>("Equity.csv")</a:t>
            </a:r>
          </a:p>
          <a:p>
            <a:endParaRPr lang="en-SG" sz="1600" dirty="0"/>
          </a:p>
          <a:p>
            <a:r>
              <a:rPr lang="en-SG" sz="1600" dirty="0" err="1">
                <a:solidFill>
                  <a:srgbClr val="FF0000"/>
                </a:solidFill>
              </a:rPr>
              <a:t>pd.set_option</a:t>
            </a:r>
            <a:r>
              <a:rPr lang="en-SG" sz="1600" dirty="0">
                <a:solidFill>
                  <a:srgbClr val="FF0000"/>
                </a:solidFill>
              </a:rPr>
              <a:t>("</a:t>
            </a:r>
            <a:r>
              <a:rPr lang="en-SG" sz="1600" dirty="0" err="1">
                <a:solidFill>
                  <a:srgbClr val="FF0000"/>
                </a:solidFill>
              </a:rPr>
              <a:t>display.max_columns</a:t>
            </a:r>
            <a:r>
              <a:rPr lang="en-SG" sz="1600" dirty="0">
                <a:solidFill>
                  <a:srgbClr val="FF0000"/>
                </a:solidFill>
              </a:rPr>
              <a:t>", None)</a:t>
            </a:r>
          </a:p>
          <a:p>
            <a:r>
              <a:rPr lang="en-SG" sz="1600" dirty="0" err="1">
                <a:solidFill>
                  <a:srgbClr val="FF0000"/>
                </a:solidFill>
              </a:rPr>
              <a:t>pd.set_option</a:t>
            </a:r>
            <a:r>
              <a:rPr lang="en-SG" sz="1600" dirty="0">
                <a:solidFill>
                  <a:srgbClr val="FF0000"/>
                </a:solidFill>
              </a:rPr>
              <a:t>("</a:t>
            </a:r>
            <a:r>
              <a:rPr lang="en-SG" sz="1600" dirty="0" err="1">
                <a:solidFill>
                  <a:srgbClr val="FF0000"/>
                </a:solidFill>
              </a:rPr>
              <a:t>display.max_rows</a:t>
            </a:r>
            <a:r>
              <a:rPr lang="en-SG" sz="1600" dirty="0">
                <a:solidFill>
                  <a:srgbClr val="FF0000"/>
                </a:solidFill>
              </a:rPr>
              <a:t>", None)</a:t>
            </a:r>
          </a:p>
          <a:p>
            <a:endParaRPr lang="en-SG" sz="1600" dirty="0">
              <a:solidFill>
                <a:srgbClr val="FF0000"/>
              </a:solidFill>
            </a:endParaRPr>
          </a:p>
          <a:p>
            <a:r>
              <a:rPr lang="en-SG" sz="1600" dirty="0">
                <a:solidFill>
                  <a:srgbClr val="FF0000"/>
                </a:solidFill>
              </a:rPr>
              <a:t>#feature selection</a:t>
            </a:r>
          </a:p>
          <a:p>
            <a:endParaRPr lang="en-SG" sz="1600" dirty="0">
              <a:solidFill>
                <a:srgbClr val="FF0000"/>
              </a:solidFill>
            </a:endParaRPr>
          </a:p>
          <a:p>
            <a:r>
              <a:rPr lang="en-SG" sz="1600" dirty="0" err="1">
                <a:solidFill>
                  <a:srgbClr val="FF0000"/>
                </a:solidFill>
              </a:rPr>
              <a:t>cor</a:t>
            </a:r>
            <a:r>
              <a:rPr lang="en-SG" sz="1600" dirty="0">
                <a:solidFill>
                  <a:srgbClr val="FF0000"/>
                </a:solidFill>
              </a:rPr>
              <a:t> = </a:t>
            </a:r>
            <a:r>
              <a:rPr lang="en-SG" sz="1600" dirty="0" err="1">
                <a:solidFill>
                  <a:srgbClr val="FF0000"/>
                </a:solidFill>
              </a:rPr>
              <a:t>df.corr</a:t>
            </a:r>
            <a:r>
              <a:rPr lang="en-SG" sz="1600" dirty="0">
                <a:solidFill>
                  <a:srgbClr val="FF0000"/>
                </a:solidFill>
              </a:rPr>
              <a:t>()</a:t>
            </a:r>
          </a:p>
          <a:p>
            <a:r>
              <a:rPr lang="en-SG" sz="1600" dirty="0" err="1">
                <a:solidFill>
                  <a:srgbClr val="FF0000"/>
                </a:solidFill>
              </a:rPr>
              <a:t>cor_target</a:t>
            </a:r>
            <a:r>
              <a:rPr lang="en-SG" sz="1600" dirty="0">
                <a:solidFill>
                  <a:srgbClr val="FF0000"/>
                </a:solidFill>
              </a:rPr>
              <a:t> = abs(</a:t>
            </a:r>
            <a:r>
              <a:rPr lang="en-SG" sz="1600" dirty="0" err="1">
                <a:solidFill>
                  <a:srgbClr val="FF0000"/>
                </a:solidFill>
              </a:rPr>
              <a:t>cor</a:t>
            </a:r>
            <a:r>
              <a:rPr lang="en-SG" sz="1600" dirty="0">
                <a:solidFill>
                  <a:srgbClr val="FF0000"/>
                </a:solidFill>
              </a:rPr>
              <a:t>["Class"])</a:t>
            </a:r>
          </a:p>
          <a:p>
            <a:r>
              <a:rPr lang="en-SG" sz="1600" dirty="0">
                <a:solidFill>
                  <a:srgbClr val="FF0000"/>
                </a:solidFill>
              </a:rPr>
              <a:t>#Selecting highly correlated features</a:t>
            </a:r>
          </a:p>
          <a:p>
            <a:r>
              <a:rPr lang="en-SG" sz="1600" dirty="0">
                <a:solidFill>
                  <a:srgbClr val="FF0000"/>
                </a:solidFill>
              </a:rPr>
              <a:t>features = </a:t>
            </a:r>
            <a:r>
              <a:rPr lang="en-SG" sz="1600" dirty="0" err="1">
                <a:solidFill>
                  <a:srgbClr val="FF0000"/>
                </a:solidFill>
              </a:rPr>
              <a:t>cor_target</a:t>
            </a:r>
            <a:r>
              <a:rPr lang="en-SG" sz="1600" dirty="0">
                <a:solidFill>
                  <a:srgbClr val="FF0000"/>
                </a:solidFill>
              </a:rPr>
              <a:t>[</a:t>
            </a:r>
            <a:r>
              <a:rPr lang="en-SG" sz="1600" dirty="0" err="1">
                <a:solidFill>
                  <a:srgbClr val="FF0000"/>
                </a:solidFill>
              </a:rPr>
              <a:t>cor_target</a:t>
            </a:r>
            <a:r>
              <a:rPr lang="en-SG" sz="1600" dirty="0">
                <a:solidFill>
                  <a:srgbClr val="FF0000"/>
                </a:solidFill>
              </a:rPr>
              <a:t>&gt;0.1]</a:t>
            </a:r>
          </a:p>
          <a:p>
            <a:r>
              <a:rPr lang="en-SG" sz="1600" dirty="0">
                <a:solidFill>
                  <a:srgbClr val="FF0000"/>
                </a:solidFill>
              </a:rPr>
              <a:t>print(</a:t>
            </a:r>
            <a:r>
              <a:rPr lang="en-SG" sz="1600" dirty="0" err="1">
                <a:solidFill>
                  <a:srgbClr val="FF0000"/>
                </a:solidFill>
              </a:rPr>
              <a:t>features.sort_values</a:t>
            </a:r>
            <a:r>
              <a:rPr lang="en-SG" sz="1600" dirty="0">
                <a:solidFill>
                  <a:srgbClr val="FF0000"/>
                </a:solidFill>
              </a:rPr>
              <a:t>()))</a:t>
            </a:r>
          </a:p>
          <a:p>
            <a:endParaRPr lang="en-SG" sz="1600" dirty="0">
              <a:solidFill>
                <a:srgbClr val="FF0000"/>
              </a:solidFill>
            </a:endParaRPr>
          </a:p>
          <a:p>
            <a:r>
              <a:rPr lang="en-SG" sz="1600" dirty="0">
                <a:solidFill>
                  <a:srgbClr val="FF0000"/>
                </a:solidFill>
              </a:rPr>
              <a:t>print(</a:t>
            </a:r>
            <a:r>
              <a:rPr lang="en-SG" sz="1600" dirty="0" err="1">
                <a:solidFill>
                  <a:srgbClr val="FF0000"/>
                </a:solidFill>
              </a:rPr>
              <a:t>df.isnull</a:t>
            </a:r>
            <a:r>
              <a:rPr lang="en-SG" sz="1600" dirty="0">
                <a:solidFill>
                  <a:srgbClr val="FF0000"/>
                </a:solidFill>
              </a:rPr>
              <a:t>().sum().</a:t>
            </a:r>
            <a:r>
              <a:rPr lang="en-SG" sz="1600" dirty="0" err="1">
                <a:solidFill>
                  <a:srgbClr val="FF0000"/>
                </a:solidFill>
              </a:rPr>
              <a:t>sort_values</a:t>
            </a:r>
            <a:r>
              <a:rPr lang="en-SG" sz="1600" dirty="0">
                <a:solidFill>
                  <a:srgbClr val="FF0000"/>
                </a:solidFill>
              </a:rPr>
              <a:t>())</a:t>
            </a:r>
          </a:p>
          <a:p>
            <a:endParaRPr lang="en-SG" sz="1600" dirty="0"/>
          </a:p>
          <a:p>
            <a:r>
              <a:rPr lang="en-SG" sz="1600" dirty="0"/>
              <a:t>df = </a:t>
            </a:r>
            <a:r>
              <a:rPr lang="en-SG" sz="1600" dirty="0" err="1"/>
              <a:t>df.loc</a:t>
            </a:r>
            <a:r>
              <a:rPr lang="en-SG" sz="1600" dirty="0"/>
              <a:t>[:, ["Class", "Dividend per Share", "10Y Net Income Growth (per Share)", "10Y Shareholders Equity Growth (per Share)"]]</a:t>
            </a:r>
          </a:p>
          <a:p>
            <a:endParaRPr lang="en-SG" sz="1600" dirty="0"/>
          </a:p>
          <a:p>
            <a:endParaRPr lang="en-SG" sz="1200" dirty="0"/>
          </a:p>
        </p:txBody>
      </p:sp>
      <p:sp>
        <p:nvSpPr>
          <p:cNvPr id="6" name="TextBox 5">
            <a:extLst>
              <a:ext uri="{FF2B5EF4-FFF2-40B4-BE49-F238E27FC236}">
                <a16:creationId xmlns:a16="http://schemas.microsoft.com/office/drawing/2014/main" id="{38F3C3FA-421E-4271-8566-E915CBA08119}"/>
              </a:ext>
            </a:extLst>
          </p:cNvPr>
          <p:cNvSpPr txBox="1"/>
          <p:nvPr/>
        </p:nvSpPr>
        <p:spPr>
          <a:xfrm>
            <a:off x="6310967" y="1978455"/>
            <a:ext cx="5397313" cy="646331"/>
          </a:xfrm>
          <a:prstGeom prst="rect">
            <a:avLst/>
          </a:prstGeom>
          <a:noFill/>
        </p:spPr>
        <p:txBody>
          <a:bodyPr wrap="square">
            <a:spAutoFit/>
          </a:bodyPr>
          <a:lstStyle/>
          <a:p>
            <a:r>
              <a:rPr lang="en-SG" dirty="0">
                <a:solidFill>
                  <a:srgbClr val="FF0000"/>
                </a:solidFill>
              </a:rPr>
              <a:t>#replace word with number if needed</a:t>
            </a:r>
          </a:p>
          <a:p>
            <a:r>
              <a:rPr lang="en-SG" dirty="0">
                <a:solidFill>
                  <a:srgbClr val="FF0000"/>
                </a:solidFill>
              </a:rPr>
              <a:t>df['default'] = df["default"].replace(("Yes", "No"), (0,1))</a:t>
            </a:r>
          </a:p>
        </p:txBody>
      </p:sp>
      <p:sp>
        <p:nvSpPr>
          <p:cNvPr id="9" name="Title 1">
            <a:extLst>
              <a:ext uri="{FF2B5EF4-FFF2-40B4-BE49-F238E27FC236}">
                <a16:creationId xmlns:a16="http://schemas.microsoft.com/office/drawing/2014/main" id="{BA58656A-259B-485E-933D-9FB466139C49}"/>
              </a:ext>
            </a:extLst>
          </p:cNvPr>
          <p:cNvSpPr>
            <a:spLocks noGrp="1"/>
          </p:cNvSpPr>
          <p:nvPr>
            <p:ph type="title"/>
          </p:nvPr>
        </p:nvSpPr>
        <p:spPr>
          <a:xfrm>
            <a:off x="1751479" y="130901"/>
            <a:ext cx="8229600" cy="1143000"/>
          </a:xfrm>
        </p:spPr>
        <p:txBody>
          <a:bodyPr/>
          <a:lstStyle/>
          <a:p>
            <a:r>
              <a:rPr lang="en-SG" dirty="0"/>
              <a:t>Import data &amp; Feature Selection</a:t>
            </a:r>
          </a:p>
        </p:txBody>
      </p:sp>
      <p:sp>
        <p:nvSpPr>
          <p:cNvPr id="7" name="TextBox 6">
            <a:extLst>
              <a:ext uri="{FF2B5EF4-FFF2-40B4-BE49-F238E27FC236}">
                <a16:creationId xmlns:a16="http://schemas.microsoft.com/office/drawing/2014/main" id="{46410281-2718-4D3A-94DA-305E3B410E5A}"/>
              </a:ext>
            </a:extLst>
          </p:cNvPr>
          <p:cNvSpPr txBox="1"/>
          <p:nvPr/>
        </p:nvSpPr>
        <p:spPr>
          <a:xfrm>
            <a:off x="6310967" y="3329340"/>
            <a:ext cx="4572000" cy="2031325"/>
          </a:xfrm>
          <a:prstGeom prst="rect">
            <a:avLst/>
          </a:prstGeom>
          <a:noFill/>
        </p:spPr>
        <p:txBody>
          <a:bodyPr wrap="square">
            <a:spAutoFit/>
          </a:bodyPr>
          <a:lstStyle/>
          <a:p>
            <a:r>
              <a:rPr lang="en-SG" sz="1400" dirty="0">
                <a:solidFill>
                  <a:srgbClr val="FF0000"/>
                </a:solidFill>
              </a:rPr>
              <a:t>from </a:t>
            </a:r>
            <a:r>
              <a:rPr lang="en-SG" sz="1400" dirty="0" err="1">
                <a:solidFill>
                  <a:srgbClr val="FF0000"/>
                </a:solidFill>
              </a:rPr>
              <a:t>sklearn.feature_selection</a:t>
            </a:r>
            <a:r>
              <a:rPr lang="en-SG" sz="1400" dirty="0">
                <a:solidFill>
                  <a:srgbClr val="FF0000"/>
                </a:solidFill>
              </a:rPr>
              <a:t> import </a:t>
            </a:r>
            <a:r>
              <a:rPr lang="en-SG" sz="1400" dirty="0" err="1">
                <a:solidFill>
                  <a:srgbClr val="FF0000"/>
                </a:solidFill>
              </a:rPr>
              <a:t>SelectKBest</a:t>
            </a:r>
            <a:r>
              <a:rPr lang="en-SG" sz="1400" dirty="0">
                <a:solidFill>
                  <a:srgbClr val="FF0000"/>
                </a:solidFill>
              </a:rPr>
              <a:t>, </a:t>
            </a:r>
            <a:r>
              <a:rPr lang="en-SG" sz="1400" dirty="0" err="1">
                <a:solidFill>
                  <a:srgbClr val="FF0000"/>
                </a:solidFill>
              </a:rPr>
              <a:t>f_regression</a:t>
            </a:r>
            <a:endParaRPr lang="en-SG" sz="1400" dirty="0">
              <a:solidFill>
                <a:srgbClr val="FF0000"/>
              </a:solidFill>
            </a:endParaRPr>
          </a:p>
          <a:p>
            <a:r>
              <a:rPr lang="en-SG" sz="1400" dirty="0">
                <a:solidFill>
                  <a:srgbClr val="FF0000"/>
                </a:solidFill>
              </a:rPr>
              <a:t>features = </a:t>
            </a:r>
            <a:r>
              <a:rPr lang="en-SG" sz="1400" dirty="0" err="1">
                <a:solidFill>
                  <a:srgbClr val="FF0000"/>
                </a:solidFill>
              </a:rPr>
              <a:t>SelectKBest</a:t>
            </a:r>
            <a:r>
              <a:rPr lang="en-SG" sz="1400" dirty="0">
                <a:solidFill>
                  <a:srgbClr val="FF0000"/>
                </a:solidFill>
              </a:rPr>
              <a:t>(</a:t>
            </a:r>
            <a:r>
              <a:rPr lang="en-SG" sz="1400" dirty="0" err="1">
                <a:solidFill>
                  <a:srgbClr val="FF0000"/>
                </a:solidFill>
              </a:rPr>
              <a:t>score_func</a:t>
            </a:r>
            <a:r>
              <a:rPr lang="en-SG" sz="1400" dirty="0">
                <a:solidFill>
                  <a:srgbClr val="FF0000"/>
                </a:solidFill>
              </a:rPr>
              <a:t>=</a:t>
            </a:r>
            <a:r>
              <a:rPr lang="en-SG" sz="1400" dirty="0" err="1">
                <a:solidFill>
                  <a:srgbClr val="FF0000"/>
                </a:solidFill>
              </a:rPr>
              <a:t>f_regression</a:t>
            </a:r>
            <a:r>
              <a:rPr lang="en-SG" sz="1400" dirty="0">
                <a:solidFill>
                  <a:srgbClr val="FF0000"/>
                </a:solidFill>
              </a:rPr>
              <a:t>, k=5)</a:t>
            </a:r>
          </a:p>
          <a:p>
            <a:r>
              <a:rPr lang="en-SG" sz="1400" dirty="0">
                <a:solidFill>
                  <a:srgbClr val="FF0000"/>
                </a:solidFill>
              </a:rPr>
              <a:t>fit = </a:t>
            </a:r>
            <a:r>
              <a:rPr lang="en-SG" sz="1400" dirty="0" err="1">
                <a:solidFill>
                  <a:srgbClr val="FF0000"/>
                </a:solidFill>
              </a:rPr>
              <a:t>features.fit</a:t>
            </a:r>
            <a:r>
              <a:rPr lang="en-SG" sz="1400" dirty="0">
                <a:solidFill>
                  <a:srgbClr val="FF0000"/>
                </a:solidFill>
              </a:rPr>
              <a:t>(X, Y)</a:t>
            </a:r>
          </a:p>
          <a:p>
            <a:r>
              <a:rPr lang="en-SG" sz="1400" dirty="0">
                <a:solidFill>
                  <a:srgbClr val="FF0000"/>
                </a:solidFill>
              </a:rPr>
              <a:t>print(</a:t>
            </a:r>
            <a:r>
              <a:rPr lang="en-SG" sz="1400" dirty="0" err="1">
                <a:solidFill>
                  <a:srgbClr val="FF0000"/>
                </a:solidFill>
              </a:rPr>
              <a:t>data.columns</a:t>
            </a:r>
            <a:r>
              <a:rPr lang="en-SG" sz="1400" dirty="0">
                <a:solidFill>
                  <a:srgbClr val="FF0000"/>
                </a:solidFill>
              </a:rPr>
              <a:t>, </a:t>
            </a:r>
            <a:r>
              <a:rPr lang="en-SG" sz="1400" dirty="0" err="1">
                <a:solidFill>
                  <a:srgbClr val="FF0000"/>
                </a:solidFill>
              </a:rPr>
              <a:t>fit.scores</a:t>
            </a:r>
            <a:r>
              <a:rPr lang="en-SG" sz="1400" dirty="0">
                <a:solidFill>
                  <a:srgbClr val="FF0000"/>
                </a:solidFill>
              </a:rPr>
              <a:t>_)</a:t>
            </a:r>
          </a:p>
          <a:p>
            <a:r>
              <a:rPr lang="en-SG" sz="1400" dirty="0">
                <a:solidFill>
                  <a:srgbClr val="FF0000"/>
                </a:solidFill>
              </a:rPr>
              <a:t>mask = </a:t>
            </a:r>
            <a:r>
              <a:rPr lang="en-SG" sz="1400" dirty="0" err="1">
                <a:solidFill>
                  <a:srgbClr val="FF0000"/>
                </a:solidFill>
              </a:rPr>
              <a:t>fit.get_support</a:t>
            </a:r>
            <a:r>
              <a:rPr lang="en-SG" sz="1400" dirty="0">
                <a:solidFill>
                  <a:srgbClr val="FF0000"/>
                </a:solidFill>
              </a:rPr>
              <a:t>()</a:t>
            </a:r>
          </a:p>
          <a:p>
            <a:r>
              <a:rPr lang="en-SG" sz="1400" dirty="0">
                <a:solidFill>
                  <a:srgbClr val="FF0000"/>
                </a:solidFill>
              </a:rPr>
              <a:t>print(mask)</a:t>
            </a:r>
          </a:p>
          <a:p>
            <a:r>
              <a:rPr lang="en-SG" sz="1400" dirty="0" err="1">
                <a:solidFill>
                  <a:srgbClr val="FF0000"/>
                </a:solidFill>
              </a:rPr>
              <a:t>new_features</a:t>
            </a:r>
            <a:r>
              <a:rPr lang="en-SG" sz="1400" dirty="0">
                <a:solidFill>
                  <a:srgbClr val="FF0000"/>
                </a:solidFill>
              </a:rPr>
              <a:t> = </a:t>
            </a:r>
            <a:r>
              <a:rPr lang="en-SG" sz="1400" dirty="0" err="1">
                <a:solidFill>
                  <a:srgbClr val="FF0000"/>
                </a:solidFill>
              </a:rPr>
              <a:t>X.columns</a:t>
            </a:r>
            <a:r>
              <a:rPr lang="en-SG" sz="1400" dirty="0">
                <a:solidFill>
                  <a:srgbClr val="FF0000"/>
                </a:solidFill>
              </a:rPr>
              <a:t>[mask]</a:t>
            </a:r>
          </a:p>
          <a:p>
            <a:r>
              <a:rPr lang="en-SG" sz="1400" dirty="0">
                <a:solidFill>
                  <a:srgbClr val="FF0000"/>
                </a:solidFill>
              </a:rPr>
              <a:t>print(</a:t>
            </a:r>
            <a:r>
              <a:rPr lang="en-SG" sz="1400" dirty="0" err="1">
                <a:solidFill>
                  <a:srgbClr val="FF0000"/>
                </a:solidFill>
              </a:rPr>
              <a:t>new_features</a:t>
            </a:r>
            <a:r>
              <a:rPr lang="en-SG" sz="1400" dirty="0">
                <a:solidFill>
                  <a:srgbClr val="FF0000"/>
                </a:solidFill>
              </a:rPr>
              <a:t>[:])</a:t>
            </a:r>
          </a:p>
        </p:txBody>
      </p:sp>
    </p:spTree>
    <p:extLst>
      <p:ext uri="{BB962C8B-B14F-4D97-AF65-F5344CB8AC3E}">
        <p14:creationId xmlns:p14="http://schemas.microsoft.com/office/powerpoint/2010/main" val="37450411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9987-EF7E-4FD6-8575-82C0EA21EB52}"/>
              </a:ext>
            </a:extLst>
          </p:cNvPr>
          <p:cNvSpPr>
            <a:spLocks noGrp="1"/>
          </p:cNvSpPr>
          <p:nvPr>
            <p:ph type="title"/>
          </p:nvPr>
        </p:nvSpPr>
        <p:spPr/>
        <p:txBody>
          <a:bodyPr/>
          <a:lstStyle/>
          <a:p>
            <a:r>
              <a:rPr lang="en-US" dirty="0"/>
              <a:t>Try install one packages (say </a:t>
            </a:r>
            <a:r>
              <a:rPr lang="en-US" dirty="0" err="1"/>
              <a:t>numpy</a:t>
            </a:r>
            <a:r>
              <a:rPr lang="en-US" dirty="0"/>
              <a:t>)</a:t>
            </a:r>
            <a:endParaRPr lang="en-SG" dirty="0"/>
          </a:p>
        </p:txBody>
      </p:sp>
      <p:sp>
        <p:nvSpPr>
          <p:cNvPr id="3" name="Content Placeholder 2">
            <a:extLst>
              <a:ext uri="{FF2B5EF4-FFF2-40B4-BE49-F238E27FC236}">
                <a16:creationId xmlns:a16="http://schemas.microsoft.com/office/drawing/2014/main" id="{1E645228-5134-4B53-A0E3-961BE1192C0B}"/>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3F6C515F-FAD7-474A-9588-644D549941A1}"/>
              </a:ext>
            </a:extLst>
          </p:cNvPr>
          <p:cNvPicPr>
            <a:picLocks noChangeAspect="1"/>
          </p:cNvPicPr>
          <p:nvPr/>
        </p:nvPicPr>
        <p:blipFill>
          <a:blip r:embed="rId2"/>
          <a:stretch>
            <a:fillRect/>
          </a:stretch>
        </p:blipFill>
        <p:spPr>
          <a:xfrm>
            <a:off x="390525" y="1778000"/>
            <a:ext cx="10963275" cy="4714875"/>
          </a:xfrm>
          <a:prstGeom prst="rect">
            <a:avLst/>
          </a:prstGeom>
        </p:spPr>
      </p:pic>
    </p:spTree>
    <p:extLst>
      <p:ext uri="{BB962C8B-B14F-4D97-AF65-F5344CB8AC3E}">
        <p14:creationId xmlns:p14="http://schemas.microsoft.com/office/powerpoint/2010/main" val="11610290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087A-8106-4226-A4E5-E58AAD9E259A}"/>
              </a:ext>
            </a:extLst>
          </p:cNvPr>
          <p:cNvSpPr>
            <a:spLocks noGrp="1"/>
          </p:cNvSpPr>
          <p:nvPr>
            <p:ph type="title"/>
          </p:nvPr>
        </p:nvSpPr>
        <p:spPr/>
        <p:txBody>
          <a:bodyPr/>
          <a:lstStyle/>
          <a:p>
            <a:r>
              <a:rPr lang="en-US" dirty="0"/>
              <a:t>Magic method</a:t>
            </a:r>
            <a:endParaRPr lang="en-SG" dirty="0"/>
          </a:p>
        </p:txBody>
      </p:sp>
      <p:pic>
        <p:nvPicPr>
          <p:cNvPr id="5" name="Picture 4">
            <a:extLst>
              <a:ext uri="{FF2B5EF4-FFF2-40B4-BE49-F238E27FC236}">
                <a16:creationId xmlns:a16="http://schemas.microsoft.com/office/drawing/2014/main" id="{AB12F676-01F8-4B96-BE56-CA4B96D629D6}"/>
              </a:ext>
            </a:extLst>
          </p:cNvPr>
          <p:cNvPicPr>
            <a:picLocks noChangeAspect="1"/>
          </p:cNvPicPr>
          <p:nvPr/>
        </p:nvPicPr>
        <p:blipFill>
          <a:blip r:embed="rId2"/>
          <a:stretch>
            <a:fillRect/>
          </a:stretch>
        </p:blipFill>
        <p:spPr>
          <a:xfrm>
            <a:off x="5581650" y="433387"/>
            <a:ext cx="6400800" cy="5343525"/>
          </a:xfrm>
          <a:prstGeom prst="rect">
            <a:avLst/>
          </a:prstGeom>
        </p:spPr>
      </p:pic>
      <p:sp>
        <p:nvSpPr>
          <p:cNvPr id="6" name="TextBox 5">
            <a:extLst>
              <a:ext uri="{FF2B5EF4-FFF2-40B4-BE49-F238E27FC236}">
                <a16:creationId xmlns:a16="http://schemas.microsoft.com/office/drawing/2014/main" id="{BC414C33-EC70-4105-8FCA-A7EDE842BBC8}"/>
              </a:ext>
            </a:extLst>
          </p:cNvPr>
          <p:cNvSpPr txBox="1"/>
          <p:nvPr/>
        </p:nvSpPr>
        <p:spPr>
          <a:xfrm>
            <a:off x="447285" y="5776912"/>
            <a:ext cx="7517910" cy="369332"/>
          </a:xfrm>
          <a:prstGeom prst="rect">
            <a:avLst/>
          </a:prstGeom>
          <a:noFill/>
        </p:spPr>
        <p:txBody>
          <a:bodyPr wrap="square">
            <a:spAutoFit/>
          </a:bodyPr>
          <a:lstStyle/>
          <a:p>
            <a:r>
              <a:rPr lang="en-SG" dirty="0"/>
              <a:t>https://www.tutorialsteacher.com/python/magic-methods-in-python</a:t>
            </a:r>
          </a:p>
        </p:txBody>
      </p:sp>
    </p:spTree>
    <p:extLst>
      <p:ext uri="{BB962C8B-B14F-4D97-AF65-F5344CB8AC3E}">
        <p14:creationId xmlns:p14="http://schemas.microsoft.com/office/powerpoint/2010/main" val="225818914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A701-3FF5-4D23-AD1F-93B43720B775}"/>
              </a:ext>
            </a:extLst>
          </p:cNvPr>
          <p:cNvSpPr>
            <a:spLocks noGrp="1"/>
          </p:cNvSpPr>
          <p:nvPr>
            <p:ph type="title"/>
          </p:nvPr>
        </p:nvSpPr>
        <p:spPr/>
        <p:txBody>
          <a:bodyPr/>
          <a:lstStyle/>
          <a:p>
            <a:r>
              <a:rPr lang="en-US" dirty="0"/>
              <a:t>Log</a:t>
            </a:r>
            <a:endParaRPr lang="en-SG" dirty="0"/>
          </a:p>
        </p:txBody>
      </p:sp>
      <p:sp>
        <p:nvSpPr>
          <p:cNvPr id="5" name="TextBox 4">
            <a:extLst>
              <a:ext uri="{FF2B5EF4-FFF2-40B4-BE49-F238E27FC236}">
                <a16:creationId xmlns:a16="http://schemas.microsoft.com/office/drawing/2014/main" id="{04D42466-FE79-43E0-8B31-69CCE04D636A}"/>
              </a:ext>
            </a:extLst>
          </p:cNvPr>
          <p:cNvSpPr txBox="1"/>
          <p:nvPr/>
        </p:nvSpPr>
        <p:spPr>
          <a:xfrm>
            <a:off x="628650" y="1845734"/>
            <a:ext cx="11068050" cy="1200329"/>
          </a:xfrm>
          <a:prstGeom prst="rect">
            <a:avLst/>
          </a:prstGeom>
          <a:noFill/>
        </p:spPr>
        <p:txBody>
          <a:bodyPr wrap="square">
            <a:spAutoFit/>
          </a:bodyPr>
          <a:lstStyle/>
          <a:p>
            <a:r>
              <a:rPr lang="en-US" sz="2400" dirty="0"/>
              <a:t>Logging is a means of tracking events that happen when some software runs. The software’s developer adds logging calls to their code to indicate that certain events have occurred. </a:t>
            </a:r>
            <a:endParaRPr lang="en-SG" sz="2400" dirty="0"/>
          </a:p>
        </p:txBody>
      </p:sp>
      <p:pic>
        <p:nvPicPr>
          <p:cNvPr id="7" name="Picture 6">
            <a:extLst>
              <a:ext uri="{FF2B5EF4-FFF2-40B4-BE49-F238E27FC236}">
                <a16:creationId xmlns:a16="http://schemas.microsoft.com/office/drawing/2014/main" id="{24AD9365-6C75-4F57-A6FD-9D9DEEF6B054}"/>
              </a:ext>
            </a:extLst>
          </p:cNvPr>
          <p:cNvPicPr>
            <a:picLocks noChangeAspect="1"/>
          </p:cNvPicPr>
          <p:nvPr/>
        </p:nvPicPr>
        <p:blipFill>
          <a:blip r:embed="rId2"/>
          <a:stretch>
            <a:fillRect/>
          </a:stretch>
        </p:blipFill>
        <p:spPr>
          <a:xfrm>
            <a:off x="628650" y="3323062"/>
            <a:ext cx="8343900" cy="1666875"/>
          </a:xfrm>
          <a:prstGeom prst="rect">
            <a:avLst/>
          </a:prstGeom>
        </p:spPr>
      </p:pic>
      <p:sp>
        <p:nvSpPr>
          <p:cNvPr id="9" name="TextBox 8">
            <a:extLst>
              <a:ext uri="{FF2B5EF4-FFF2-40B4-BE49-F238E27FC236}">
                <a16:creationId xmlns:a16="http://schemas.microsoft.com/office/drawing/2014/main" id="{961760B2-354B-438E-82A3-4E9E76C70EB7}"/>
              </a:ext>
            </a:extLst>
          </p:cNvPr>
          <p:cNvSpPr txBox="1"/>
          <p:nvPr/>
        </p:nvSpPr>
        <p:spPr>
          <a:xfrm>
            <a:off x="628650" y="5095786"/>
            <a:ext cx="6096000" cy="1200329"/>
          </a:xfrm>
          <a:prstGeom prst="rect">
            <a:avLst/>
          </a:prstGeom>
          <a:noFill/>
        </p:spPr>
        <p:txBody>
          <a:bodyPr wrap="square">
            <a:spAutoFit/>
          </a:bodyPr>
          <a:lstStyle/>
          <a:p>
            <a:r>
              <a:rPr lang="en-SG" dirty="0" err="1"/>
              <a:t>fh</a:t>
            </a:r>
            <a:r>
              <a:rPr lang="en-SG" dirty="0"/>
              <a:t> = </a:t>
            </a:r>
            <a:r>
              <a:rPr lang="en-SG" dirty="0" err="1"/>
              <a:t>logging.FileHandler</a:t>
            </a:r>
            <a:r>
              <a:rPr lang="en-SG" dirty="0"/>
              <a:t>('spam4.log')</a:t>
            </a:r>
          </a:p>
          <a:p>
            <a:r>
              <a:rPr lang="en-SG" dirty="0" err="1"/>
              <a:t>logger.addHandler</a:t>
            </a:r>
            <a:r>
              <a:rPr lang="en-SG" dirty="0"/>
              <a:t>(</a:t>
            </a:r>
            <a:r>
              <a:rPr lang="en-SG" dirty="0" err="1"/>
              <a:t>fh</a:t>
            </a:r>
            <a:r>
              <a:rPr lang="en-SG" dirty="0"/>
              <a:t>)</a:t>
            </a:r>
          </a:p>
          <a:p>
            <a:r>
              <a:rPr lang="en-SG" dirty="0" err="1"/>
              <a:t>logger.debug</a:t>
            </a:r>
            <a:r>
              <a:rPr lang="en-SG" dirty="0"/>
              <a:t>('This message should go to the log file')</a:t>
            </a:r>
          </a:p>
          <a:p>
            <a:r>
              <a:rPr lang="en-SG" dirty="0" err="1"/>
              <a:t>logger.warning</a:t>
            </a:r>
            <a:r>
              <a:rPr lang="en-SG" dirty="0"/>
              <a:t>('And this, too')</a:t>
            </a:r>
          </a:p>
        </p:txBody>
      </p:sp>
      <p:pic>
        <p:nvPicPr>
          <p:cNvPr id="11" name="Picture 10">
            <a:extLst>
              <a:ext uri="{FF2B5EF4-FFF2-40B4-BE49-F238E27FC236}">
                <a16:creationId xmlns:a16="http://schemas.microsoft.com/office/drawing/2014/main" id="{AADCCA1B-F3A5-4419-856F-88D986FEC74E}"/>
              </a:ext>
            </a:extLst>
          </p:cNvPr>
          <p:cNvPicPr>
            <a:picLocks noChangeAspect="1"/>
          </p:cNvPicPr>
          <p:nvPr/>
        </p:nvPicPr>
        <p:blipFill>
          <a:blip r:embed="rId3"/>
          <a:stretch>
            <a:fillRect/>
          </a:stretch>
        </p:blipFill>
        <p:spPr>
          <a:xfrm>
            <a:off x="6510337" y="5095786"/>
            <a:ext cx="4714875" cy="1371600"/>
          </a:xfrm>
          <a:prstGeom prst="rect">
            <a:avLst/>
          </a:prstGeom>
        </p:spPr>
      </p:pic>
    </p:spTree>
    <p:extLst>
      <p:ext uri="{BB962C8B-B14F-4D97-AF65-F5344CB8AC3E}">
        <p14:creationId xmlns:p14="http://schemas.microsoft.com/office/powerpoint/2010/main" val="334734329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5943-A2A2-4FD1-BB7B-BE2BF178AE17}"/>
              </a:ext>
            </a:extLst>
          </p:cNvPr>
          <p:cNvSpPr>
            <a:spLocks noGrp="1"/>
          </p:cNvSpPr>
          <p:nvPr>
            <p:ph type="title"/>
          </p:nvPr>
        </p:nvSpPr>
        <p:spPr/>
        <p:txBody>
          <a:bodyPr/>
          <a:lstStyle/>
          <a:p>
            <a:r>
              <a:rPr lang="en-US" dirty="0"/>
              <a:t>Log</a:t>
            </a:r>
            <a:endParaRPr lang="en-SG" dirty="0"/>
          </a:p>
        </p:txBody>
      </p:sp>
      <p:pic>
        <p:nvPicPr>
          <p:cNvPr id="5" name="Picture 4">
            <a:extLst>
              <a:ext uri="{FF2B5EF4-FFF2-40B4-BE49-F238E27FC236}">
                <a16:creationId xmlns:a16="http://schemas.microsoft.com/office/drawing/2014/main" id="{F6EC13F9-AF67-47A1-9C81-D5FF8A9D2A1E}"/>
              </a:ext>
            </a:extLst>
          </p:cNvPr>
          <p:cNvPicPr>
            <a:picLocks noChangeAspect="1"/>
          </p:cNvPicPr>
          <p:nvPr/>
        </p:nvPicPr>
        <p:blipFill>
          <a:blip r:embed="rId2"/>
          <a:stretch>
            <a:fillRect/>
          </a:stretch>
        </p:blipFill>
        <p:spPr>
          <a:xfrm>
            <a:off x="1609725" y="2152828"/>
            <a:ext cx="9134475" cy="3078427"/>
          </a:xfrm>
          <a:prstGeom prst="rect">
            <a:avLst/>
          </a:prstGeom>
        </p:spPr>
      </p:pic>
    </p:spTree>
    <p:extLst>
      <p:ext uri="{BB962C8B-B14F-4D97-AF65-F5344CB8AC3E}">
        <p14:creationId xmlns:p14="http://schemas.microsoft.com/office/powerpoint/2010/main" val="38412400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6F52-6B7B-4DDD-B79E-6B77A4A84AE6}"/>
              </a:ext>
            </a:extLst>
          </p:cNvPr>
          <p:cNvSpPr>
            <a:spLocks noGrp="1"/>
          </p:cNvSpPr>
          <p:nvPr>
            <p:ph type="title"/>
          </p:nvPr>
        </p:nvSpPr>
        <p:spPr/>
        <p:txBody>
          <a:bodyPr/>
          <a:lstStyle/>
          <a:p>
            <a:r>
              <a:rPr lang="en-US" dirty="0"/>
              <a:t>Multi-Threading</a:t>
            </a:r>
            <a:endParaRPr lang="en-SG" dirty="0"/>
          </a:p>
        </p:txBody>
      </p:sp>
      <p:sp>
        <p:nvSpPr>
          <p:cNvPr id="5" name="TextBox 4">
            <a:extLst>
              <a:ext uri="{FF2B5EF4-FFF2-40B4-BE49-F238E27FC236}">
                <a16:creationId xmlns:a16="http://schemas.microsoft.com/office/drawing/2014/main" id="{F8AC5FED-D12D-4593-B3FA-65FBDEF012FA}"/>
              </a:ext>
            </a:extLst>
          </p:cNvPr>
          <p:cNvSpPr txBox="1"/>
          <p:nvPr/>
        </p:nvSpPr>
        <p:spPr>
          <a:xfrm>
            <a:off x="552450" y="1848773"/>
            <a:ext cx="10306050" cy="4278094"/>
          </a:xfrm>
          <a:prstGeom prst="rect">
            <a:avLst/>
          </a:prstGeom>
          <a:noFill/>
        </p:spPr>
        <p:txBody>
          <a:bodyPr wrap="square">
            <a:spAutoFit/>
          </a:bodyPr>
          <a:lstStyle/>
          <a:p>
            <a:r>
              <a:rPr lang="en-US" sz="1600" dirty="0"/>
              <a:t>import threading</a:t>
            </a:r>
          </a:p>
          <a:p>
            <a:r>
              <a:rPr lang="en-US" sz="1600" dirty="0"/>
              <a:t>from random import </a:t>
            </a:r>
            <a:r>
              <a:rPr lang="en-US" sz="1600" dirty="0" err="1"/>
              <a:t>randint</a:t>
            </a:r>
            <a:endParaRPr lang="en-US" sz="1600" dirty="0"/>
          </a:p>
          <a:p>
            <a:r>
              <a:rPr lang="en-US" sz="1600" dirty="0"/>
              <a:t>from time import sleep</a:t>
            </a:r>
          </a:p>
          <a:p>
            <a:r>
              <a:rPr lang="en-US" sz="1600" dirty="0"/>
              <a:t>def </a:t>
            </a:r>
            <a:r>
              <a:rPr lang="en-US" sz="1600" dirty="0" err="1"/>
              <a:t>print_number</a:t>
            </a:r>
            <a:r>
              <a:rPr lang="en-US" sz="1600" dirty="0"/>
              <a:t>(number):</a:t>
            </a:r>
          </a:p>
          <a:p>
            <a:r>
              <a:rPr lang="en-US" sz="1600" dirty="0"/>
              <a:t>    # Sleeps a random 1 to 10 seconds</a:t>
            </a:r>
          </a:p>
          <a:p>
            <a:r>
              <a:rPr lang="en-US" sz="1600" dirty="0"/>
              <a:t>    </a:t>
            </a:r>
            <a:r>
              <a:rPr lang="en-US" sz="1600" dirty="0" err="1"/>
              <a:t>rand_int_var</a:t>
            </a:r>
            <a:r>
              <a:rPr lang="en-US" sz="1600" dirty="0"/>
              <a:t> = </a:t>
            </a:r>
            <a:r>
              <a:rPr lang="en-US" sz="1600" dirty="0" err="1"/>
              <a:t>randint</a:t>
            </a:r>
            <a:r>
              <a:rPr lang="en-US" sz="1600" dirty="0"/>
              <a:t>(1, 10)</a:t>
            </a:r>
          </a:p>
          <a:p>
            <a:r>
              <a:rPr lang="en-US" sz="1600" dirty="0"/>
              <a:t>    sleep(</a:t>
            </a:r>
            <a:r>
              <a:rPr lang="en-US" sz="1600" dirty="0" err="1"/>
              <a:t>rand_int_var</a:t>
            </a:r>
            <a:r>
              <a:rPr lang="en-US" sz="1600" dirty="0"/>
              <a:t>)</a:t>
            </a:r>
          </a:p>
          <a:p>
            <a:r>
              <a:rPr lang="en-US" sz="1600" dirty="0"/>
              <a:t>    print("Thread " + str(number) + " slept for " + str(</a:t>
            </a:r>
            <a:r>
              <a:rPr lang="en-US" sz="1600" dirty="0" err="1"/>
              <a:t>rand_int_var</a:t>
            </a:r>
            <a:r>
              <a:rPr lang="en-US" sz="1600" dirty="0"/>
              <a:t>) +"\n")</a:t>
            </a:r>
          </a:p>
          <a:p>
            <a:r>
              <a:rPr lang="en-US" sz="1600" dirty="0" err="1"/>
              <a:t>thread_list</a:t>
            </a:r>
            <a:r>
              <a:rPr lang="en-US" sz="1600" dirty="0"/>
              <a:t> = []</a:t>
            </a:r>
          </a:p>
          <a:p>
            <a:r>
              <a:rPr lang="en-US" sz="1600" dirty="0"/>
              <a:t>for </a:t>
            </a:r>
            <a:r>
              <a:rPr lang="en-US" sz="1600" dirty="0" err="1"/>
              <a:t>i</a:t>
            </a:r>
            <a:r>
              <a:rPr lang="en-US" sz="1600" dirty="0"/>
              <a:t> in range(1, 10):</a:t>
            </a:r>
          </a:p>
          <a:p>
            <a:r>
              <a:rPr lang="en-US" sz="1600" dirty="0"/>
              <a:t>    t = </a:t>
            </a:r>
            <a:r>
              <a:rPr lang="en-US" sz="1600" dirty="0" err="1"/>
              <a:t>threading.Thread</a:t>
            </a:r>
            <a:r>
              <a:rPr lang="en-US" sz="1600" dirty="0"/>
              <a:t>(target=</a:t>
            </a:r>
            <a:r>
              <a:rPr lang="en-US" sz="1600" dirty="0" err="1"/>
              <a:t>print_number</a:t>
            </a:r>
            <a:r>
              <a:rPr lang="en-US" sz="1600" dirty="0"/>
              <a:t>, </a:t>
            </a:r>
            <a:r>
              <a:rPr lang="en-US" sz="1600" dirty="0" err="1"/>
              <a:t>args</a:t>
            </a:r>
            <a:r>
              <a:rPr lang="en-US" sz="1600" dirty="0"/>
              <a:t>=(</a:t>
            </a:r>
            <a:r>
              <a:rPr lang="en-US" sz="1600" dirty="0" err="1"/>
              <a:t>i</a:t>
            </a:r>
            <a:r>
              <a:rPr lang="en-US" sz="1600" dirty="0"/>
              <a:t>,))</a:t>
            </a:r>
          </a:p>
          <a:p>
            <a:r>
              <a:rPr lang="en-US" sz="1600" dirty="0"/>
              <a:t>    # Sticks the thread in a list so that it remains accessible</a:t>
            </a:r>
          </a:p>
          <a:p>
            <a:r>
              <a:rPr lang="en-US" sz="1600" dirty="0"/>
              <a:t>    </a:t>
            </a:r>
            <a:r>
              <a:rPr lang="en-US" sz="1600" dirty="0" err="1"/>
              <a:t>thread_list.append</a:t>
            </a:r>
            <a:r>
              <a:rPr lang="en-US" sz="1600" dirty="0"/>
              <a:t>(t)</a:t>
            </a:r>
          </a:p>
          <a:p>
            <a:r>
              <a:rPr lang="en-US" sz="1600" dirty="0"/>
              <a:t># Starts threads</a:t>
            </a:r>
          </a:p>
          <a:p>
            <a:r>
              <a:rPr lang="en-US" sz="1600" dirty="0"/>
              <a:t>for thread in </a:t>
            </a:r>
            <a:r>
              <a:rPr lang="en-US" sz="1600" dirty="0" err="1"/>
              <a:t>thread_list</a:t>
            </a:r>
            <a:r>
              <a:rPr lang="en-US" sz="1600" dirty="0"/>
              <a:t>:</a:t>
            </a:r>
          </a:p>
          <a:p>
            <a:r>
              <a:rPr lang="en-US" sz="1600" dirty="0"/>
              <a:t>    </a:t>
            </a:r>
            <a:r>
              <a:rPr lang="en-US" sz="1600" dirty="0" err="1"/>
              <a:t>thread.start</a:t>
            </a:r>
            <a:r>
              <a:rPr lang="en-US" sz="1600" dirty="0"/>
              <a:t>()</a:t>
            </a:r>
          </a:p>
          <a:p>
            <a:r>
              <a:rPr lang="en-US" sz="1600" dirty="0"/>
              <a:t>print("Done")</a:t>
            </a:r>
            <a:endParaRPr lang="en-SG" sz="1600" dirty="0"/>
          </a:p>
        </p:txBody>
      </p:sp>
      <p:pic>
        <p:nvPicPr>
          <p:cNvPr id="7" name="Picture 6">
            <a:extLst>
              <a:ext uri="{FF2B5EF4-FFF2-40B4-BE49-F238E27FC236}">
                <a16:creationId xmlns:a16="http://schemas.microsoft.com/office/drawing/2014/main" id="{4680644B-DE2A-42A3-AEDB-C7390D4DE60E}"/>
              </a:ext>
            </a:extLst>
          </p:cNvPr>
          <p:cNvPicPr>
            <a:picLocks noChangeAspect="1"/>
          </p:cNvPicPr>
          <p:nvPr/>
        </p:nvPicPr>
        <p:blipFill>
          <a:blip r:embed="rId2"/>
          <a:stretch>
            <a:fillRect/>
          </a:stretch>
        </p:blipFill>
        <p:spPr>
          <a:xfrm>
            <a:off x="7319962" y="1907292"/>
            <a:ext cx="3305175" cy="4219575"/>
          </a:xfrm>
          <a:prstGeom prst="rect">
            <a:avLst/>
          </a:prstGeom>
        </p:spPr>
      </p:pic>
    </p:spTree>
    <p:extLst>
      <p:ext uri="{BB962C8B-B14F-4D97-AF65-F5344CB8AC3E}">
        <p14:creationId xmlns:p14="http://schemas.microsoft.com/office/powerpoint/2010/main" val="90268520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4775-2335-4BB5-A9A5-505740546905}"/>
              </a:ext>
            </a:extLst>
          </p:cNvPr>
          <p:cNvSpPr>
            <a:spLocks noGrp="1"/>
          </p:cNvSpPr>
          <p:nvPr>
            <p:ph type="title"/>
          </p:nvPr>
        </p:nvSpPr>
        <p:spPr/>
        <p:txBody>
          <a:bodyPr/>
          <a:lstStyle/>
          <a:p>
            <a:r>
              <a:rPr lang="en-US" dirty="0"/>
              <a:t>Window GUI - </a:t>
            </a:r>
            <a:r>
              <a:rPr lang="en-US" dirty="0" err="1"/>
              <a:t>tkinter</a:t>
            </a:r>
            <a:endParaRPr lang="en-SG" dirty="0"/>
          </a:p>
        </p:txBody>
      </p:sp>
      <p:pic>
        <p:nvPicPr>
          <p:cNvPr id="5" name="Picture 4">
            <a:extLst>
              <a:ext uri="{FF2B5EF4-FFF2-40B4-BE49-F238E27FC236}">
                <a16:creationId xmlns:a16="http://schemas.microsoft.com/office/drawing/2014/main" id="{EAF1EB8F-79B7-4F05-905C-8A66D5A77F2D}"/>
              </a:ext>
            </a:extLst>
          </p:cNvPr>
          <p:cNvPicPr>
            <a:picLocks noChangeAspect="1"/>
          </p:cNvPicPr>
          <p:nvPr/>
        </p:nvPicPr>
        <p:blipFill>
          <a:blip r:embed="rId2"/>
          <a:stretch>
            <a:fillRect/>
          </a:stretch>
        </p:blipFill>
        <p:spPr>
          <a:xfrm>
            <a:off x="6405562" y="2373664"/>
            <a:ext cx="5605463" cy="2655536"/>
          </a:xfrm>
          <a:prstGeom prst="rect">
            <a:avLst/>
          </a:prstGeom>
        </p:spPr>
      </p:pic>
      <p:sp>
        <p:nvSpPr>
          <p:cNvPr id="7" name="TextBox 6">
            <a:extLst>
              <a:ext uri="{FF2B5EF4-FFF2-40B4-BE49-F238E27FC236}">
                <a16:creationId xmlns:a16="http://schemas.microsoft.com/office/drawing/2014/main" id="{A5D07011-9D62-413B-9878-C60E73CFAAC6}"/>
              </a:ext>
            </a:extLst>
          </p:cNvPr>
          <p:cNvSpPr txBox="1"/>
          <p:nvPr/>
        </p:nvSpPr>
        <p:spPr>
          <a:xfrm>
            <a:off x="685800" y="2535318"/>
            <a:ext cx="6096000" cy="2585323"/>
          </a:xfrm>
          <a:prstGeom prst="rect">
            <a:avLst/>
          </a:prstGeom>
          <a:noFill/>
        </p:spPr>
        <p:txBody>
          <a:bodyPr wrap="square">
            <a:spAutoFit/>
          </a:bodyPr>
          <a:lstStyle/>
          <a:p>
            <a:r>
              <a:rPr lang="en-SG" dirty="0"/>
              <a:t>from </a:t>
            </a:r>
            <a:r>
              <a:rPr lang="en-SG" dirty="0" err="1"/>
              <a:t>tkinter</a:t>
            </a:r>
            <a:r>
              <a:rPr lang="en-SG" dirty="0"/>
              <a:t> import *</a:t>
            </a:r>
          </a:p>
          <a:p>
            <a:endParaRPr lang="en-SG" dirty="0"/>
          </a:p>
          <a:p>
            <a:r>
              <a:rPr lang="en-SG" dirty="0"/>
              <a:t>window = Tk()</a:t>
            </a:r>
          </a:p>
          <a:p>
            <a:endParaRPr lang="en-SG" dirty="0"/>
          </a:p>
          <a:p>
            <a:r>
              <a:rPr lang="en-SG" dirty="0" err="1"/>
              <a:t>window.title</a:t>
            </a:r>
            <a:r>
              <a:rPr lang="en-SG" dirty="0"/>
              <a:t>("Welcome to </a:t>
            </a:r>
            <a:r>
              <a:rPr lang="en-SG" dirty="0" err="1"/>
              <a:t>tkinter</a:t>
            </a:r>
            <a:r>
              <a:rPr lang="en-SG" dirty="0"/>
              <a:t>")</a:t>
            </a:r>
          </a:p>
          <a:p>
            <a:endParaRPr lang="en-SG" dirty="0"/>
          </a:p>
          <a:p>
            <a:r>
              <a:rPr lang="en-SG" dirty="0"/>
              <a:t>Label(window, text="hello").grid(column=1,row=1)</a:t>
            </a:r>
          </a:p>
          <a:p>
            <a:endParaRPr lang="en-SG" dirty="0"/>
          </a:p>
          <a:p>
            <a:r>
              <a:rPr lang="en-SG" dirty="0" err="1"/>
              <a:t>window.mainloop</a:t>
            </a:r>
            <a:r>
              <a:rPr lang="en-SG" dirty="0"/>
              <a:t>()</a:t>
            </a:r>
          </a:p>
        </p:txBody>
      </p:sp>
      <p:sp>
        <p:nvSpPr>
          <p:cNvPr id="8" name="Arrow: Down 7">
            <a:extLst>
              <a:ext uri="{FF2B5EF4-FFF2-40B4-BE49-F238E27FC236}">
                <a16:creationId xmlns:a16="http://schemas.microsoft.com/office/drawing/2014/main" id="{FF7C5B30-179E-4732-94FA-4FCEEFCC8495}"/>
              </a:ext>
            </a:extLst>
          </p:cNvPr>
          <p:cNvSpPr/>
          <p:nvPr/>
        </p:nvSpPr>
        <p:spPr>
          <a:xfrm>
            <a:off x="6781800" y="12481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221568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1695-D7BF-4BE9-95DD-769E58FC9FBE}"/>
              </a:ext>
            </a:extLst>
          </p:cNvPr>
          <p:cNvSpPr>
            <a:spLocks noGrp="1"/>
          </p:cNvSpPr>
          <p:nvPr>
            <p:ph type="title"/>
          </p:nvPr>
        </p:nvSpPr>
        <p:spPr>
          <a:xfrm>
            <a:off x="1144905" y="-75347"/>
            <a:ext cx="10058400" cy="1450757"/>
          </a:xfrm>
        </p:spPr>
        <p:txBody>
          <a:bodyPr/>
          <a:lstStyle/>
          <a:p>
            <a:r>
              <a:rPr lang="en-US" dirty="0"/>
              <a:t>PEP </a:t>
            </a:r>
            <a:r>
              <a:rPr lang="en-SG" b="0" i="0" dirty="0">
                <a:solidFill>
                  <a:srgbClr val="666666"/>
                </a:solidFill>
                <a:effectLst/>
                <a:latin typeface="SourceSansProBold"/>
              </a:rPr>
              <a:t>Python Enhancement Proposals</a:t>
            </a:r>
            <a:endParaRPr lang="en-SG" dirty="0"/>
          </a:p>
        </p:txBody>
      </p:sp>
      <p:pic>
        <p:nvPicPr>
          <p:cNvPr id="5" name="Picture 4">
            <a:extLst>
              <a:ext uri="{FF2B5EF4-FFF2-40B4-BE49-F238E27FC236}">
                <a16:creationId xmlns:a16="http://schemas.microsoft.com/office/drawing/2014/main" id="{6C622968-4893-4B5A-9A01-10453F27AD28}"/>
              </a:ext>
            </a:extLst>
          </p:cNvPr>
          <p:cNvPicPr>
            <a:picLocks noChangeAspect="1"/>
          </p:cNvPicPr>
          <p:nvPr/>
        </p:nvPicPr>
        <p:blipFill>
          <a:blip r:embed="rId2"/>
          <a:stretch>
            <a:fillRect/>
          </a:stretch>
        </p:blipFill>
        <p:spPr>
          <a:xfrm>
            <a:off x="2237312" y="1852736"/>
            <a:ext cx="7211488" cy="4529014"/>
          </a:xfrm>
          <a:prstGeom prst="rect">
            <a:avLst/>
          </a:prstGeom>
        </p:spPr>
      </p:pic>
    </p:spTree>
    <p:extLst>
      <p:ext uri="{BB962C8B-B14F-4D97-AF65-F5344CB8AC3E}">
        <p14:creationId xmlns:p14="http://schemas.microsoft.com/office/powerpoint/2010/main" val="11091266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BB8A-8C39-4DCE-820D-CB59F83F16E5}"/>
              </a:ext>
            </a:extLst>
          </p:cNvPr>
          <p:cNvSpPr>
            <a:spLocks noGrp="1"/>
          </p:cNvSpPr>
          <p:nvPr>
            <p:ph type="title"/>
          </p:nvPr>
        </p:nvSpPr>
        <p:spPr/>
        <p:txBody>
          <a:bodyPr/>
          <a:lstStyle/>
          <a:p>
            <a:r>
              <a:rPr lang="en-US" dirty="0"/>
              <a:t>PEP8 Style</a:t>
            </a:r>
            <a:endParaRPr lang="en-SG" dirty="0"/>
          </a:p>
        </p:txBody>
      </p:sp>
      <p:pic>
        <p:nvPicPr>
          <p:cNvPr id="5" name="Picture 4">
            <a:extLst>
              <a:ext uri="{FF2B5EF4-FFF2-40B4-BE49-F238E27FC236}">
                <a16:creationId xmlns:a16="http://schemas.microsoft.com/office/drawing/2014/main" id="{7DCA05B5-5B68-4CBE-A60F-DE0A52C82354}"/>
              </a:ext>
            </a:extLst>
          </p:cNvPr>
          <p:cNvPicPr>
            <a:picLocks noChangeAspect="1"/>
          </p:cNvPicPr>
          <p:nvPr/>
        </p:nvPicPr>
        <p:blipFill>
          <a:blip r:embed="rId2"/>
          <a:stretch>
            <a:fillRect/>
          </a:stretch>
        </p:blipFill>
        <p:spPr>
          <a:xfrm>
            <a:off x="4191697" y="286603"/>
            <a:ext cx="7533578" cy="6284794"/>
          </a:xfrm>
          <a:prstGeom prst="rect">
            <a:avLst/>
          </a:prstGeom>
        </p:spPr>
      </p:pic>
    </p:spTree>
    <p:extLst>
      <p:ext uri="{BB962C8B-B14F-4D97-AF65-F5344CB8AC3E}">
        <p14:creationId xmlns:p14="http://schemas.microsoft.com/office/powerpoint/2010/main" val="10139592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8DF4-98F7-4459-B715-4786FE93D974}"/>
              </a:ext>
            </a:extLst>
          </p:cNvPr>
          <p:cNvSpPr>
            <a:spLocks noGrp="1"/>
          </p:cNvSpPr>
          <p:nvPr>
            <p:ph type="title"/>
          </p:nvPr>
        </p:nvSpPr>
        <p:spPr/>
        <p:txBody>
          <a:bodyPr/>
          <a:lstStyle/>
          <a:p>
            <a:r>
              <a:rPr lang="en-US" dirty="0"/>
              <a:t>Shallow and Deep Copy</a:t>
            </a:r>
            <a:endParaRPr lang="en-SG" dirty="0"/>
          </a:p>
        </p:txBody>
      </p:sp>
      <p:pic>
        <p:nvPicPr>
          <p:cNvPr id="5" name="Picture 4">
            <a:extLst>
              <a:ext uri="{FF2B5EF4-FFF2-40B4-BE49-F238E27FC236}">
                <a16:creationId xmlns:a16="http://schemas.microsoft.com/office/drawing/2014/main" id="{68E988CE-66FB-4C66-A954-81E33FB45F6D}"/>
              </a:ext>
            </a:extLst>
          </p:cNvPr>
          <p:cNvPicPr>
            <a:picLocks noChangeAspect="1"/>
          </p:cNvPicPr>
          <p:nvPr/>
        </p:nvPicPr>
        <p:blipFill>
          <a:blip r:embed="rId2"/>
          <a:stretch>
            <a:fillRect/>
          </a:stretch>
        </p:blipFill>
        <p:spPr>
          <a:xfrm>
            <a:off x="185737" y="1962150"/>
            <a:ext cx="3667125" cy="2933700"/>
          </a:xfrm>
          <a:prstGeom prst="rect">
            <a:avLst/>
          </a:prstGeom>
        </p:spPr>
      </p:pic>
      <p:pic>
        <p:nvPicPr>
          <p:cNvPr id="7" name="Picture 6">
            <a:extLst>
              <a:ext uri="{FF2B5EF4-FFF2-40B4-BE49-F238E27FC236}">
                <a16:creationId xmlns:a16="http://schemas.microsoft.com/office/drawing/2014/main" id="{A0212487-2F7E-4CAD-9DE1-AC8E592FD936}"/>
              </a:ext>
            </a:extLst>
          </p:cNvPr>
          <p:cNvPicPr>
            <a:picLocks noChangeAspect="1"/>
          </p:cNvPicPr>
          <p:nvPr/>
        </p:nvPicPr>
        <p:blipFill>
          <a:blip r:embed="rId3"/>
          <a:stretch>
            <a:fillRect/>
          </a:stretch>
        </p:blipFill>
        <p:spPr>
          <a:xfrm>
            <a:off x="8461057" y="1900237"/>
            <a:ext cx="3438525" cy="3057525"/>
          </a:xfrm>
          <a:prstGeom prst="rect">
            <a:avLst/>
          </a:prstGeom>
        </p:spPr>
      </p:pic>
      <p:pic>
        <p:nvPicPr>
          <p:cNvPr id="9" name="Picture 8">
            <a:extLst>
              <a:ext uri="{FF2B5EF4-FFF2-40B4-BE49-F238E27FC236}">
                <a16:creationId xmlns:a16="http://schemas.microsoft.com/office/drawing/2014/main" id="{AEF3AB8F-EFD1-4C65-8B63-9B3C83C7B224}"/>
              </a:ext>
            </a:extLst>
          </p:cNvPr>
          <p:cNvPicPr>
            <a:picLocks noChangeAspect="1"/>
          </p:cNvPicPr>
          <p:nvPr/>
        </p:nvPicPr>
        <p:blipFill>
          <a:blip r:embed="rId4"/>
          <a:stretch>
            <a:fillRect/>
          </a:stretch>
        </p:blipFill>
        <p:spPr>
          <a:xfrm>
            <a:off x="4119562" y="1943100"/>
            <a:ext cx="3952875" cy="2971800"/>
          </a:xfrm>
          <a:prstGeom prst="rect">
            <a:avLst/>
          </a:prstGeom>
        </p:spPr>
      </p:pic>
    </p:spTree>
    <p:extLst>
      <p:ext uri="{BB962C8B-B14F-4D97-AF65-F5344CB8AC3E}">
        <p14:creationId xmlns:p14="http://schemas.microsoft.com/office/powerpoint/2010/main" val="38327088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2E44-493F-4149-BF9D-13910265CD74}"/>
              </a:ext>
            </a:extLst>
          </p:cNvPr>
          <p:cNvSpPr>
            <a:spLocks noGrp="1"/>
          </p:cNvSpPr>
          <p:nvPr>
            <p:ph type="title"/>
          </p:nvPr>
        </p:nvSpPr>
        <p:spPr/>
        <p:txBody>
          <a:bodyPr/>
          <a:lstStyle/>
          <a:p>
            <a:r>
              <a:rPr lang="en-US" dirty="0"/>
              <a:t>INI file</a:t>
            </a:r>
            <a:endParaRPr lang="en-SG" dirty="0"/>
          </a:p>
        </p:txBody>
      </p:sp>
      <p:sp>
        <p:nvSpPr>
          <p:cNvPr id="6" name="TextBox 5">
            <a:extLst>
              <a:ext uri="{FF2B5EF4-FFF2-40B4-BE49-F238E27FC236}">
                <a16:creationId xmlns:a16="http://schemas.microsoft.com/office/drawing/2014/main" id="{FA5BAA82-25EB-4CC2-B984-C357FD95708C}"/>
              </a:ext>
            </a:extLst>
          </p:cNvPr>
          <p:cNvSpPr txBox="1"/>
          <p:nvPr/>
        </p:nvSpPr>
        <p:spPr>
          <a:xfrm>
            <a:off x="571500" y="2292340"/>
            <a:ext cx="6096000" cy="3416320"/>
          </a:xfrm>
          <a:prstGeom prst="rect">
            <a:avLst/>
          </a:prstGeom>
          <a:noFill/>
        </p:spPr>
        <p:txBody>
          <a:bodyPr wrap="square">
            <a:spAutoFit/>
          </a:bodyPr>
          <a:lstStyle/>
          <a:p>
            <a:r>
              <a:rPr lang="en-SG" dirty="0"/>
              <a:t>[DEFAULT]</a:t>
            </a:r>
          </a:p>
          <a:p>
            <a:r>
              <a:rPr lang="en-SG" dirty="0" err="1"/>
              <a:t>ServerAliveInterval</a:t>
            </a:r>
            <a:r>
              <a:rPr lang="en-SG" dirty="0"/>
              <a:t> = 45</a:t>
            </a:r>
          </a:p>
          <a:p>
            <a:r>
              <a:rPr lang="en-SG" dirty="0"/>
              <a:t>Compression = yes</a:t>
            </a:r>
          </a:p>
          <a:p>
            <a:r>
              <a:rPr lang="en-SG" dirty="0" err="1"/>
              <a:t>CompressionLevel</a:t>
            </a:r>
            <a:r>
              <a:rPr lang="en-SG" dirty="0"/>
              <a:t> = 9</a:t>
            </a:r>
          </a:p>
          <a:p>
            <a:r>
              <a:rPr lang="en-SG" dirty="0"/>
              <a:t>ForwardX11 = yes</a:t>
            </a:r>
          </a:p>
          <a:p>
            <a:endParaRPr lang="en-SG" dirty="0"/>
          </a:p>
          <a:p>
            <a:r>
              <a:rPr lang="en-SG" dirty="0"/>
              <a:t>[bitbucket.org]</a:t>
            </a:r>
          </a:p>
          <a:p>
            <a:r>
              <a:rPr lang="en-SG" dirty="0"/>
              <a:t>User = hg</a:t>
            </a:r>
          </a:p>
          <a:p>
            <a:endParaRPr lang="en-SG" dirty="0"/>
          </a:p>
          <a:p>
            <a:r>
              <a:rPr lang="en-SG" dirty="0"/>
              <a:t>[topsecret.server.com]</a:t>
            </a:r>
          </a:p>
          <a:p>
            <a:r>
              <a:rPr lang="en-SG" dirty="0"/>
              <a:t>Port = 50022</a:t>
            </a:r>
          </a:p>
          <a:p>
            <a:r>
              <a:rPr lang="en-SG" dirty="0"/>
              <a:t>ForwardX11 = no</a:t>
            </a:r>
          </a:p>
        </p:txBody>
      </p:sp>
      <p:sp>
        <p:nvSpPr>
          <p:cNvPr id="9" name="TextBox 8">
            <a:extLst>
              <a:ext uri="{FF2B5EF4-FFF2-40B4-BE49-F238E27FC236}">
                <a16:creationId xmlns:a16="http://schemas.microsoft.com/office/drawing/2014/main" id="{0967D04A-FD09-4BEC-AF18-F1E61DC44E5F}"/>
              </a:ext>
            </a:extLst>
          </p:cNvPr>
          <p:cNvSpPr txBox="1"/>
          <p:nvPr/>
        </p:nvSpPr>
        <p:spPr>
          <a:xfrm>
            <a:off x="4552950" y="2663815"/>
            <a:ext cx="6096000" cy="3416320"/>
          </a:xfrm>
          <a:prstGeom prst="rect">
            <a:avLst/>
          </a:prstGeom>
          <a:noFill/>
        </p:spPr>
        <p:txBody>
          <a:bodyPr wrap="square">
            <a:spAutoFit/>
          </a:bodyPr>
          <a:lstStyle/>
          <a:p>
            <a:r>
              <a:rPr lang="en-SG" dirty="0"/>
              <a:t>#    Read file and </a:t>
            </a:r>
            <a:r>
              <a:rPr lang="en-SG" dirty="0" err="1"/>
              <a:t>and</a:t>
            </a:r>
            <a:r>
              <a:rPr lang="en-SG" dirty="0"/>
              <a:t> create if it not exists</a:t>
            </a:r>
          </a:p>
          <a:p>
            <a:r>
              <a:rPr lang="en-SG" dirty="0"/>
              <a:t>config = </a:t>
            </a:r>
            <a:r>
              <a:rPr lang="en-SG" dirty="0" err="1"/>
              <a:t>iniFile</a:t>
            </a:r>
            <a:r>
              <a:rPr lang="en-SG" dirty="0"/>
              <a:t>( 'FILE.INI' )</a:t>
            </a:r>
          </a:p>
          <a:p>
            <a:endParaRPr lang="en-SG" dirty="0"/>
          </a:p>
          <a:p>
            <a:r>
              <a:rPr lang="en-SG" dirty="0"/>
              <a:t>#    Get "</a:t>
            </a:r>
            <a:r>
              <a:rPr lang="en-SG" dirty="0" err="1"/>
              <a:t>default_path</a:t>
            </a:r>
            <a:r>
              <a:rPr lang="en-SG" dirty="0"/>
              <a:t>"</a:t>
            </a:r>
          </a:p>
          <a:p>
            <a:r>
              <a:rPr lang="en-SG" dirty="0" err="1"/>
              <a:t>config.default_path</a:t>
            </a:r>
            <a:endParaRPr lang="en-SG" dirty="0"/>
          </a:p>
          <a:p>
            <a:endParaRPr lang="en-SG" dirty="0"/>
          </a:p>
          <a:p>
            <a:r>
              <a:rPr lang="en-SG" dirty="0"/>
              <a:t>#    Print (string)/path/name</a:t>
            </a:r>
          </a:p>
          <a:p>
            <a:r>
              <a:rPr lang="en-SG" dirty="0"/>
              <a:t>print </a:t>
            </a:r>
            <a:r>
              <a:rPr lang="en-SG" dirty="0" err="1"/>
              <a:t>config.default_path</a:t>
            </a:r>
            <a:endParaRPr lang="en-SG" dirty="0"/>
          </a:p>
          <a:p>
            <a:endParaRPr lang="en-SG" dirty="0"/>
          </a:p>
          <a:p>
            <a:r>
              <a:rPr lang="en-SG" dirty="0"/>
              <a:t>#    Create or Update</a:t>
            </a:r>
          </a:p>
          <a:p>
            <a:r>
              <a:rPr lang="en-SG" dirty="0" err="1"/>
              <a:t>config.append</a:t>
            </a:r>
            <a:r>
              <a:rPr lang="en-SG" dirty="0"/>
              <a:t>( '</a:t>
            </a:r>
            <a:r>
              <a:rPr lang="en-SG" dirty="0" err="1"/>
              <a:t>default_path</a:t>
            </a:r>
            <a:r>
              <a:rPr lang="en-SG" dirty="0"/>
              <a:t>', 'var/shared/' )</a:t>
            </a:r>
          </a:p>
          <a:p>
            <a:r>
              <a:rPr lang="en-SG" dirty="0" err="1"/>
              <a:t>config.append</a:t>
            </a:r>
            <a:r>
              <a:rPr lang="en-SG" dirty="0"/>
              <a:t>( '</a:t>
            </a:r>
            <a:r>
              <a:rPr lang="en-SG" dirty="0" err="1"/>
              <a:t>default_message</a:t>
            </a:r>
            <a:r>
              <a:rPr lang="en-SG" dirty="0"/>
              <a:t>', 'Hey! help me!!' )</a:t>
            </a:r>
          </a:p>
        </p:txBody>
      </p:sp>
      <p:sp>
        <p:nvSpPr>
          <p:cNvPr id="11" name="TextBox 10">
            <a:extLst>
              <a:ext uri="{FF2B5EF4-FFF2-40B4-BE49-F238E27FC236}">
                <a16:creationId xmlns:a16="http://schemas.microsoft.com/office/drawing/2014/main" id="{9C4A9216-73CE-4DA1-B9B0-77D6FBB338AF}"/>
              </a:ext>
            </a:extLst>
          </p:cNvPr>
          <p:cNvSpPr txBox="1"/>
          <p:nvPr/>
        </p:nvSpPr>
        <p:spPr>
          <a:xfrm>
            <a:off x="4552950" y="1877422"/>
            <a:ext cx="6096000" cy="646331"/>
          </a:xfrm>
          <a:prstGeom prst="rect">
            <a:avLst/>
          </a:prstGeom>
          <a:noFill/>
        </p:spPr>
        <p:txBody>
          <a:bodyPr wrap="square">
            <a:spAutoFit/>
          </a:bodyPr>
          <a:lstStyle/>
          <a:p>
            <a:r>
              <a:rPr lang="en-US" dirty="0" err="1"/>
              <a:t>default_path</a:t>
            </a:r>
            <a:r>
              <a:rPr lang="en-US" dirty="0"/>
              <a:t> = "/path/name/"</a:t>
            </a:r>
          </a:p>
          <a:p>
            <a:r>
              <a:rPr lang="en-US" dirty="0" err="1"/>
              <a:t>default_file</a:t>
            </a:r>
            <a:r>
              <a:rPr lang="en-US" dirty="0"/>
              <a:t> = "file.txt"</a:t>
            </a:r>
            <a:endParaRPr lang="en-SG" dirty="0"/>
          </a:p>
        </p:txBody>
      </p:sp>
    </p:spTree>
    <p:extLst>
      <p:ext uri="{BB962C8B-B14F-4D97-AF65-F5344CB8AC3E}">
        <p14:creationId xmlns:p14="http://schemas.microsoft.com/office/powerpoint/2010/main" val="285626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D7F0-8EB2-ED54-DEE9-3DBC3F1510BB}"/>
              </a:ext>
            </a:extLst>
          </p:cNvPr>
          <p:cNvSpPr>
            <a:spLocks noGrp="1"/>
          </p:cNvSpPr>
          <p:nvPr>
            <p:ph type="title"/>
          </p:nvPr>
        </p:nvSpPr>
        <p:spPr/>
        <p:txBody>
          <a:bodyPr/>
          <a:lstStyle/>
          <a:p>
            <a:r>
              <a:rPr lang="en-SG" dirty="0" err="1"/>
              <a:t>Jupyter</a:t>
            </a:r>
            <a:r>
              <a:rPr lang="en-SG" dirty="0"/>
              <a:t> – </a:t>
            </a:r>
            <a:r>
              <a:rPr lang="en-SG" dirty="0" err="1"/>
              <a:t>Conda</a:t>
            </a:r>
            <a:r>
              <a:rPr lang="en-SG" dirty="0"/>
              <a:t> or </a:t>
            </a:r>
            <a:r>
              <a:rPr lang="en-SG" dirty="0" err="1"/>
              <a:t>Colab</a:t>
            </a:r>
            <a:endParaRPr lang="en-SG" dirty="0"/>
          </a:p>
        </p:txBody>
      </p:sp>
      <p:sp>
        <p:nvSpPr>
          <p:cNvPr id="5" name="TextBox 4">
            <a:extLst>
              <a:ext uri="{FF2B5EF4-FFF2-40B4-BE49-F238E27FC236}">
                <a16:creationId xmlns:a16="http://schemas.microsoft.com/office/drawing/2014/main" id="{6FE8B207-5B5B-E523-68F9-D7C374715080}"/>
              </a:ext>
            </a:extLst>
          </p:cNvPr>
          <p:cNvSpPr txBox="1"/>
          <p:nvPr/>
        </p:nvSpPr>
        <p:spPr>
          <a:xfrm>
            <a:off x="741131" y="1977396"/>
            <a:ext cx="6095028" cy="1200329"/>
          </a:xfrm>
          <a:prstGeom prst="rect">
            <a:avLst/>
          </a:prstGeom>
          <a:noFill/>
        </p:spPr>
        <p:txBody>
          <a:bodyPr wrap="square">
            <a:spAutoFit/>
          </a:bodyPr>
          <a:lstStyle/>
          <a:p>
            <a:r>
              <a:rPr lang="en-US" dirty="0"/>
              <a:t>In </a:t>
            </a:r>
            <a:r>
              <a:rPr lang="en-US" dirty="0" err="1"/>
              <a:t>Colab</a:t>
            </a:r>
            <a:r>
              <a:rPr lang="en-US" dirty="0"/>
              <a:t>, mounting command:</a:t>
            </a:r>
          </a:p>
          <a:p>
            <a:endParaRPr lang="en-US" dirty="0"/>
          </a:p>
          <a:p>
            <a:r>
              <a:rPr lang="en-US" dirty="0"/>
              <a:t>from </a:t>
            </a:r>
            <a:r>
              <a:rPr lang="en-US" dirty="0" err="1"/>
              <a:t>google.colab</a:t>
            </a:r>
            <a:r>
              <a:rPr lang="en-US" dirty="0"/>
              <a:t> import drive</a:t>
            </a:r>
          </a:p>
          <a:p>
            <a:r>
              <a:rPr lang="en-US" dirty="0" err="1"/>
              <a:t>drive.mount</a:t>
            </a:r>
            <a:r>
              <a:rPr lang="en-US" dirty="0"/>
              <a:t>('/content/drive')</a:t>
            </a:r>
            <a:endParaRPr lang="en-SG" dirty="0"/>
          </a:p>
        </p:txBody>
      </p:sp>
      <p:pic>
        <p:nvPicPr>
          <p:cNvPr id="7" name="Picture 6">
            <a:extLst>
              <a:ext uri="{FF2B5EF4-FFF2-40B4-BE49-F238E27FC236}">
                <a16:creationId xmlns:a16="http://schemas.microsoft.com/office/drawing/2014/main" id="{60F9D658-C787-8AFF-9218-FC178348CC03}"/>
              </a:ext>
            </a:extLst>
          </p:cNvPr>
          <p:cNvPicPr>
            <a:picLocks noChangeAspect="1"/>
          </p:cNvPicPr>
          <p:nvPr/>
        </p:nvPicPr>
        <p:blipFill>
          <a:blip r:embed="rId2"/>
          <a:stretch>
            <a:fillRect/>
          </a:stretch>
        </p:blipFill>
        <p:spPr>
          <a:xfrm>
            <a:off x="4589473" y="1910338"/>
            <a:ext cx="5125285" cy="1699005"/>
          </a:xfrm>
          <a:prstGeom prst="rect">
            <a:avLst/>
          </a:prstGeom>
        </p:spPr>
      </p:pic>
    </p:spTree>
    <p:extLst>
      <p:ext uri="{BB962C8B-B14F-4D97-AF65-F5344CB8AC3E}">
        <p14:creationId xmlns:p14="http://schemas.microsoft.com/office/powerpoint/2010/main" val="71296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D8BA1E-EE1A-4F9B-9815-8A4DDF56CBF8}"/>
              </a:ext>
            </a:extLst>
          </p:cNvPr>
          <p:cNvSpPr txBox="1"/>
          <p:nvPr/>
        </p:nvSpPr>
        <p:spPr>
          <a:xfrm>
            <a:off x="359157" y="2305615"/>
            <a:ext cx="8459321" cy="2246769"/>
          </a:xfrm>
          <a:prstGeom prst="rect">
            <a:avLst/>
          </a:prstGeom>
          <a:noFill/>
        </p:spPr>
        <p:txBody>
          <a:bodyPr wrap="square">
            <a:spAutoFit/>
          </a:bodyPr>
          <a:lstStyle/>
          <a:p>
            <a:r>
              <a:rPr lang="en-SG" sz="1600" dirty="0"/>
              <a:t>#Data Cleaning</a:t>
            </a:r>
          </a:p>
          <a:p>
            <a:endParaRPr lang="en-SG" sz="1600" dirty="0"/>
          </a:p>
          <a:p>
            <a:r>
              <a:rPr lang="en-SG" sz="1600" dirty="0"/>
              <a:t>df = </a:t>
            </a:r>
            <a:r>
              <a:rPr lang="en-SG" sz="1600" dirty="0" err="1"/>
              <a:t>df.dropna</a:t>
            </a:r>
            <a:r>
              <a:rPr lang="en-SG" sz="1600" dirty="0"/>
              <a:t>()</a:t>
            </a:r>
          </a:p>
          <a:p>
            <a:endParaRPr lang="en-SG" sz="1600" dirty="0"/>
          </a:p>
          <a:p>
            <a:r>
              <a:rPr lang="en-SG" sz="1600" dirty="0"/>
              <a:t>#split X,Y</a:t>
            </a:r>
          </a:p>
          <a:p>
            <a:r>
              <a:rPr lang="en-SG" sz="1600" dirty="0"/>
              <a:t>Y = </a:t>
            </a:r>
            <a:r>
              <a:rPr lang="en-SG" sz="1600" dirty="0" err="1"/>
              <a:t>df.iloc</a:t>
            </a:r>
            <a:r>
              <a:rPr lang="en-SG" sz="1600" dirty="0"/>
              <a:t>[:, 0]</a:t>
            </a:r>
          </a:p>
          <a:p>
            <a:r>
              <a:rPr lang="en-SG" sz="1600" dirty="0"/>
              <a:t>X = </a:t>
            </a:r>
            <a:r>
              <a:rPr lang="en-SG" sz="1600" dirty="0" err="1"/>
              <a:t>df.iloc</a:t>
            </a:r>
            <a:r>
              <a:rPr lang="en-SG" sz="1600" dirty="0"/>
              <a:t>[:, 1:4]</a:t>
            </a:r>
          </a:p>
          <a:p>
            <a:endParaRPr lang="en-SG" sz="1600" dirty="0"/>
          </a:p>
          <a:p>
            <a:endParaRPr lang="en-SG" sz="1200" dirty="0"/>
          </a:p>
        </p:txBody>
      </p:sp>
      <p:sp>
        <p:nvSpPr>
          <p:cNvPr id="7" name="TextBox 6">
            <a:extLst>
              <a:ext uri="{FF2B5EF4-FFF2-40B4-BE49-F238E27FC236}">
                <a16:creationId xmlns:a16="http://schemas.microsoft.com/office/drawing/2014/main" id="{ED7CB0BF-D12C-4C55-906E-4215E534D64D}"/>
              </a:ext>
            </a:extLst>
          </p:cNvPr>
          <p:cNvSpPr txBox="1"/>
          <p:nvPr/>
        </p:nvSpPr>
        <p:spPr>
          <a:xfrm>
            <a:off x="3630901" y="4552384"/>
            <a:ext cx="5620006" cy="1477328"/>
          </a:xfrm>
          <a:prstGeom prst="rect">
            <a:avLst/>
          </a:prstGeom>
          <a:noFill/>
        </p:spPr>
        <p:txBody>
          <a:bodyPr wrap="square">
            <a:spAutoFit/>
          </a:bodyPr>
          <a:lstStyle/>
          <a:p>
            <a:r>
              <a:rPr lang="en-SG" dirty="0">
                <a:solidFill>
                  <a:srgbClr val="FF0000"/>
                </a:solidFill>
              </a:rPr>
              <a:t>#remove not a number</a:t>
            </a:r>
          </a:p>
          <a:p>
            <a:r>
              <a:rPr lang="en-SG" dirty="0">
                <a:solidFill>
                  <a:srgbClr val="FF0000"/>
                </a:solidFill>
              </a:rPr>
              <a:t>for </a:t>
            </a:r>
            <a:r>
              <a:rPr lang="en-SG" dirty="0" err="1">
                <a:solidFill>
                  <a:srgbClr val="FF0000"/>
                </a:solidFill>
              </a:rPr>
              <a:t>i</a:t>
            </a:r>
            <a:r>
              <a:rPr lang="en-SG" dirty="0">
                <a:solidFill>
                  <a:srgbClr val="FF0000"/>
                </a:solidFill>
              </a:rPr>
              <a:t> in </a:t>
            </a:r>
            <a:r>
              <a:rPr lang="en-SG" dirty="0" err="1">
                <a:solidFill>
                  <a:srgbClr val="FF0000"/>
                </a:solidFill>
              </a:rPr>
              <a:t>df.columns</a:t>
            </a:r>
            <a:r>
              <a:rPr lang="en-SG" dirty="0">
                <a:solidFill>
                  <a:srgbClr val="FF0000"/>
                </a:solidFill>
              </a:rPr>
              <a:t>:</a:t>
            </a:r>
          </a:p>
          <a:p>
            <a:r>
              <a:rPr lang="en-SG" dirty="0">
                <a:solidFill>
                  <a:srgbClr val="FF0000"/>
                </a:solidFill>
              </a:rPr>
              <a:t>    df1 = </a:t>
            </a:r>
            <a:r>
              <a:rPr lang="en-SG" dirty="0" err="1">
                <a:solidFill>
                  <a:srgbClr val="FF0000"/>
                </a:solidFill>
              </a:rPr>
              <a:t>pd.to_numeric</a:t>
            </a:r>
            <a:r>
              <a:rPr lang="en-SG" dirty="0">
                <a:solidFill>
                  <a:srgbClr val="FF0000"/>
                </a:solidFill>
              </a:rPr>
              <a:t>(df[</a:t>
            </a:r>
            <a:r>
              <a:rPr lang="en-SG" dirty="0" err="1">
                <a:solidFill>
                  <a:srgbClr val="FF0000"/>
                </a:solidFill>
              </a:rPr>
              <a:t>i</a:t>
            </a:r>
            <a:r>
              <a:rPr lang="en-SG" dirty="0">
                <a:solidFill>
                  <a:srgbClr val="FF0000"/>
                </a:solidFill>
              </a:rPr>
              <a:t>], errors='coerce’)</a:t>
            </a:r>
          </a:p>
          <a:p>
            <a:r>
              <a:rPr lang="en-SG" dirty="0">
                <a:solidFill>
                  <a:srgbClr val="FF0000"/>
                </a:solidFill>
              </a:rPr>
              <a:t>    df=df[df1.notnull()] #make it to null then remove null</a:t>
            </a:r>
          </a:p>
          <a:p>
            <a:r>
              <a:rPr lang="en-SG" dirty="0">
                <a:solidFill>
                  <a:srgbClr val="FF0000"/>
                </a:solidFill>
              </a:rPr>
              <a:t>print(df)</a:t>
            </a:r>
          </a:p>
        </p:txBody>
      </p:sp>
      <p:sp>
        <p:nvSpPr>
          <p:cNvPr id="8" name="TextBox 7">
            <a:extLst>
              <a:ext uri="{FF2B5EF4-FFF2-40B4-BE49-F238E27FC236}">
                <a16:creationId xmlns:a16="http://schemas.microsoft.com/office/drawing/2014/main" id="{63785B52-5A2E-4A6F-AA2D-5A9066E7C1BC}"/>
              </a:ext>
            </a:extLst>
          </p:cNvPr>
          <p:cNvSpPr txBox="1"/>
          <p:nvPr/>
        </p:nvSpPr>
        <p:spPr>
          <a:xfrm>
            <a:off x="3338505" y="2095651"/>
            <a:ext cx="6204797" cy="1600438"/>
          </a:xfrm>
          <a:prstGeom prst="rect">
            <a:avLst/>
          </a:prstGeom>
          <a:noFill/>
        </p:spPr>
        <p:txBody>
          <a:bodyPr wrap="square">
            <a:spAutoFit/>
          </a:bodyPr>
          <a:lstStyle/>
          <a:p>
            <a:r>
              <a:rPr lang="en-SG" sz="1400" dirty="0">
                <a:solidFill>
                  <a:srgbClr val="FF0000"/>
                </a:solidFill>
              </a:rPr>
              <a:t>#remove outlier</a:t>
            </a:r>
          </a:p>
          <a:p>
            <a:r>
              <a:rPr lang="en-SG" sz="1400" dirty="0">
                <a:solidFill>
                  <a:srgbClr val="FF0000"/>
                </a:solidFill>
              </a:rPr>
              <a:t>import </a:t>
            </a:r>
            <a:r>
              <a:rPr lang="en-SG" sz="1400" dirty="0" err="1">
                <a:solidFill>
                  <a:srgbClr val="FF0000"/>
                </a:solidFill>
              </a:rPr>
              <a:t>numpy</a:t>
            </a:r>
            <a:r>
              <a:rPr lang="en-SG" sz="1400" dirty="0">
                <a:solidFill>
                  <a:srgbClr val="FF0000"/>
                </a:solidFill>
              </a:rPr>
              <a:t> as np</a:t>
            </a:r>
          </a:p>
          <a:p>
            <a:r>
              <a:rPr lang="en-SG" sz="1400" dirty="0">
                <a:solidFill>
                  <a:srgbClr val="FF0000"/>
                </a:solidFill>
              </a:rPr>
              <a:t>from </a:t>
            </a:r>
            <a:r>
              <a:rPr lang="en-SG" sz="1400" dirty="0" err="1">
                <a:solidFill>
                  <a:srgbClr val="FF0000"/>
                </a:solidFill>
              </a:rPr>
              <a:t>scipy</a:t>
            </a:r>
            <a:r>
              <a:rPr lang="en-SG" sz="1400" dirty="0">
                <a:solidFill>
                  <a:srgbClr val="FF0000"/>
                </a:solidFill>
              </a:rPr>
              <a:t> import stats</a:t>
            </a:r>
          </a:p>
          <a:p>
            <a:r>
              <a:rPr lang="en-SG" sz="1400" dirty="0">
                <a:solidFill>
                  <a:srgbClr val="FF0000"/>
                </a:solidFill>
              </a:rPr>
              <a:t>z = </a:t>
            </a:r>
            <a:r>
              <a:rPr lang="en-SG" sz="1400" dirty="0" err="1">
                <a:solidFill>
                  <a:srgbClr val="FF0000"/>
                </a:solidFill>
              </a:rPr>
              <a:t>stats.zscore</a:t>
            </a:r>
            <a:r>
              <a:rPr lang="en-SG" sz="1400" dirty="0">
                <a:solidFill>
                  <a:srgbClr val="FF0000"/>
                </a:solidFill>
              </a:rPr>
              <a:t>(</a:t>
            </a:r>
            <a:r>
              <a:rPr lang="en-SG" sz="1400" dirty="0" err="1">
                <a:solidFill>
                  <a:srgbClr val="FF0000"/>
                </a:solidFill>
              </a:rPr>
              <a:t>df.astype</a:t>
            </a:r>
            <a:r>
              <a:rPr lang="en-SG" sz="1400" dirty="0">
                <a:solidFill>
                  <a:srgbClr val="FF0000"/>
                </a:solidFill>
              </a:rPr>
              <a:t>(</a:t>
            </a:r>
            <a:r>
              <a:rPr lang="en-SG" sz="1400" dirty="0" err="1">
                <a:solidFill>
                  <a:srgbClr val="FF0000"/>
                </a:solidFill>
              </a:rPr>
              <a:t>np.float</a:t>
            </a:r>
            <a:r>
              <a:rPr lang="en-SG" sz="1400" dirty="0">
                <a:solidFill>
                  <a:srgbClr val="FF0000"/>
                </a:solidFill>
              </a:rPr>
              <a:t>)) #zscore conversion need float</a:t>
            </a:r>
          </a:p>
          <a:p>
            <a:r>
              <a:rPr lang="en-SG" sz="1400" dirty="0">
                <a:solidFill>
                  <a:srgbClr val="FF0000"/>
                </a:solidFill>
              </a:rPr>
              <a:t>z = </a:t>
            </a:r>
            <a:r>
              <a:rPr lang="en-SG" sz="1400" dirty="0" err="1">
                <a:solidFill>
                  <a:srgbClr val="FF0000"/>
                </a:solidFill>
              </a:rPr>
              <a:t>np.abs</a:t>
            </a:r>
            <a:r>
              <a:rPr lang="en-SG" sz="1400" dirty="0">
                <a:solidFill>
                  <a:srgbClr val="FF0000"/>
                </a:solidFill>
              </a:rPr>
              <a:t>(z) #convert all to positive because the parity is not important</a:t>
            </a:r>
          </a:p>
          <a:p>
            <a:r>
              <a:rPr lang="en-SG" sz="1400" dirty="0">
                <a:solidFill>
                  <a:srgbClr val="FF0000"/>
                </a:solidFill>
              </a:rPr>
              <a:t>f = (z &lt; 3).all(axis=1) #3 is your choice, axis =1 means by columns, f is a flag</a:t>
            </a:r>
          </a:p>
          <a:p>
            <a:r>
              <a:rPr lang="en-SG" sz="1400" dirty="0">
                <a:solidFill>
                  <a:srgbClr val="FF0000"/>
                </a:solidFill>
              </a:rPr>
              <a:t>df = df[f]</a:t>
            </a:r>
          </a:p>
        </p:txBody>
      </p:sp>
      <p:sp>
        <p:nvSpPr>
          <p:cNvPr id="9" name="Title 1">
            <a:extLst>
              <a:ext uri="{FF2B5EF4-FFF2-40B4-BE49-F238E27FC236}">
                <a16:creationId xmlns:a16="http://schemas.microsoft.com/office/drawing/2014/main" id="{3466124D-22B5-448D-A4C2-A3CB0C83ABB0}"/>
              </a:ext>
            </a:extLst>
          </p:cNvPr>
          <p:cNvSpPr>
            <a:spLocks noGrp="1"/>
          </p:cNvSpPr>
          <p:nvPr>
            <p:ph type="title"/>
          </p:nvPr>
        </p:nvSpPr>
        <p:spPr>
          <a:xfrm>
            <a:off x="535730" y="52186"/>
            <a:ext cx="8229600" cy="1143000"/>
          </a:xfrm>
        </p:spPr>
        <p:txBody>
          <a:bodyPr/>
          <a:lstStyle/>
          <a:p>
            <a:r>
              <a:rPr lang="en-SG" dirty="0"/>
              <a:t>Data Cleaning and Split X,Y</a:t>
            </a:r>
          </a:p>
        </p:txBody>
      </p:sp>
    </p:spTree>
    <p:extLst>
      <p:ext uri="{BB962C8B-B14F-4D97-AF65-F5344CB8AC3E}">
        <p14:creationId xmlns:p14="http://schemas.microsoft.com/office/powerpoint/2010/main" val="64954342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Excel with Python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0DD9-8372-47F3-92A1-14106F0C5629}"/>
              </a:ext>
            </a:extLst>
          </p:cNvPr>
          <p:cNvSpPr>
            <a:spLocks noGrp="1"/>
          </p:cNvSpPr>
          <p:nvPr>
            <p:ph type="title"/>
          </p:nvPr>
        </p:nvSpPr>
        <p:spPr/>
        <p:txBody>
          <a:bodyPr/>
          <a:lstStyle/>
          <a:p>
            <a:r>
              <a:rPr lang="en-US">
                <a:cs typeface="Calibri Light"/>
              </a:rPr>
              <a:t>Importing the library</a:t>
            </a:r>
            <a:endParaRPr lang="en-US"/>
          </a:p>
        </p:txBody>
      </p:sp>
      <p:sp>
        <p:nvSpPr>
          <p:cNvPr id="3" name="Content Placeholder 2">
            <a:extLst>
              <a:ext uri="{FF2B5EF4-FFF2-40B4-BE49-F238E27FC236}">
                <a16:creationId xmlns:a16="http://schemas.microsoft.com/office/drawing/2014/main" id="{112AD9EF-8448-4B02-84E4-3895CFE38C17}"/>
              </a:ext>
            </a:extLst>
          </p:cNvPr>
          <p:cNvSpPr>
            <a:spLocks noGrp="1"/>
          </p:cNvSpPr>
          <p:nvPr>
            <p:ph idx="1"/>
          </p:nvPr>
        </p:nvSpPr>
        <p:spPr/>
        <p:txBody>
          <a:bodyPr vert="horz" lIns="91440" tIns="45720" rIns="91440" bIns="45720" rtlCol="0" anchor="t">
            <a:normAutofit/>
          </a:bodyPr>
          <a:lstStyle/>
          <a:p>
            <a:r>
              <a:rPr lang="en-US" dirty="0">
                <a:cs typeface="Calibri"/>
              </a:rPr>
              <a:t>Python uses </a:t>
            </a:r>
            <a:r>
              <a:rPr lang="en-US" dirty="0" err="1">
                <a:cs typeface="Calibri"/>
              </a:rPr>
              <a:t>openpyxl</a:t>
            </a:r>
            <a:r>
              <a:rPr lang="en-US" dirty="0">
                <a:cs typeface="Calibri"/>
              </a:rPr>
              <a:t> library to work with Excel spreadsheets</a:t>
            </a:r>
          </a:p>
          <a:p>
            <a:r>
              <a:rPr lang="en-US" dirty="0">
                <a:cs typeface="Calibri"/>
              </a:rPr>
              <a:t>Install the library if you </a:t>
            </a:r>
            <a:r>
              <a:rPr lang="en-US" dirty="0" err="1">
                <a:cs typeface="Calibri"/>
              </a:rPr>
              <a:t>havent</a:t>
            </a:r>
            <a:r>
              <a:rPr lang="en-US" dirty="0">
                <a:cs typeface="Calibri"/>
              </a:rPr>
              <a:t> done so, then import it:</a:t>
            </a:r>
          </a:p>
          <a:p>
            <a:endParaRPr lang="en-US" dirty="0">
              <a:cs typeface="Calibri"/>
            </a:endParaRPr>
          </a:p>
          <a:p>
            <a:pPr marL="0" indent="0">
              <a:buNone/>
            </a:pPr>
            <a:r>
              <a:rPr lang="en-US" dirty="0">
                <a:cs typeface="Calibri"/>
              </a:rPr>
              <a:t>pip install </a:t>
            </a:r>
            <a:r>
              <a:rPr lang="en-US" dirty="0" err="1">
                <a:cs typeface="Calibri"/>
              </a:rPr>
              <a:t>openpyxl</a:t>
            </a:r>
            <a:endParaRPr lang="en-US" dirty="0">
              <a:cs typeface="Calibri"/>
            </a:endParaRPr>
          </a:p>
          <a:p>
            <a:pPr marL="0" indent="0">
              <a:buNone/>
            </a:pPr>
            <a:r>
              <a:rPr lang="en-US" dirty="0">
                <a:cs typeface="Calibri"/>
              </a:rPr>
              <a:t>import </a:t>
            </a:r>
            <a:r>
              <a:rPr lang="en-US" dirty="0" err="1">
                <a:cs typeface="Calibri"/>
              </a:rPr>
              <a:t>openpyxl</a:t>
            </a:r>
            <a:endParaRPr lang="en-US" dirty="0">
              <a:cs typeface="Calibri"/>
            </a:endParaRPr>
          </a:p>
        </p:txBody>
      </p:sp>
    </p:spTree>
    <p:extLst>
      <p:ext uri="{BB962C8B-B14F-4D97-AF65-F5344CB8AC3E}">
        <p14:creationId xmlns:p14="http://schemas.microsoft.com/office/powerpoint/2010/main" val="10142084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Creating our first workbook</a:t>
            </a:r>
            <a:endParaRPr lang="en-US"/>
          </a:p>
        </p:txBody>
      </p:sp>
      <p:sp>
        <p:nvSpPr>
          <p:cNvPr id="3" name="Content Placeholder 2">
            <a:extLst>
              <a:ext uri="{FF2B5EF4-FFF2-40B4-BE49-F238E27FC236}">
                <a16:creationId xmlns:a16="http://schemas.microsoft.com/office/drawing/2014/main" id="{44A353B2-8421-4AA5-8AA9-21484D071B81}"/>
              </a:ext>
            </a:extLst>
          </p:cNvPr>
          <p:cNvSpPr>
            <a:spLocks noGrp="1"/>
          </p:cNvSpPr>
          <p:nvPr>
            <p:ph idx="1"/>
          </p:nvPr>
        </p:nvSpPr>
        <p:spPr>
          <a:xfrm>
            <a:off x="206542" y="1825625"/>
            <a:ext cx="6675521" cy="4351338"/>
          </a:xfrm>
        </p:spPr>
        <p:txBody>
          <a:bodyPr vert="horz" lIns="91440" tIns="45720" rIns="91440" bIns="45720" rtlCol="0" anchor="t">
            <a:normAutofit/>
          </a:bodyPr>
          <a:lstStyle/>
          <a:p>
            <a:pPr marL="0" indent="0">
              <a:buNone/>
            </a:pPr>
            <a:r>
              <a:rPr lang="en-US" sz="1800">
                <a:latin typeface="Consolas"/>
              </a:rPr>
              <a:t>from openpyxl import Workbook
workbook = Workbook() # Create workbook instance
sheet = </a:t>
            </a:r>
            <a:r>
              <a:rPr lang="en-US" sz="1800" err="1">
                <a:latin typeface="Consolas"/>
              </a:rPr>
              <a:t>workbook.active</a:t>
            </a:r>
            <a:r>
              <a:rPr lang="en-US" sz="1800">
                <a:latin typeface="Consolas"/>
              </a:rPr>
              <a:t> # Initiate active sheet
sheet["A1"] = "hello" # Fill cell A1 with 'hello'
sheet["B1"] = "world!" # Fill cell B1 with 'world!'
</a:t>
            </a:r>
            <a:r>
              <a:rPr lang="en-US" sz="1800" err="1">
                <a:latin typeface="Consolas"/>
              </a:rPr>
              <a:t>workbook.save</a:t>
            </a:r>
            <a:r>
              <a:rPr lang="en-US" sz="1800">
                <a:latin typeface="Consolas"/>
              </a:rPr>
              <a:t>(filename="hello_world.xlsx")</a:t>
            </a:r>
          </a:p>
        </p:txBody>
      </p:sp>
      <p:pic>
        <p:nvPicPr>
          <p:cNvPr id="4" name="Picture 4" descr="Graphical user interface, application, table, Excel&#10;&#10;Description automatically generated">
            <a:extLst>
              <a:ext uri="{FF2B5EF4-FFF2-40B4-BE49-F238E27FC236}">
                <a16:creationId xmlns:a16="http://schemas.microsoft.com/office/drawing/2014/main" id="{9A585C47-23C7-465A-92BA-D55D6F55D3A3}"/>
              </a:ext>
            </a:extLst>
          </p:cNvPr>
          <p:cNvPicPr>
            <a:picLocks noChangeAspect="1"/>
          </p:cNvPicPr>
          <p:nvPr/>
        </p:nvPicPr>
        <p:blipFill rotWithShape="1">
          <a:blip r:embed="rId2"/>
          <a:srcRect r="29659" b="-352"/>
          <a:stretch/>
        </p:blipFill>
        <p:spPr>
          <a:xfrm>
            <a:off x="7411452" y="1918973"/>
            <a:ext cx="4776759" cy="3882329"/>
          </a:xfrm>
          <a:prstGeom prst="rect">
            <a:avLst/>
          </a:prstGeom>
        </p:spPr>
      </p:pic>
      <p:sp>
        <p:nvSpPr>
          <p:cNvPr id="5" name="Arrow: Right 4">
            <a:extLst>
              <a:ext uri="{FF2B5EF4-FFF2-40B4-BE49-F238E27FC236}">
                <a16:creationId xmlns:a16="http://schemas.microsoft.com/office/drawing/2014/main" id="{6EDBCEB6-BBC8-4CC3-9CDF-5C591F05288C}"/>
              </a:ext>
            </a:extLst>
          </p:cNvPr>
          <p:cNvSpPr/>
          <p:nvPr/>
        </p:nvSpPr>
        <p:spPr>
          <a:xfrm>
            <a:off x="6308638" y="3998815"/>
            <a:ext cx="751973" cy="330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9292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Reading in Excel files</a:t>
            </a:r>
            <a:endParaRPr lang="en-US"/>
          </a:p>
        </p:txBody>
      </p:sp>
      <p:sp>
        <p:nvSpPr>
          <p:cNvPr id="3" name="Content Placeholder 2">
            <a:extLst>
              <a:ext uri="{FF2B5EF4-FFF2-40B4-BE49-F238E27FC236}">
                <a16:creationId xmlns:a16="http://schemas.microsoft.com/office/drawing/2014/main" id="{44A353B2-8421-4AA5-8AA9-21484D071B81}"/>
              </a:ext>
            </a:extLst>
          </p:cNvPr>
          <p:cNvSpPr>
            <a:spLocks noGrp="1"/>
          </p:cNvSpPr>
          <p:nvPr>
            <p:ph idx="1"/>
          </p:nvPr>
        </p:nvSpPr>
        <p:spPr>
          <a:xfrm>
            <a:off x="6292516" y="1715336"/>
            <a:ext cx="5723021" cy="4942890"/>
          </a:xfrm>
          <a:ln>
            <a:solidFill>
              <a:schemeClr val="tx1"/>
            </a:solidFill>
          </a:ln>
        </p:spPr>
        <p:txBody>
          <a:bodyPr vert="horz" lIns="91440" tIns="45720" rIns="91440" bIns="45720" rtlCol="0" anchor="t">
            <a:noAutofit/>
          </a:bodyPr>
          <a:lstStyle/>
          <a:p>
            <a:pPr>
              <a:buNone/>
            </a:pPr>
            <a:r>
              <a:rPr lang="en-US" sz="2000">
                <a:latin typeface="Calibri" panose="020F0502020204030204"/>
                <a:cs typeface="Calibri"/>
              </a:rPr>
              <a:t>1. The workbook is read using load_workbook() function</a:t>
            </a:r>
          </a:p>
          <a:p>
            <a:pPr>
              <a:buNone/>
            </a:pPr>
            <a:r>
              <a:rPr lang="en-US" sz="2000">
                <a:latin typeface="Calibri" panose="020F0502020204030204"/>
                <a:cs typeface="Calibri"/>
              </a:rPr>
              <a:t>- Additional arguments we can pass: </a:t>
            </a:r>
          </a:p>
          <a:p>
            <a:pPr>
              <a:buNone/>
            </a:pPr>
            <a:r>
              <a:rPr lang="en-US" sz="2000" i="1">
                <a:latin typeface="Calibri" panose="020F0502020204030204"/>
                <a:cs typeface="Calibri"/>
              </a:rPr>
              <a:t>read_only</a:t>
            </a:r>
            <a:r>
              <a:rPr lang="en-US" sz="2000">
                <a:latin typeface="Calibri" panose="020F0502020204030204"/>
                <a:cs typeface="Calibri"/>
              </a:rPr>
              <a:t>: Loads a spreadsheet in read-only mode</a:t>
            </a:r>
          </a:p>
          <a:p>
            <a:pPr>
              <a:buNone/>
            </a:pPr>
            <a:r>
              <a:rPr lang="en-US" sz="2000" i="1">
                <a:latin typeface="Calibri" panose="020F0502020204030204"/>
                <a:cs typeface="Calibri"/>
              </a:rPr>
              <a:t>data_only</a:t>
            </a:r>
            <a:r>
              <a:rPr lang="en-US" sz="2000">
                <a:latin typeface="Calibri" panose="020F0502020204030204"/>
                <a:cs typeface="Calibri"/>
              </a:rPr>
              <a:t>: Ignores loading formulas and intead only loads the values</a:t>
            </a:r>
          </a:p>
          <a:p>
            <a:pPr>
              <a:buNone/>
            </a:pPr>
            <a:endParaRPr lang="en-US" sz="2000">
              <a:latin typeface="Calibri" panose="020F0502020204030204"/>
              <a:cs typeface="Calibri"/>
            </a:endParaRPr>
          </a:p>
          <a:p>
            <a:pPr>
              <a:buNone/>
            </a:pPr>
            <a:r>
              <a:rPr lang="en-US" sz="2000">
                <a:latin typeface="Calibri" panose="020F0502020204030204"/>
                <a:cs typeface="Calibri"/>
              </a:rPr>
              <a:t>2. workbook.sheetnames is used to view all the sheets in our file</a:t>
            </a:r>
          </a:p>
          <a:p>
            <a:pPr>
              <a:buNone/>
            </a:pPr>
            <a:endParaRPr lang="en-US" sz="2000">
              <a:latin typeface="Calibri" panose="020F0502020204030204"/>
              <a:cs typeface="Calibri"/>
            </a:endParaRPr>
          </a:p>
          <a:p>
            <a:pPr>
              <a:buNone/>
            </a:pPr>
            <a:r>
              <a:rPr lang="en-US" sz="2000">
                <a:latin typeface="Calibri" panose="020F0502020204030204"/>
                <a:cs typeface="Calibri"/>
              </a:rPr>
              <a:t>3. workbook.active  selects the first available sheet </a:t>
            </a:r>
          </a:p>
          <a:p>
            <a:pPr>
              <a:buNone/>
            </a:pPr>
            <a:endParaRPr lang="en-US" sz="2000">
              <a:latin typeface="Calibri" panose="020F0502020204030204"/>
              <a:cs typeface="Calibri"/>
            </a:endParaRPr>
          </a:p>
          <a:p>
            <a:pPr>
              <a:buNone/>
            </a:pPr>
            <a:r>
              <a:rPr lang="en-US" sz="2000">
                <a:latin typeface="Calibri" panose="020F0502020204030204"/>
                <a:cs typeface="Calibri"/>
              </a:rPr>
              <a:t>4. Sheet.title allows us to view the title of the selected sheet</a:t>
            </a:r>
          </a:p>
          <a:p>
            <a:pPr>
              <a:buNone/>
            </a:pPr>
            <a:endParaRPr lang="en-US" sz="2000">
              <a:latin typeface="Calibri" panose="020F0502020204030204"/>
              <a:cs typeface="Calibri"/>
            </a:endParaRPr>
          </a:p>
        </p:txBody>
      </p:sp>
      <p:sp>
        <p:nvSpPr>
          <p:cNvPr id="8" name="Content Placeholder 2">
            <a:extLst>
              <a:ext uri="{FF2B5EF4-FFF2-40B4-BE49-F238E27FC236}">
                <a16:creationId xmlns:a16="http://schemas.microsoft.com/office/drawing/2014/main" id="{9F1093D0-0C3A-473E-94B5-42520A9C2B52}"/>
              </a:ext>
            </a:extLst>
          </p:cNvPr>
          <p:cNvSpPr txBox="1">
            <a:spLocks/>
          </p:cNvSpPr>
          <p:nvPr/>
        </p:nvSpPr>
        <p:spPr>
          <a:xfrm>
            <a:off x="358942" y="1978025"/>
            <a:ext cx="5733047" cy="46822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b="1" dirty="0">
                <a:ea typeface="+mn-lt"/>
                <a:cs typeface="+mn-lt"/>
              </a:rPr>
              <a:t>For this example we will </a:t>
            </a:r>
            <a:r>
              <a:rPr lang="en-US" sz="1800" b="1" dirty="0" err="1">
                <a:ea typeface="+mn-lt"/>
                <a:cs typeface="+mn-lt"/>
              </a:rPr>
              <a:t>ues</a:t>
            </a:r>
            <a:r>
              <a:rPr lang="en-US" sz="1800" b="1" dirty="0">
                <a:ea typeface="+mn-lt"/>
                <a:cs typeface="+mn-lt"/>
              </a:rPr>
              <a:t> TSS Customer data, but convert it from csv to xlsx format</a:t>
            </a:r>
          </a:p>
          <a:p>
            <a:pPr>
              <a:buFont typeface="Arial" panose="020B0604020202020204" pitchFamily="34" charset="0"/>
              <a:buNone/>
            </a:pPr>
            <a:endParaRPr lang="en-US" sz="1800" dirty="0">
              <a:ea typeface="+mn-lt"/>
              <a:cs typeface="+mn-lt"/>
            </a:endParaRPr>
          </a:p>
          <a:p>
            <a:pPr>
              <a:buFont typeface="Arial" panose="020B0604020202020204" pitchFamily="34" charset="0"/>
              <a:buNone/>
            </a:pPr>
            <a:r>
              <a:rPr lang="en-US" sz="1800" dirty="0">
                <a:ea typeface="+mn-lt"/>
                <a:cs typeface="+mn-lt"/>
              </a:rPr>
              <a:t>from </a:t>
            </a:r>
            <a:r>
              <a:rPr lang="en-US" sz="1800" dirty="0" err="1">
                <a:ea typeface="+mn-lt"/>
                <a:cs typeface="+mn-lt"/>
              </a:rPr>
              <a:t>openpyxl</a:t>
            </a:r>
            <a:r>
              <a:rPr lang="en-US" sz="1800" dirty="0">
                <a:ea typeface="+mn-lt"/>
                <a:cs typeface="+mn-lt"/>
              </a:rPr>
              <a:t> import </a:t>
            </a:r>
            <a:r>
              <a:rPr lang="en-US" sz="1800" dirty="0" err="1">
                <a:ea typeface="+mn-lt"/>
                <a:cs typeface="+mn-lt"/>
              </a:rPr>
              <a:t>load_workbook</a:t>
            </a:r>
            <a:endParaRPr lang="en-US" dirty="0">
              <a:ea typeface="+mn-lt"/>
              <a:cs typeface="+mn-lt"/>
            </a:endParaRPr>
          </a:p>
          <a:p>
            <a:pPr>
              <a:buFont typeface="Arial" panose="020B0604020202020204" pitchFamily="34" charset="0"/>
              <a:buNone/>
            </a:pPr>
            <a:r>
              <a:rPr lang="en-US" sz="1800" dirty="0">
                <a:ea typeface="+mn-lt"/>
                <a:cs typeface="+mn-lt"/>
              </a:rPr>
              <a:t>workbook = </a:t>
            </a:r>
            <a:r>
              <a:rPr lang="en-US" sz="1800" dirty="0" err="1">
                <a:ea typeface="+mn-lt"/>
                <a:cs typeface="+mn-lt"/>
              </a:rPr>
              <a:t>load_workbook</a:t>
            </a:r>
            <a:r>
              <a:rPr lang="en-US" sz="1800" dirty="0">
                <a:ea typeface="+mn-lt"/>
                <a:cs typeface="+mn-lt"/>
              </a:rPr>
              <a:t>(filename="TSS Customer.xlsx") # Load in the excel file</a:t>
            </a:r>
            <a:endParaRPr lang="en-US" dirty="0">
              <a:ea typeface="+mn-lt"/>
              <a:cs typeface="+mn-lt"/>
            </a:endParaRPr>
          </a:p>
          <a:p>
            <a:pPr>
              <a:buFont typeface="Arial" panose="020B0604020202020204" pitchFamily="34" charset="0"/>
              <a:buNone/>
            </a:pPr>
            <a:r>
              <a:rPr lang="en-US" sz="1800" dirty="0">
                <a:ea typeface="+mn-lt"/>
                <a:cs typeface="+mn-lt"/>
              </a:rPr>
              <a:t>print(</a:t>
            </a:r>
            <a:r>
              <a:rPr lang="en-US" sz="1800" dirty="0" err="1">
                <a:ea typeface="+mn-lt"/>
                <a:cs typeface="+mn-lt"/>
              </a:rPr>
              <a:t>workbook.sheetnames</a:t>
            </a:r>
            <a:r>
              <a:rPr lang="en-US" sz="1800" dirty="0">
                <a:ea typeface="+mn-lt"/>
                <a:cs typeface="+mn-lt"/>
              </a:rPr>
              <a:t>) # Print out all sheet names </a:t>
            </a:r>
            <a:endParaRPr lang="en-US" sz="1800" dirty="0">
              <a:latin typeface="Calibri" panose="020F0502020204030204"/>
              <a:cs typeface="Calibri"/>
            </a:endParaRPr>
          </a:p>
          <a:p>
            <a:pPr>
              <a:buFont typeface="Arial" panose="020B0604020202020204" pitchFamily="34" charset="0"/>
              <a:buNone/>
            </a:pPr>
            <a:r>
              <a:rPr lang="en-US" sz="1800" i="1" dirty="0">
                <a:latin typeface="Calibri" panose="020F0502020204030204"/>
                <a:cs typeface="Calibri"/>
              </a:rPr>
              <a:t>Output</a:t>
            </a:r>
            <a:r>
              <a:rPr lang="en-US" sz="1800" dirty="0">
                <a:latin typeface="Calibri" panose="020F0502020204030204"/>
                <a:cs typeface="Calibri"/>
              </a:rPr>
              <a:t>: ['</a:t>
            </a:r>
            <a:r>
              <a:rPr lang="en-US" sz="1800" dirty="0" err="1">
                <a:latin typeface="Calibri" panose="020F0502020204030204"/>
                <a:cs typeface="Calibri"/>
              </a:rPr>
              <a:t>Tss</a:t>
            </a:r>
            <a:r>
              <a:rPr lang="en-US" sz="1800" dirty="0">
                <a:latin typeface="Calibri" panose="020F0502020204030204"/>
                <a:cs typeface="Calibri"/>
              </a:rPr>
              <a:t> Customer']</a:t>
            </a:r>
          </a:p>
          <a:p>
            <a:pPr>
              <a:buNone/>
            </a:pPr>
            <a:r>
              <a:rPr lang="en-US" sz="1800" dirty="0">
                <a:ea typeface="+mn-lt"/>
                <a:cs typeface="+mn-lt"/>
              </a:rPr>
              <a:t>sheet = </a:t>
            </a:r>
            <a:r>
              <a:rPr lang="en-US" sz="1800" dirty="0" err="1">
                <a:ea typeface="+mn-lt"/>
                <a:cs typeface="+mn-lt"/>
              </a:rPr>
              <a:t>workbook.active</a:t>
            </a:r>
            <a:endParaRPr lang="en-US" dirty="0"/>
          </a:p>
          <a:p>
            <a:pPr>
              <a:buNone/>
            </a:pPr>
            <a:r>
              <a:rPr lang="en-US" sz="1800" dirty="0" err="1">
                <a:ea typeface="+mn-lt"/>
                <a:cs typeface="+mn-lt"/>
              </a:rPr>
              <a:t>Sheet.title</a:t>
            </a:r>
            <a:endParaRPr lang="en-US" dirty="0">
              <a:ea typeface="+mn-lt"/>
              <a:cs typeface="+mn-lt"/>
            </a:endParaRPr>
          </a:p>
          <a:p>
            <a:pPr>
              <a:buNone/>
            </a:pPr>
            <a:r>
              <a:rPr lang="en-US" sz="1800" i="1" dirty="0">
                <a:cs typeface="Calibri"/>
              </a:rPr>
              <a:t>Output:</a:t>
            </a:r>
            <a:r>
              <a:rPr lang="en-US" sz="1800" dirty="0">
                <a:cs typeface="Calibri"/>
              </a:rPr>
              <a:t> 'TSS Customer'</a:t>
            </a:r>
          </a:p>
          <a:p>
            <a:pPr>
              <a:buNone/>
            </a:pPr>
            <a:endParaRPr lang="en-US" sz="1800" dirty="0">
              <a:latin typeface="Calibri" panose="020F0502020204030204"/>
              <a:cs typeface="Calibri"/>
            </a:endParaRPr>
          </a:p>
          <a:p>
            <a:pPr>
              <a:buNone/>
            </a:pPr>
            <a:endParaRPr lang="en-US" sz="1800" dirty="0">
              <a:latin typeface="Calibri" panose="020F0502020204030204"/>
              <a:cs typeface="Calibri"/>
            </a:endParaRPr>
          </a:p>
        </p:txBody>
      </p:sp>
      <p:sp>
        <p:nvSpPr>
          <p:cNvPr id="9" name="Rectangle 8">
            <a:extLst>
              <a:ext uri="{FF2B5EF4-FFF2-40B4-BE49-F238E27FC236}">
                <a16:creationId xmlns:a16="http://schemas.microsoft.com/office/drawing/2014/main" id="{07F78F04-63ED-4F43-8103-F3028FD09AC3}"/>
              </a:ext>
            </a:extLst>
          </p:cNvPr>
          <p:cNvSpPr/>
          <p:nvPr/>
        </p:nvSpPr>
        <p:spPr>
          <a:xfrm>
            <a:off x="1538037" y="3372852"/>
            <a:ext cx="1513972" cy="290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C96835-8501-4D45-A340-73B0835C4B49}"/>
              </a:ext>
            </a:extLst>
          </p:cNvPr>
          <p:cNvSpPr/>
          <p:nvPr/>
        </p:nvSpPr>
        <p:spPr>
          <a:xfrm>
            <a:off x="966536" y="3944352"/>
            <a:ext cx="2205788" cy="340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75993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Retrieving data from spreadsheet</a:t>
            </a:r>
            <a:endParaRPr lang="en-US"/>
          </a:p>
        </p:txBody>
      </p:sp>
      <p:sp>
        <p:nvSpPr>
          <p:cNvPr id="3" name="Content Placeholder 2">
            <a:extLst>
              <a:ext uri="{FF2B5EF4-FFF2-40B4-BE49-F238E27FC236}">
                <a16:creationId xmlns:a16="http://schemas.microsoft.com/office/drawing/2014/main" id="{44A353B2-8421-4AA5-8AA9-21484D071B81}"/>
              </a:ext>
            </a:extLst>
          </p:cNvPr>
          <p:cNvSpPr>
            <a:spLocks noGrp="1"/>
          </p:cNvSpPr>
          <p:nvPr>
            <p:ph idx="1"/>
          </p:nvPr>
        </p:nvSpPr>
        <p:spPr>
          <a:xfrm>
            <a:off x="6352674" y="1875757"/>
            <a:ext cx="5723021" cy="4351338"/>
          </a:xfrm>
          <a:ln>
            <a:solidFill>
              <a:schemeClr val="tx1"/>
            </a:solidFill>
          </a:ln>
        </p:spPr>
        <p:txBody>
          <a:bodyPr vert="horz" lIns="91440" tIns="45720" rIns="91440" bIns="45720" rtlCol="0" anchor="t">
            <a:noAutofit/>
          </a:bodyPr>
          <a:lstStyle/>
          <a:p>
            <a:pPr>
              <a:buNone/>
            </a:pPr>
            <a:r>
              <a:rPr lang="en-US" sz="2400">
                <a:latin typeface="Calibri" panose="020F0502020204030204"/>
                <a:cs typeface="Calibri"/>
              </a:rPr>
              <a:t>To retrieve data, we select the cell we want using [ ], followed by .value to retrieve the value in the cell</a:t>
            </a:r>
          </a:p>
          <a:p>
            <a:pPr>
              <a:buNone/>
            </a:pPr>
            <a:endParaRPr lang="en-US" sz="2400">
              <a:latin typeface="Calibri" panose="020F0502020204030204"/>
              <a:cs typeface="Calibri"/>
            </a:endParaRPr>
          </a:p>
          <a:p>
            <a:pPr>
              <a:buNone/>
            </a:pPr>
            <a:r>
              <a:rPr lang="en-US" sz="2400">
                <a:latin typeface="Calibri" panose="020F0502020204030204"/>
                <a:cs typeface="Calibri"/>
              </a:rPr>
              <a:t>Alternate way is to use .cell method, and specify row = </a:t>
            </a:r>
            <a:r>
              <a:rPr lang="en-US" sz="2400" i="1">
                <a:latin typeface="Calibri" panose="020F0502020204030204"/>
                <a:cs typeface="Calibri"/>
              </a:rPr>
              <a:t>x</a:t>
            </a:r>
            <a:r>
              <a:rPr lang="en-US" sz="2400">
                <a:latin typeface="Calibri" panose="020F0502020204030204"/>
                <a:cs typeface="Calibri"/>
              </a:rPr>
              <a:t>, column = </a:t>
            </a:r>
            <a:r>
              <a:rPr lang="en-US" sz="2400" i="1">
                <a:latin typeface="Calibri" panose="020F0502020204030204"/>
                <a:cs typeface="Calibri"/>
              </a:rPr>
              <a:t>y</a:t>
            </a:r>
            <a:r>
              <a:rPr lang="en-US" sz="2400">
                <a:latin typeface="Calibri" panose="020F0502020204030204"/>
                <a:cs typeface="Calibri"/>
              </a:rPr>
              <a:t> to get the value in row x and column y</a:t>
            </a:r>
          </a:p>
        </p:txBody>
      </p:sp>
      <p:sp>
        <p:nvSpPr>
          <p:cNvPr id="8" name="Content Placeholder 2">
            <a:extLst>
              <a:ext uri="{FF2B5EF4-FFF2-40B4-BE49-F238E27FC236}">
                <a16:creationId xmlns:a16="http://schemas.microsoft.com/office/drawing/2014/main" id="{9F1093D0-0C3A-473E-94B5-42520A9C2B52}"/>
              </a:ext>
            </a:extLst>
          </p:cNvPr>
          <p:cNvSpPr txBox="1">
            <a:spLocks/>
          </p:cNvSpPr>
          <p:nvPr/>
        </p:nvSpPr>
        <p:spPr>
          <a:xfrm>
            <a:off x="308810" y="1697288"/>
            <a:ext cx="5733047" cy="46822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1800" b="1">
              <a:latin typeface="Calibri" panose="020F0502020204030204"/>
              <a:cs typeface="Calibri"/>
            </a:endParaRPr>
          </a:p>
        </p:txBody>
      </p:sp>
      <p:sp>
        <p:nvSpPr>
          <p:cNvPr id="4" name="TextBox 3">
            <a:extLst>
              <a:ext uri="{FF2B5EF4-FFF2-40B4-BE49-F238E27FC236}">
                <a16:creationId xmlns:a16="http://schemas.microsoft.com/office/drawing/2014/main" id="{0AA94656-0394-4BC9-AB74-C75FFA085E3F}"/>
              </a:ext>
            </a:extLst>
          </p:cNvPr>
          <p:cNvSpPr txBox="1"/>
          <p:nvPr/>
        </p:nvSpPr>
        <p:spPr>
          <a:xfrm>
            <a:off x="483268" y="1836821"/>
            <a:ext cx="511943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Option 1:</a:t>
            </a:r>
          </a:p>
          <a:p>
            <a:endParaRPr lang="en-US">
              <a:ea typeface="+mn-lt"/>
              <a:cs typeface="+mn-lt"/>
            </a:endParaRPr>
          </a:p>
          <a:p>
            <a:r>
              <a:rPr lang="en-US">
                <a:ea typeface="+mn-lt"/>
                <a:cs typeface="+mn-lt"/>
              </a:rPr>
              <a:t>sheet['A1'].value </a:t>
            </a:r>
            <a:endParaRPr lang="en-US" i="1">
              <a:ea typeface="+mn-lt"/>
              <a:cs typeface="+mn-lt"/>
            </a:endParaRPr>
          </a:p>
          <a:p>
            <a:endParaRPr lang="en-US">
              <a:ea typeface="+mn-lt"/>
              <a:cs typeface="+mn-lt"/>
            </a:endParaRPr>
          </a:p>
          <a:p>
            <a:r>
              <a:rPr lang="en-US" i="1">
                <a:ea typeface="+mn-lt"/>
                <a:cs typeface="+mn-lt"/>
              </a:rPr>
              <a:t>Output: </a:t>
            </a:r>
            <a:r>
              <a:rPr lang="en-US">
                <a:ea typeface="+mn-lt"/>
                <a:cs typeface="+mn-lt"/>
              </a:rPr>
              <a:t>'Co_Name'</a:t>
            </a:r>
          </a:p>
          <a:p>
            <a:endParaRPr lang="en-US">
              <a:ea typeface="+mn-lt"/>
              <a:cs typeface="+mn-lt"/>
            </a:endParaRPr>
          </a:p>
          <a:p>
            <a:r>
              <a:rPr lang="en-US" b="1">
                <a:ea typeface="+mn-lt"/>
                <a:cs typeface="+mn-lt"/>
              </a:rPr>
              <a:t>Option 2:</a:t>
            </a:r>
          </a:p>
          <a:p>
            <a:endParaRPr lang="en-US">
              <a:ea typeface="+mn-lt"/>
              <a:cs typeface="+mn-lt"/>
            </a:endParaRPr>
          </a:p>
          <a:p>
            <a:r>
              <a:rPr lang="en-US">
                <a:ea typeface="+mn-lt"/>
                <a:cs typeface="+mn-lt"/>
              </a:rPr>
              <a:t>Sheet.cell(row = 1, column  = 2).value</a:t>
            </a:r>
          </a:p>
          <a:p>
            <a:endParaRPr lang="en-US">
              <a:ea typeface="+mn-lt"/>
              <a:cs typeface="+mn-lt"/>
            </a:endParaRPr>
          </a:p>
          <a:p>
            <a:r>
              <a:rPr lang="en-US" i="1">
                <a:ea typeface="+mn-lt"/>
                <a:cs typeface="+mn-lt"/>
              </a:rPr>
              <a:t>Output:</a:t>
            </a:r>
            <a:r>
              <a:rPr lang="en-US">
                <a:ea typeface="+mn-lt"/>
                <a:cs typeface="+mn-lt"/>
              </a:rPr>
              <a:t> 'Reg_No'</a:t>
            </a:r>
          </a:p>
        </p:txBody>
      </p:sp>
    </p:spTree>
    <p:extLst>
      <p:ext uri="{BB962C8B-B14F-4D97-AF65-F5344CB8AC3E}">
        <p14:creationId xmlns:p14="http://schemas.microsoft.com/office/powerpoint/2010/main" val="150769573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80E8-5E4E-4158-9799-98ED29EDF67B}"/>
              </a:ext>
            </a:extLst>
          </p:cNvPr>
          <p:cNvSpPr>
            <a:spLocks noGrp="1"/>
          </p:cNvSpPr>
          <p:nvPr>
            <p:ph type="title"/>
          </p:nvPr>
        </p:nvSpPr>
        <p:spPr>
          <a:xfrm>
            <a:off x="838200" y="2761415"/>
            <a:ext cx="10515600" cy="1325563"/>
          </a:xfrm>
        </p:spPr>
        <p:txBody>
          <a:bodyPr/>
          <a:lstStyle/>
          <a:p>
            <a:pPr algn="ctr"/>
            <a:r>
              <a:rPr lang="en-US">
                <a:cs typeface="Calibri Light"/>
              </a:rPr>
              <a:t>Accessing Excel data</a:t>
            </a:r>
          </a:p>
        </p:txBody>
      </p:sp>
    </p:spTree>
    <p:extLst>
      <p:ext uri="{BB962C8B-B14F-4D97-AF65-F5344CB8AC3E}">
        <p14:creationId xmlns:p14="http://schemas.microsoft.com/office/powerpoint/2010/main" val="21048503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Iterating through our data by slicing</a:t>
            </a:r>
            <a:endParaRPr lang="en-US"/>
          </a:p>
        </p:txBody>
      </p:sp>
      <p:sp>
        <p:nvSpPr>
          <p:cNvPr id="3" name="Content Placeholder 2">
            <a:extLst>
              <a:ext uri="{FF2B5EF4-FFF2-40B4-BE49-F238E27FC236}">
                <a16:creationId xmlns:a16="http://schemas.microsoft.com/office/drawing/2014/main" id="{44A353B2-8421-4AA5-8AA9-21484D071B81}"/>
              </a:ext>
            </a:extLst>
          </p:cNvPr>
          <p:cNvSpPr>
            <a:spLocks noGrp="1"/>
          </p:cNvSpPr>
          <p:nvPr>
            <p:ph idx="1"/>
          </p:nvPr>
        </p:nvSpPr>
        <p:spPr>
          <a:xfrm>
            <a:off x="206542" y="1825625"/>
            <a:ext cx="6675521" cy="4351338"/>
          </a:xfrm>
        </p:spPr>
        <p:txBody>
          <a:bodyPr vert="horz" lIns="91440" tIns="45720" rIns="91440" bIns="45720" rtlCol="0" anchor="t">
            <a:normAutofit lnSpcReduction="10000"/>
          </a:bodyPr>
          <a:lstStyle/>
          <a:p>
            <a:pPr marL="0" indent="0">
              <a:buNone/>
            </a:pPr>
            <a:r>
              <a:rPr lang="en-US" sz="1800" b="1">
                <a:latin typeface="Consolas"/>
              </a:rPr>
              <a:t>All outputs are in tuple form </a:t>
            </a:r>
          </a:p>
          <a:p>
            <a:pPr marL="0" indent="0">
              <a:buNone/>
            </a:pPr>
            <a:endParaRPr lang="en-US" sz="1800" b="1">
              <a:latin typeface="Consolas"/>
            </a:endParaRPr>
          </a:p>
          <a:p>
            <a:pPr marL="0" indent="0">
              <a:buNone/>
            </a:pPr>
            <a:r>
              <a:rPr lang="en-US" sz="1800" b="1">
                <a:latin typeface="Consolas"/>
              </a:rPr>
              <a:t>Selecting a range of data</a:t>
            </a:r>
            <a:endParaRPr lang="en-US">
              <a:latin typeface="Calibri" panose="020F0502020204030204"/>
              <a:cs typeface="Calibri" panose="020F0502020204030204"/>
            </a:endParaRPr>
          </a:p>
          <a:p>
            <a:pPr marL="0" indent="0">
              <a:buNone/>
            </a:pPr>
            <a:endParaRPr lang="en-US" sz="1800" b="1">
              <a:latin typeface="Consolas"/>
            </a:endParaRPr>
          </a:p>
          <a:p>
            <a:pPr marL="0" indent="0">
              <a:buNone/>
            </a:pPr>
            <a:r>
              <a:rPr lang="en-US" sz="1800">
                <a:latin typeface="Consolas"/>
              </a:rPr>
              <a:t>sheet["A1:C2"] -&gt; selects all data from A1 to C2</a:t>
            </a:r>
          </a:p>
          <a:p>
            <a:pPr marL="0" indent="0">
              <a:buNone/>
            </a:pPr>
            <a:endParaRPr lang="en-US" sz="1800">
              <a:latin typeface="Consolas"/>
            </a:endParaRPr>
          </a:p>
          <a:p>
            <a:pPr marL="0" indent="0">
              <a:buNone/>
            </a:pPr>
            <a:r>
              <a:rPr lang="en-US" sz="1800" b="1">
                <a:latin typeface="Consolas"/>
              </a:rPr>
              <a:t>Getting ranges of rows or columns</a:t>
            </a:r>
            <a:endParaRPr lang="en-US" sz="1800">
              <a:latin typeface="Consolas"/>
            </a:endParaRPr>
          </a:p>
          <a:p>
            <a:pPr marL="0" indent="0">
              <a:buNone/>
            </a:pPr>
            <a:r>
              <a:rPr lang="en-US" sz="1800">
                <a:latin typeface="Consolas"/>
              </a:rPr>
              <a:t>sheet['A'] -&gt; Gets all cells from column A </a:t>
            </a:r>
            <a:endParaRPr lang="en-US" sz="1800" b="1">
              <a:latin typeface="Consolas"/>
            </a:endParaRPr>
          </a:p>
          <a:p>
            <a:pPr marL="0" indent="0">
              <a:buNone/>
            </a:pPr>
            <a:r>
              <a:rPr lang="en-US" sz="1800">
                <a:latin typeface="Consolas"/>
              </a:rPr>
              <a:t>sheet['A:B'] -&gt; Gets all cells from column A and B </a:t>
            </a:r>
            <a:endParaRPr lang="en-US"/>
          </a:p>
          <a:p>
            <a:pPr marL="0" indent="0">
              <a:buNone/>
            </a:pPr>
            <a:r>
              <a:rPr lang="en-US" sz="1800">
                <a:latin typeface="Consolas"/>
              </a:rPr>
              <a:t>sheet[5] -&gt; Gets all cells from row 5</a:t>
            </a:r>
            <a:endParaRPr lang="en-US">
              <a:latin typeface="Calibri" panose="020F0502020204030204"/>
              <a:cs typeface="Calibri" panose="020F0502020204030204"/>
            </a:endParaRPr>
          </a:p>
          <a:p>
            <a:pPr marL="0" indent="0">
              <a:buNone/>
            </a:pPr>
            <a:r>
              <a:rPr lang="en-US" sz="1800">
                <a:latin typeface="Consolas"/>
              </a:rPr>
              <a:t>sheet[5:6] Gets all cells from row 5 and 6</a:t>
            </a:r>
            <a:endParaRPr lang="en-US">
              <a:latin typeface="Calibri" panose="020F0502020204030204"/>
              <a:cs typeface="Calibri" panose="020F0502020204030204"/>
            </a:endParaRPr>
          </a:p>
          <a:p>
            <a:pPr marL="0" indent="0">
              <a:buNone/>
            </a:pPr>
            <a:endParaRPr lang="en-US" sz="1800">
              <a:latin typeface="Consolas"/>
            </a:endParaRPr>
          </a:p>
          <a:p>
            <a:pPr marL="0" indent="0">
              <a:buNone/>
            </a:pPr>
            <a:endParaRPr lang="en-US" sz="1800">
              <a:latin typeface="Consolas"/>
            </a:endParaRPr>
          </a:p>
        </p:txBody>
      </p:sp>
      <p:sp>
        <p:nvSpPr>
          <p:cNvPr id="5" name="Arrow: Right 4">
            <a:extLst>
              <a:ext uri="{FF2B5EF4-FFF2-40B4-BE49-F238E27FC236}">
                <a16:creationId xmlns:a16="http://schemas.microsoft.com/office/drawing/2014/main" id="{6EDBCEB6-BBC8-4CC3-9CDF-5C591F05288C}"/>
              </a:ext>
            </a:extLst>
          </p:cNvPr>
          <p:cNvSpPr/>
          <p:nvPr/>
        </p:nvSpPr>
        <p:spPr>
          <a:xfrm>
            <a:off x="7110743" y="3357131"/>
            <a:ext cx="751973" cy="330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9B0151-65F3-4F9B-BB6A-C0F8699263F6}"/>
              </a:ext>
            </a:extLst>
          </p:cNvPr>
          <p:cNvSpPr txBox="1"/>
          <p:nvPr/>
        </p:nvSpPr>
        <p:spPr>
          <a:xfrm>
            <a:off x="7982953" y="2548689"/>
            <a:ext cx="18809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((&lt;Cell 'TSS Customer'.A1&gt;, &lt;Cell 'TSS Customer'.B1&gt;, &lt;Cell 'TSS Customer'.C1&gt;), (&lt;Cell 'TSS Customer'.A2&gt;, &lt;Cell 'TSS Customer'.B2&gt;, &lt;Cell 'TSS Customer'.C2&gt;))</a:t>
            </a:r>
            <a:endParaRPr lang="en-US" sz="1200">
              <a:cs typeface="Calibri"/>
            </a:endParaRPr>
          </a:p>
        </p:txBody>
      </p:sp>
      <p:sp>
        <p:nvSpPr>
          <p:cNvPr id="7" name="TextBox 6">
            <a:extLst>
              <a:ext uri="{FF2B5EF4-FFF2-40B4-BE49-F238E27FC236}">
                <a16:creationId xmlns:a16="http://schemas.microsoft.com/office/drawing/2014/main" id="{4450FB67-9359-40DE-A3F0-873EE25BCFC8}"/>
              </a:ext>
            </a:extLst>
          </p:cNvPr>
          <p:cNvSpPr txBox="1"/>
          <p:nvPr/>
        </p:nvSpPr>
        <p:spPr>
          <a:xfrm>
            <a:off x="7732295" y="4443662"/>
            <a:ext cx="2592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onsolas"/>
              </a:rPr>
              <a:t>((&lt;Cell 'TSS Customer'.A1&gt;,
  &lt;Cell 'TSS Customer'.A2&gt;),</a:t>
            </a:r>
            <a:endParaRPr lang="en-US" sz="1100">
              <a:latin typeface="Calibri" panose="020F0502020204030204"/>
              <a:cs typeface="Calibri" panose="020F0502020204030204"/>
            </a:endParaRPr>
          </a:p>
          <a:p>
            <a:r>
              <a:rPr lang="en-US" sz="1100">
                <a:latin typeface="Consolas"/>
              </a:rPr>
              <a:t> (&lt;Cell 'TSS Customer'.B1&gt;,</a:t>
            </a:r>
          </a:p>
          <a:p>
            <a:r>
              <a:rPr lang="en-US" sz="1100">
                <a:latin typeface="Consolas"/>
              </a:rPr>
              <a:t> (&lt;Cell 'TSS Customer'.B2&gt;))</a:t>
            </a:r>
          </a:p>
        </p:txBody>
      </p:sp>
      <p:sp>
        <p:nvSpPr>
          <p:cNvPr id="8" name="Arrow: Right 7">
            <a:extLst>
              <a:ext uri="{FF2B5EF4-FFF2-40B4-BE49-F238E27FC236}">
                <a16:creationId xmlns:a16="http://schemas.microsoft.com/office/drawing/2014/main" id="{794D334A-43F8-434E-A520-493A5422C967}"/>
              </a:ext>
            </a:extLst>
          </p:cNvPr>
          <p:cNvSpPr/>
          <p:nvPr/>
        </p:nvSpPr>
        <p:spPr>
          <a:xfrm>
            <a:off x="6739769" y="4760815"/>
            <a:ext cx="751973" cy="330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39677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Iterating through our data by looping</a:t>
            </a:r>
            <a:endParaRPr lang="en-US"/>
          </a:p>
        </p:txBody>
      </p:sp>
      <p:sp>
        <p:nvSpPr>
          <p:cNvPr id="3" name="Content Placeholder 2">
            <a:extLst>
              <a:ext uri="{FF2B5EF4-FFF2-40B4-BE49-F238E27FC236}">
                <a16:creationId xmlns:a16="http://schemas.microsoft.com/office/drawing/2014/main" id="{44A353B2-8421-4AA5-8AA9-21484D071B81}"/>
              </a:ext>
            </a:extLst>
          </p:cNvPr>
          <p:cNvSpPr>
            <a:spLocks noGrp="1"/>
          </p:cNvSpPr>
          <p:nvPr>
            <p:ph idx="1"/>
          </p:nvPr>
        </p:nvSpPr>
        <p:spPr>
          <a:xfrm>
            <a:off x="506152" y="1737360"/>
            <a:ext cx="11179695" cy="5231294"/>
          </a:xfrm>
        </p:spPr>
        <p:txBody>
          <a:bodyPr vert="horz" lIns="91440" tIns="45720" rIns="91440" bIns="45720" rtlCol="0" anchor="t">
            <a:normAutofit/>
          </a:bodyPr>
          <a:lstStyle/>
          <a:p>
            <a:pPr marL="0" indent="0">
              <a:buNone/>
            </a:pPr>
            <a:r>
              <a:rPr lang="en-US" sz="1800" dirty="0">
                <a:latin typeface="Calibri"/>
                <a:cs typeface="Calibri"/>
              </a:rPr>
              <a:t>We can further access each element of a cell to retrieve its cell coordinates, content, row number or column number:</a:t>
            </a:r>
            <a:endParaRPr lang="en-US" sz="1800" dirty="0">
              <a:ea typeface="+mn-lt"/>
              <a:cs typeface="+mn-lt"/>
            </a:endParaRPr>
          </a:p>
          <a:p>
            <a:pPr>
              <a:buNone/>
            </a:pPr>
            <a:r>
              <a:rPr lang="en-US" sz="1800" dirty="0">
                <a:ea typeface="+mn-lt"/>
                <a:cs typeface="+mn-lt"/>
              </a:rPr>
              <a:t>for row in </a:t>
            </a:r>
            <a:r>
              <a:rPr lang="en-US" sz="1800" dirty="0" err="1">
                <a:ea typeface="+mn-lt"/>
                <a:cs typeface="+mn-lt"/>
              </a:rPr>
              <a:t>sheet.rows</a:t>
            </a:r>
            <a:r>
              <a:rPr lang="en-US" sz="1800" dirty="0">
                <a:ea typeface="+mn-lt"/>
                <a:cs typeface="+mn-lt"/>
              </a:rPr>
              <a:t>:</a:t>
            </a:r>
            <a:endParaRPr lang="en-US" dirty="0"/>
          </a:p>
          <a:p>
            <a:pPr>
              <a:buNone/>
            </a:pPr>
            <a:r>
              <a:rPr lang="en-US" sz="1800" dirty="0">
                <a:ea typeface="+mn-lt"/>
                <a:cs typeface="+mn-lt"/>
              </a:rPr>
              <a:t>    for </a:t>
            </a:r>
            <a:r>
              <a:rPr lang="en-US" sz="1800" dirty="0" err="1">
                <a:ea typeface="+mn-lt"/>
                <a:cs typeface="+mn-lt"/>
              </a:rPr>
              <a:t>val</a:t>
            </a:r>
            <a:r>
              <a:rPr lang="en-US" sz="1800" dirty="0">
                <a:ea typeface="+mn-lt"/>
                <a:cs typeface="+mn-lt"/>
              </a:rPr>
              <a:t> in row:</a:t>
            </a:r>
            <a:endParaRPr lang="en-US" dirty="0"/>
          </a:p>
          <a:p>
            <a:pPr>
              <a:buNone/>
            </a:pPr>
            <a:r>
              <a:rPr lang="en-US" sz="1800" dirty="0">
                <a:ea typeface="+mn-lt"/>
                <a:cs typeface="+mn-lt"/>
              </a:rPr>
              <a:t>        print(</a:t>
            </a:r>
            <a:r>
              <a:rPr lang="en-US" sz="1800" dirty="0" err="1">
                <a:ea typeface="+mn-lt"/>
                <a:cs typeface="+mn-lt"/>
              </a:rPr>
              <a:t>val.coordinate</a:t>
            </a:r>
            <a:r>
              <a:rPr lang="en-US" sz="1800" dirty="0">
                <a:ea typeface="+mn-lt"/>
                <a:cs typeface="+mn-lt"/>
              </a:rPr>
              <a:t>, </a:t>
            </a:r>
            <a:r>
              <a:rPr lang="en-US" sz="1800" dirty="0" err="1">
                <a:ea typeface="+mn-lt"/>
                <a:cs typeface="+mn-lt"/>
              </a:rPr>
              <a:t>val.value</a:t>
            </a:r>
            <a:r>
              <a:rPr lang="en-US" sz="1800" dirty="0">
                <a:ea typeface="+mn-lt"/>
                <a:cs typeface="+mn-lt"/>
              </a:rPr>
              <a:t>, </a:t>
            </a:r>
            <a:r>
              <a:rPr lang="en-US" sz="1800" dirty="0" err="1">
                <a:ea typeface="+mn-lt"/>
                <a:cs typeface="+mn-lt"/>
              </a:rPr>
              <a:t>val.row</a:t>
            </a:r>
            <a:r>
              <a:rPr lang="en-US" sz="1800" dirty="0">
                <a:ea typeface="+mn-lt"/>
                <a:cs typeface="+mn-lt"/>
              </a:rPr>
              <a:t>, </a:t>
            </a:r>
            <a:r>
              <a:rPr lang="en-US" sz="1800" dirty="0" err="1">
                <a:ea typeface="+mn-lt"/>
                <a:cs typeface="+mn-lt"/>
              </a:rPr>
              <a:t>val.column</a:t>
            </a:r>
            <a:r>
              <a:rPr lang="en-US" sz="1800" dirty="0">
                <a:ea typeface="+mn-lt"/>
                <a:cs typeface="+mn-lt"/>
              </a:rPr>
              <a:t>)</a:t>
            </a:r>
            <a:endParaRPr lang="en-US" dirty="0"/>
          </a:p>
          <a:p>
            <a:pPr>
              <a:buNone/>
            </a:pPr>
            <a:endParaRPr lang="en-US" sz="1800" dirty="0">
              <a:cs typeface="Calibri"/>
            </a:endParaRPr>
          </a:p>
          <a:p>
            <a:pPr>
              <a:buNone/>
            </a:pPr>
            <a:endParaRPr lang="en-US" sz="1800" dirty="0">
              <a:cs typeface="Calibri"/>
            </a:endParaRPr>
          </a:p>
          <a:p>
            <a:pPr>
              <a:buNone/>
            </a:pPr>
            <a:endParaRPr lang="en-US" sz="1800" dirty="0">
              <a:cs typeface="Calibri"/>
            </a:endParaRPr>
          </a:p>
          <a:p>
            <a:pPr marL="0" indent="0">
              <a:buNone/>
            </a:pPr>
            <a:endParaRPr lang="en-US" sz="1800" dirty="0">
              <a:cs typeface="Calibri"/>
            </a:endParaRPr>
          </a:p>
        </p:txBody>
      </p:sp>
      <p:pic>
        <p:nvPicPr>
          <p:cNvPr id="6" name="Picture 6" descr="Text&#10;&#10;Description automatically generated">
            <a:extLst>
              <a:ext uri="{FF2B5EF4-FFF2-40B4-BE49-F238E27FC236}">
                <a16:creationId xmlns:a16="http://schemas.microsoft.com/office/drawing/2014/main" id="{99013CF6-1004-416D-AC75-8DC8146DEB40}"/>
              </a:ext>
            </a:extLst>
          </p:cNvPr>
          <p:cNvPicPr>
            <a:picLocks noChangeAspect="1"/>
          </p:cNvPicPr>
          <p:nvPr/>
        </p:nvPicPr>
        <p:blipFill>
          <a:blip r:embed="rId2"/>
          <a:stretch>
            <a:fillRect/>
          </a:stretch>
        </p:blipFill>
        <p:spPr>
          <a:xfrm>
            <a:off x="2910448" y="3674409"/>
            <a:ext cx="1944782" cy="2983006"/>
          </a:xfrm>
          <a:prstGeom prst="rect">
            <a:avLst/>
          </a:prstGeom>
        </p:spPr>
      </p:pic>
      <p:cxnSp>
        <p:nvCxnSpPr>
          <p:cNvPr id="7" name="Straight Arrow Connector 6">
            <a:extLst>
              <a:ext uri="{FF2B5EF4-FFF2-40B4-BE49-F238E27FC236}">
                <a16:creationId xmlns:a16="http://schemas.microsoft.com/office/drawing/2014/main" id="{587E25ED-B21E-4EA2-ABF3-7C72C9EA2616}"/>
              </a:ext>
            </a:extLst>
          </p:cNvPr>
          <p:cNvCxnSpPr/>
          <p:nvPr/>
        </p:nvCxnSpPr>
        <p:spPr>
          <a:xfrm>
            <a:off x="2478741" y="3296772"/>
            <a:ext cx="477371" cy="4997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CE6C58B6-CD99-4764-815A-AAC6A0824F72}"/>
              </a:ext>
            </a:extLst>
          </p:cNvPr>
          <p:cNvCxnSpPr>
            <a:cxnSpLocks/>
          </p:cNvCxnSpPr>
          <p:nvPr/>
        </p:nvCxnSpPr>
        <p:spPr>
          <a:xfrm flipH="1">
            <a:off x="3471582" y="3173507"/>
            <a:ext cx="217393" cy="5446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B21B38DC-4D94-4F52-97BC-AA8930FCED4C}"/>
              </a:ext>
            </a:extLst>
          </p:cNvPr>
          <p:cNvCxnSpPr>
            <a:cxnSpLocks/>
          </p:cNvCxnSpPr>
          <p:nvPr/>
        </p:nvCxnSpPr>
        <p:spPr>
          <a:xfrm flipH="1">
            <a:off x="3762934" y="3307978"/>
            <a:ext cx="632011" cy="4885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9BDCA82-5754-4C87-BCF6-F8339334276D}"/>
              </a:ext>
            </a:extLst>
          </p:cNvPr>
          <p:cNvCxnSpPr>
            <a:cxnSpLocks/>
          </p:cNvCxnSpPr>
          <p:nvPr/>
        </p:nvCxnSpPr>
        <p:spPr>
          <a:xfrm flipH="1">
            <a:off x="3942229" y="3274360"/>
            <a:ext cx="1696570" cy="5221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227412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a:xfrm>
            <a:off x="838200" y="224757"/>
            <a:ext cx="10515600" cy="834274"/>
          </a:xfrm>
        </p:spPr>
        <p:txBody>
          <a:bodyPr/>
          <a:lstStyle/>
          <a:p>
            <a:r>
              <a:rPr lang="en-US">
                <a:cs typeface="Calibri Light"/>
              </a:rPr>
              <a:t>Managing rows and columns</a:t>
            </a:r>
            <a:endParaRPr lang="en-US"/>
          </a:p>
        </p:txBody>
      </p:sp>
      <p:sp>
        <p:nvSpPr>
          <p:cNvPr id="6" name="TextBox 5">
            <a:extLst>
              <a:ext uri="{FF2B5EF4-FFF2-40B4-BE49-F238E27FC236}">
                <a16:creationId xmlns:a16="http://schemas.microsoft.com/office/drawing/2014/main" id="{5F8A33EB-74AC-47A1-912D-7C3CD6FA1574}"/>
              </a:ext>
            </a:extLst>
          </p:cNvPr>
          <p:cNvSpPr txBox="1"/>
          <p:nvPr/>
        </p:nvSpPr>
        <p:spPr>
          <a:xfrm>
            <a:off x="314325" y="1817268"/>
            <a:ext cx="6593303" cy="461664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Managing rows and columns can be achieved through 4 methods:</a:t>
            </a:r>
            <a:endParaRPr lang="en-US" sz="1400" dirty="0">
              <a:cs typeface="Calibri"/>
            </a:endParaRPr>
          </a:p>
          <a:p>
            <a:r>
              <a:rPr lang="en-US" sz="1400" dirty="0">
                <a:cs typeface="Calibri"/>
              </a:rPr>
              <a:t>.</a:t>
            </a:r>
            <a:r>
              <a:rPr lang="en-US" sz="1400" dirty="0" err="1">
                <a:cs typeface="Calibri"/>
              </a:rPr>
              <a:t>insert_rows</a:t>
            </a:r>
            <a:r>
              <a:rPr lang="en-US" sz="1400" dirty="0">
                <a:cs typeface="Calibri"/>
              </a:rPr>
              <a:t>(), .</a:t>
            </a:r>
            <a:r>
              <a:rPr lang="en-US" sz="1400" dirty="0" err="1">
                <a:cs typeface="Calibri"/>
              </a:rPr>
              <a:t>delete_rows</a:t>
            </a:r>
            <a:r>
              <a:rPr lang="en-US" sz="1400" dirty="0">
                <a:cs typeface="Calibri"/>
              </a:rPr>
              <a:t>(), .</a:t>
            </a:r>
            <a:r>
              <a:rPr lang="en-US" sz="1400" dirty="0" err="1">
                <a:cs typeface="Calibri"/>
              </a:rPr>
              <a:t>insert_cols</a:t>
            </a:r>
            <a:r>
              <a:rPr lang="en-US" sz="1400" dirty="0">
                <a:cs typeface="Calibri"/>
              </a:rPr>
              <a:t>(), .</a:t>
            </a:r>
            <a:r>
              <a:rPr lang="en-US" sz="1400" dirty="0" err="1">
                <a:cs typeface="Calibri"/>
              </a:rPr>
              <a:t>delete_cols</a:t>
            </a:r>
            <a:r>
              <a:rPr lang="en-US" sz="1400" dirty="0">
                <a:cs typeface="Calibri"/>
              </a:rPr>
              <a:t>()</a:t>
            </a:r>
          </a:p>
          <a:p>
            <a:endParaRPr lang="en-US" sz="1400" dirty="0">
              <a:cs typeface="Calibri"/>
            </a:endParaRPr>
          </a:p>
          <a:p>
            <a:r>
              <a:rPr lang="en-US" sz="1400" dirty="0">
                <a:cs typeface="Calibri"/>
              </a:rPr>
              <a:t>Every method takes in 2 </a:t>
            </a:r>
            <a:r>
              <a:rPr lang="en-US" sz="1400" dirty="0" err="1">
                <a:cs typeface="Calibri"/>
              </a:rPr>
              <a:t>arugments</a:t>
            </a:r>
            <a:r>
              <a:rPr lang="en-US" sz="1400" dirty="0">
                <a:cs typeface="Calibri"/>
              </a:rPr>
              <a:t>:</a:t>
            </a:r>
          </a:p>
          <a:p>
            <a:r>
              <a:rPr lang="en-US" sz="1400" dirty="0" err="1">
                <a:cs typeface="Calibri"/>
              </a:rPr>
              <a:t>idx</a:t>
            </a:r>
            <a:r>
              <a:rPr lang="en-US" sz="1400" dirty="0">
                <a:cs typeface="Calibri"/>
              </a:rPr>
              <a:t>, </a:t>
            </a:r>
          </a:p>
          <a:p>
            <a:r>
              <a:rPr lang="en-US" sz="1400" dirty="0">
                <a:cs typeface="Calibri"/>
              </a:rPr>
              <a:t>Amount</a:t>
            </a:r>
          </a:p>
          <a:p>
            <a:endParaRPr lang="en-US" sz="1400" dirty="0">
              <a:cs typeface="Calibri"/>
            </a:endParaRPr>
          </a:p>
          <a:p>
            <a:r>
              <a:rPr lang="en-US" sz="1400" dirty="0">
                <a:cs typeface="Calibri"/>
              </a:rPr>
              <a:t>^</a:t>
            </a:r>
            <a:r>
              <a:rPr lang="en-US" sz="1400" dirty="0" err="1">
                <a:cs typeface="Calibri"/>
              </a:rPr>
              <a:t>idx</a:t>
            </a:r>
            <a:r>
              <a:rPr lang="en-US" sz="1400" dirty="0">
                <a:cs typeface="Calibri"/>
              </a:rPr>
              <a:t> argument is to specify a reference point from which a row or column should be created from</a:t>
            </a:r>
          </a:p>
          <a:p>
            <a:endParaRPr lang="en-US" sz="1400" dirty="0">
              <a:cs typeface="Calibri"/>
            </a:endParaRPr>
          </a:p>
          <a:p>
            <a:r>
              <a:rPr lang="en-US" sz="1400" b="1" dirty="0">
                <a:cs typeface="Calibri"/>
              </a:rPr>
              <a:t>Example: </a:t>
            </a:r>
            <a:r>
              <a:rPr lang="en-US" sz="1400" b="1" dirty="0" err="1">
                <a:cs typeface="Calibri"/>
              </a:rPr>
              <a:t>idx</a:t>
            </a:r>
            <a:r>
              <a:rPr lang="en-US" sz="1400" b="1" dirty="0">
                <a:cs typeface="Calibri"/>
              </a:rPr>
              <a:t> = 3 when creating new columns</a:t>
            </a:r>
            <a:endParaRPr lang="en-US" sz="1400" dirty="0">
              <a:cs typeface="Calibri"/>
            </a:endParaRPr>
          </a:p>
          <a:p>
            <a:r>
              <a:rPr lang="en-US" sz="1400" dirty="0">
                <a:cs typeface="Calibri"/>
              </a:rPr>
              <a:t>Go to the </a:t>
            </a:r>
            <a:r>
              <a:rPr lang="en-US" sz="1400" b="1" dirty="0">
                <a:cs typeface="Calibri"/>
              </a:rPr>
              <a:t>third</a:t>
            </a:r>
            <a:r>
              <a:rPr lang="en-US" sz="1400" dirty="0">
                <a:cs typeface="Calibri"/>
              </a:rPr>
              <a:t> column, and create new columns to the </a:t>
            </a:r>
            <a:r>
              <a:rPr lang="en-US" sz="1400" b="1" dirty="0">
                <a:cs typeface="Calibri"/>
              </a:rPr>
              <a:t>left </a:t>
            </a:r>
            <a:r>
              <a:rPr lang="en-US" sz="1400" dirty="0">
                <a:cs typeface="Calibri"/>
              </a:rPr>
              <a:t>of it</a:t>
            </a:r>
          </a:p>
          <a:p>
            <a:endParaRPr lang="en-US" sz="1400" dirty="0">
              <a:cs typeface="Calibri"/>
            </a:endParaRPr>
          </a:p>
          <a:p>
            <a:r>
              <a:rPr lang="en-US" sz="1400" b="1" dirty="0">
                <a:ea typeface="+mn-lt"/>
                <a:cs typeface="+mn-lt"/>
              </a:rPr>
              <a:t>Example: </a:t>
            </a:r>
            <a:r>
              <a:rPr lang="en-US" sz="1400" b="1" dirty="0" err="1">
                <a:ea typeface="+mn-lt"/>
                <a:cs typeface="+mn-lt"/>
              </a:rPr>
              <a:t>idx</a:t>
            </a:r>
            <a:r>
              <a:rPr lang="en-US" sz="1400" b="1" dirty="0">
                <a:ea typeface="+mn-lt"/>
                <a:cs typeface="+mn-lt"/>
              </a:rPr>
              <a:t> = 3 when deleting columns</a:t>
            </a:r>
            <a:endParaRPr lang="en-US" sz="1400" dirty="0">
              <a:ea typeface="+mn-lt"/>
              <a:cs typeface="+mn-lt"/>
            </a:endParaRPr>
          </a:p>
          <a:p>
            <a:r>
              <a:rPr lang="en-US" sz="1400" dirty="0">
                <a:ea typeface="+mn-lt"/>
                <a:cs typeface="+mn-lt"/>
              </a:rPr>
              <a:t>Delete the </a:t>
            </a:r>
            <a:r>
              <a:rPr lang="en-US" sz="1400" b="1" dirty="0">
                <a:ea typeface="+mn-lt"/>
                <a:cs typeface="+mn-lt"/>
              </a:rPr>
              <a:t>third </a:t>
            </a:r>
            <a:r>
              <a:rPr lang="en-US" sz="1400" dirty="0">
                <a:ea typeface="+mn-lt"/>
                <a:cs typeface="+mn-lt"/>
              </a:rPr>
              <a:t>column</a:t>
            </a:r>
          </a:p>
          <a:p>
            <a:endParaRPr lang="en-US" sz="1400" dirty="0">
              <a:ea typeface="+mn-lt"/>
              <a:cs typeface="+mn-lt"/>
            </a:endParaRPr>
          </a:p>
          <a:p>
            <a:r>
              <a:rPr lang="en-US" sz="1400" b="1" dirty="0">
                <a:ea typeface="+mn-lt"/>
                <a:cs typeface="+mn-lt"/>
              </a:rPr>
              <a:t>Example: </a:t>
            </a:r>
            <a:r>
              <a:rPr lang="en-US" sz="1400" b="1" dirty="0" err="1">
                <a:ea typeface="+mn-lt"/>
                <a:cs typeface="+mn-lt"/>
              </a:rPr>
              <a:t>idx</a:t>
            </a:r>
            <a:r>
              <a:rPr lang="en-US" sz="1400" b="1" dirty="0">
                <a:ea typeface="+mn-lt"/>
                <a:cs typeface="+mn-lt"/>
              </a:rPr>
              <a:t> = 3 when creating new rows</a:t>
            </a:r>
          </a:p>
          <a:p>
            <a:r>
              <a:rPr lang="en-US" sz="1400" dirty="0">
                <a:cs typeface="Calibri"/>
              </a:rPr>
              <a:t>Go to the </a:t>
            </a:r>
            <a:r>
              <a:rPr lang="en-US" sz="1400" b="1" dirty="0">
                <a:cs typeface="Calibri"/>
              </a:rPr>
              <a:t>third </a:t>
            </a:r>
            <a:r>
              <a:rPr lang="en-US" sz="1400" dirty="0">
                <a:cs typeface="Calibri"/>
              </a:rPr>
              <a:t>row, and create new rows </a:t>
            </a:r>
            <a:r>
              <a:rPr lang="en-US" sz="1400" b="1" dirty="0">
                <a:cs typeface="Calibri"/>
              </a:rPr>
              <a:t>above</a:t>
            </a:r>
            <a:r>
              <a:rPr lang="en-US" sz="1400" dirty="0">
                <a:cs typeface="Calibri"/>
              </a:rPr>
              <a:t> it</a:t>
            </a:r>
          </a:p>
          <a:p>
            <a:endParaRPr lang="en-US" sz="1400" dirty="0">
              <a:cs typeface="Calibri"/>
            </a:endParaRPr>
          </a:p>
          <a:p>
            <a:r>
              <a:rPr lang="en-US" sz="1400" b="1" dirty="0">
                <a:cs typeface="Calibri"/>
              </a:rPr>
              <a:t>Example: </a:t>
            </a:r>
            <a:r>
              <a:rPr lang="en-US" sz="1400" b="1" dirty="0" err="1">
                <a:cs typeface="Calibri"/>
              </a:rPr>
              <a:t>idx</a:t>
            </a:r>
            <a:r>
              <a:rPr lang="en-US" sz="1400" b="1" dirty="0">
                <a:cs typeface="Calibri"/>
              </a:rPr>
              <a:t> = 3 when deleting rows</a:t>
            </a:r>
            <a:endParaRPr lang="en-US" sz="1400" dirty="0">
              <a:ea typeface="+mn-lt"/>
              <a:cs typeface="+mn-lt"/>
            </a:endParaRPr>
          </a:p>
          <a:p>
            <a:r>
              <a:rPr lang="en-US" sz="1400" dirty="0">
                <a:ea typeface="+mn-lt"/>
                <a:cs typeface="+mn-lt"/>
              </a:rPr>
              <a:t>Delete the </a:t>
            </a:r>
            <a:r>
              <a:rPr lang="en-US" sz="1400" b="1" dirty="0">
                <a:ea typeface="+mn-lt"/>
                <a:cs typeface="+mn-lt"/>
              </a:rPr>
              <a:t>third </a:t>
            </a:r>
            <a:r>
              <a:rPr lang="en-US" sz="1400" dirty="0">
                <a:ea typeface="+mn-lt"/>
                <a:cs typeface="+mn-lt"/>
              </a:rPr>
              <a:t>row</a:t>
            </a:r>
            <a:endParaRPr lang="en-US" sz="1400" dirty="0">
              <a:cs typeface="Calibri"/>
            </a:endParaRPr>
          </a:p>
        </p:txBody>
      </p:sp>
      <p:sp>
        <p:nvSpPr>
          <p:cNvPr id="7" name="TextBox 6">
            <a:extLst>
              <a:ext uri="{FF2B5EF4-FFF2-40B4-BE49-F238E27FC236}">
                <a16:creationId xmlns:a16="http://schemas.microsoft.com/office/drawing/2014/main" id="{8DA677C8-AD5B-48CA-9DAC-23DB051FE0FB}"/>
              </a:ext>
            </a:extLst>
          </p:cNvPr>
          <p:cNvSpPr txBox="1"/>
          <p:nvPr/>
        </p:nvSpPr>
        <p:spPr>
          <a:xfrm>
            <a:off x="7364328" y="2108928"/>
            <a:ext cx="468830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Inserting  1 column at the start </a:t>
            </a:r>
            <a:endParaRPr lang="en-US" dirty="0">
              <a:ea typeface="+mn-lt"/>
              <a:cs typeface="+mn-lt"/>
            </a:endParaRPr>
          </a:p>
          <a:p>
            <a:endParaRPr lang="en-US" b="1" dirty="0">
              <a:ea typeface="+mn-lt"/>
              <a:cs typeface="+mn-lt"/>
            </a:endParaRPr>
          </a:p>
          <a:p>
            <a:r>
              <a:rPr lang="en-US" dirty="0" err="1">
                <a:ea typeface="+mn-lt"/>
                <a:cs typeface="+mn-lt"/>
              </a:rPr>
              <a:t>sheet.insert_cols</a:t>
            </a:r>
            <a:r>
              <a:rPr lang="en-US" dirty="0">
                <a:ea typeface="+mn-lt"/>
                <a:cs typeface="+mn-lt"/>
              </a:rPr>
              <a:t>(</a:t>
            </a:r>
            <a:r>
              <a:rPr lang="en-US" dirty="0" err="1">
                <a:ea typeface="+mn-lt"/>
                <a:cs typeface="+mn-lt"/>
              </a:rPr>
              <a:t>idx</a:t>
            </a:r>
            <a:r>
              <a:rPr lang="en-US" dirty="0">
                <a:ea typeface="+mn-lt"/>
                <a:cs typeface="+mn-lt"/>
              </a:rPr>
              <a:t> = 1)</a:t>
            </a:r>
            <a:endParaRPr lang="en-US" dirty="0"/>
          </a:p>
          <a:p>
            <a:endParaRPr lang="en-US" dirty="0">
              <a:cs typeface="Calibri"/>
            </a:endParaRPr>
          </a:p>
          <a:p>
            <a:r>
              <a:rPr lang="en-US" b="1" dirty="0">
                <a:latin typeface="Calibri"/>
                <a:cs typeface="Calibri"/>
              </a:rPr>
              <a:t>Inserting 5 columns between column 2 ("B") and 3 ("C")</a:t>
            </a:r>
            <a:endParaRPr lang="en-US" dirty="0">
              <a:ea typeface="+mn-lt"/>
              <a:cs typeface="+mn-lt"/>
            </a:endParaRPr>
          </a:p>
          <a:p>
            <a:endParaRPr lang="en-US" dirty="0">
              <a:ea typeface="+mn-lt"/>
              <a:cs typeface="+mn-lt"/>
            </a:endParaRPr>
          </a:p>
          <a:p>
            <a:r>
              <a:rPr lang="en-US" dirty="0" err="1">
                <a:latin typeface="Calibri"/>
                <a:cs typeface="Calibri"/>
              </a:rPr>
              <a:t>sheet.insert_cols</a:t>
            </a:r>
            <a:r>
              <a:rPr lang="en-US" dirty="0">
                <a:latin typeface="Calibri"/>
                <a:cs typeface="Calibri"/>
              </a:rPr>
              <a:t>(</a:t>
            </a:r>
            <a:r>
              <a:rPr lang="en-US" dirty="0" err="1">
                <a:latin typeface="Calibri"/>
                <a:cs typeface="Calibri"/>
              </a:rPr>
              <a:t>idx</a:t>
            </a:r>
            <a:r>
              <a:rPr lang="en-US" dirty="0">
                <a:latin typeface="Calibri"/>
                <a:cs typeface="Calibri"/>
              </a:rPr>
              <a:t>=3, amount=5)</a:t>
            </a:r>
            <a:endParaRPr lang="en-US" dirty="0"/>
          </a:p>
          <a:p>
            <a:endParaRPr lang="en-US" dirty="0">
              <a:cs typeface="Calibri"/>
            </a:endParaRPr>
          </a:p>
          <a:p>
            <a:r>
              <a:rPr lang="en-US" b="1" dirty="0">
                <a:cs typeface="Calibri"/>
              </a:rPr>
              <a:t>Delete our created columns </a:t>
            </a:r>
            <a:endParaRPr lang="en-US" dirty="0">
              <a:ea typeface="+mn-lt"/>
              <a:cs typeface="+mn-lt"/>
            </a:endParaRPr>
          </a:p>
          <a:p>
            <a:endParaRPr lang="en-US" dirty="0">
              <a:ea typeface="+mn-lt"/>
              <a:cs typeface="+mn-lt"/>
            </a:endParaRPr>
          </a:p>
          <a:p>
            <a:r>
              <a:rPr lang="en-US" dirty="0" err="1">
                <a:cs typeface="Calibri"/>
              </a:rPr>
              <a:t>sheet.delete_cols</a:t>
            </a:r>
            <a:r>
              <a:rPr lang="en-US" dirty="0">
                <a:cs typeface="Calibri"/>
              </a:rPr>
              <a:t>(</a:t>
            </a:r>
            <a:r>
              <a:rPr lang="en-US" dirty="0" err="1">
                <a:cs typeface="Calibri"/>
              </a:rPr>
              <a:t>idx</a:t>
            </a:r>
            <a:r>
              <a:rPr lang="en-US" dirty="0">
                <a:cs typeface="Calibri"/>
              </a:rPr>
              <a:t>=3, amount=5)</a:t>
            </a:r>
            <a:endParaRPr lang="en-US" dirty="0">
              <a:ea typeface="+mn-lt"/>
              <a:cs typeface="+mn-lt"/>
            </a:endParaRPr>
          </a:p>
          <a:p>
            <a:r>
              <a:rPr lang="en-US" dirty="0" err="1">
                <a:cs typeface="Calibri"/>
              </a:rPr>
              <a:t>sheet.delete_cols</a:t>
            </a:r>
            <a:r>
              <a:rPr lang="en-US" dirty="0">
                <a:cs typeface="Calibri"/>
              </a:rPr>
              <a:t>(</a:t>
            </a:r>
            <a:r>
              <a:rPr lang="en-US" dirty="0" err="1">
                <a:cs typeface="Calibri"/>
              </a:rPr>
              <a:t>idx</a:t>
            </a:r>
            <a:r>
              <a:rPr lang="en-US" dirty="0">
                <a:cs typeface="Calibri"/>
              </a:rPr>
              <a:t>=1)</a:t>
            </a:r>
            <a:endParaRPr lang="en-US" dirty="0"/>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51716347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dirty="0">
                <a:cs typeface="Calibri Light"/>
              </a:rPr>
              <a:t>Creating, deleting &amp; duplicate sheets</a:t>
            </a:r>
            <a:endParaRPr lang="en-US" dirty="0"/>
          </a:p>
        </p:txBody>
      </p:sp>
      <p:sp>
        <p:nvSpPr>
          <p:cNvPr id="7" name="TextBox 6">
            <a:extLst>
              <a:ext uri="{FF2B5EF4-FFF2-40B4-BE49-F238E27FC236}">
                <a16:creationId xmlns:a16="http://schemas.microsoft.com/office/drawing/2014/main" id="{8DA677C8-AD5B-48CA-9DAC-23DB051FE0FB}"/>
              </a:ext>
            </a:extLst>
          </p:cNvPr>
          <p:cNvSpPr txBox="1"/>
          <p:nvPr/>
        </p:nvSpPr>
        <p:spPr>
          <a:xfrm>
            <a:off x="468660" y="1859339"/>
            <a:ext cx="1041333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mn-lt"/>
                <a:cs typeface="+mn-lt"/>
              </a:rPr>
              <a:t>my_new_sheet</a:t>
            </a:r>
            <a:r>
              <a:rPr lang="en-US" dirty="0">
                <a:ea typeface="+mn-lt"/>
                <a:cs typeface="+mn-lt"/>
              </a:rPr>
              <a:t> = </a:t>
            </a:r>
            <a:r>
              <a:rPr lang="en-US" dirty="0" err="1">
                <a:ea typeface="+mn-lt"/>
                <a:cs typeface="+mn-lt"/>
              </a:rPr>
              <a:t>workbook.create_sheet</a:t>
            </a:r>
            <a:r>
              <a:rPr lang="en-US" dirty="0">
                <a:ea typeface="+mn-lt"/>
                <a:cs typeface="+mn-lt"/>
              </a:rPr>
              <a:t>("TSS Customers 2.0") # Create new sheet called 'TSS Customers 2.0'</a:t>
            </a:r>
            <a:endParaRPr lang="en-US" dirty="0"/>
          </a:p>
          <a:p>
            <a:r>
              <a:rPr lang="en-US" dirty="0" err="1">
                <a:ea typeface="+mn-lt"/>
                <a:cs typeface="+mn-lt"/>
              </a:rPr>
              <a:t>Workbook.sheetnames</a:t>
            </a:r>
          </a:p>
          <a:p>
            <a:endParaRPr lang="en-US" dirty="0">
              <a:ea typeface="+mn-lt"/>
              <a:cs typeface="+mn-lt"/>
            </a:endParaRPr>
          </a:p>
          <a:p>
            <a:r>
              <a:rPr lang="en-US" b="1" dirty="0">
                <a:cs typeface="Calibri"/>
              </a:rPr>
              <a:t>Can also specify which position the new sheet should be created at</a:t>
            </a:r>
            <a:endParaRPr lang="en-US" dirty="0">
              <a:cs typeface="Calibri"/>
            </a:endParaRPr>
          </a:p>
          <a:p>
            <a:r>
              <a:rPr lang="en-US" dirty="0" err="1">
                <a:cs typeface="Calibri"/>
              </a:rPr>
              <a:t>another_sheet</a:t>
            </a:r>
            <a:r>
              <a:rPr lang="en-US" dirty="0">
                <a:cs typeface="Calibri"/>
              </a:rPr>
              <a:t> = </a:t>
            </a:r>
            <a:r>
              <a:rPr lang="en-US" dirty="0" err="1">
                <a:cs typeface="Calibri"/>
              </a:rPr>
              <a:t>workbook.create_sheet</a:t>
            </a:r>
            <a:r>
              <a:rPr lang="en-US" dirty="0">
                <a:cs typeface="Calibri"/>
              </a:rPr>
              <a:t>('TSS Customers 3.0', 0) # Creates new sheet at position 0 of workbook</a:t>
            </a:r>
            <a:endParaRPr lang="en-US" b="1" dirty="0">
              <a:cs typeface="Calibri"/>
            </a:endParaRPr>
          </a:p>
          <a:p>
            <a:endParaRPr lang="en-US" dirty="0">
              <a:latin typeface="Consolas"/>
              <a:cs typeface="Calibri"/>
            </a:endParaRPr>
          </a:p>
          <a:p>
            <a:r>
              <a:rPr lang="en-US" b="1" dirty="0">
                <a:latin typeface="Calibri"/>
                <a:cs typeface="Calibri"/>
              </a:rPr>
              <a:t>Removing our sheets</a:t>
            </a:r>
            <a:endParaRPr lang="en-US" dirty="0">
              <a:latin typeface="Calibri"/>
              <a:cs typeface="Calibri"/>
            </a:endParaRPr>
          </a:p>
          <a:p>
            <a:r>
              <a:rPr lang="en-US" dirty="0" err="1">
                <a:latin typeface="Calibri"/>
                <a:cs typeface="Calibri"/>
              </a:rPr>
              <a:t>workbook.remove</a:t>
            </a:r>
            <a:r>
              <a:rPr lang="en-US" dirty="0">
                <a:latin typeface="Calibri"/>
                <a:cs typeface="Calibri"/>
              </a:rPr>
              <a:t>(</a:t>
            </a:r>
            <a:r>
              <a:rPr lang="en-US" dirty="0" err="1">
                <a:latin typeface="Calibri"/>
                <a:cs typeface="Calibri"/>
              </a:rPr>
              <a:t>my_new_sheet</a:t>
            </a:r>
            <a:r>
              <a:rPr lang="en-US" dirty="0">
                <a:latin typeface="Calibri"/>
                <a:cs typeface="Calibri"/>
              </a:rPr>
              <a:t>)</a:t>
            </a:r>
            <a:endParaRPr lang="en-US" b="1" dirty="0">
              <a:latin typeface="Calibri"/>
              <a:cs typeface="Calibri"/>
            </a:endParaRPr>
          </a:p>
          <a:p>
            <a:r>
              <a:rPr lang="en-US" dirty="0" err="1">
                <a:latin typeface="Calibri"/>
                <a:cs typeface="Calibri"/>
              </a:rPr>
              <a:t>workbook.remove</a:t>
            </a:r>
            <a:r>
              <a:rPr lang="en-US" dirty="0">
                <a:latin typeface="Calibri"/>
                <a:cs typeface="Calibri"/>
              </a:rPr>
              <a:t>(</a:t>
            </a:r>
            <a:r>
              <a:rPr lang="en-US" dirty="0" err="1">
                <a:latin typeface="Calibri"/>
                <a:cs typeface="Calibri"/>
              </a:rPr>
              <a:t>another_sheet</a:t>
            </a:r>
            <a:r>
              <a:rPr lang="en-US" dirty="0">
                <a:latin typeface="Calibri"/>
                <a:cs typeface="Calibri"/>
              </a:rPr>
              <a:t>)</a:t>
            </a:r>
          </a:p>
          <a:p>
            <a:r>
              <a:rPr lang="en-US" dirty="0" err="1">
                <a:latin typeface="Calibri"/>
                <a:cs typeface="Calibri"/>
              </a:rPr>
              <a:t>Workbook.sheetnames</a:t>
            </a:r>
          </a:p>
        </p:txBody>
      </p:sp>
      <p:sp>
        <p:nvSpPr>
          <p:cNvPr id="3" name="TextBox 2">
            <a:extLst>
              <a:ext uri="{FF2B5EF4-FFF2-40B4-BE49-F238E27FC236}">
                <a16:creationId xmlns:a16="http://schemas.microsoft.com/office/drawing/2014/main" id="{EE0560C5-9D3B-4D08-AE0B-8A9FC614CD89}"/>
              </a:ext>
            </a:extLst>
          </p:cNvPr>
          <p:cNvSpPr txBox="1"/>
          <p:nvPr/>
        </p:nvSpPr>
        <p:spPr>
          <a:xfrm>
            <a:off x="468660" y="4998660"/>
            <a:ext cx="108143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duplicate_sheet</a:t>
            </a:r>
            <a:r>
              <a:rPr lang="en-US" dirty="0">
                <a:cs typeface="Calibri"/>
              </a:rPr>
              <a:t> = workbook['</a:t>
            </a:r>
            <a:r>
              <a:rPr lang="en-US" dirty="0" err="1">
                <a:cs typeface="Calibri"/>
              </a:rPr>
              <a:t>Tss</a:t>
            </a:r>
            <a:r>
              <a:rPr lang="en-US" dirty="0">
                <a:cs typeface="Calibri"/>
              </a:rPr>
              <a:t> Customer'] # Selecting our TSS Customer sheet</a:t>
            </a:r>
          </a:p>
          <a:p>
            <a:r>
              <a:rPr lang="en-US" dirty="0" err="1">
                <a:cs typeface="Calibri"/>
              </a:rPr>
              <a:t>workbook.copy_worksheet</a:t>
            </a:r>
            <a:r>
              <a:rPr lang="en-US" dirty="0">
                <a:cs typeface="Calibri"/>
              </a:rPr>
              <a:t>(</a:t>
            </a:r>
            <a:r>
              <a:rPr lang="en-US" dirty="0" err="1">
                <a:cs typeface="Calibri"/>
              </a:rPr>
              <a:t>duplicate_sheet</a:t>
            </a:r>
            <a:r>
              <a:rPr lang="en-US" dirty="0">
                <a:cs typeface="Calibri"/>
              </a:rPr>
              <a:t>) # Create a copy</a:t>
            </a:r>
          </a:p>
          <a:p>
            <a:endParaRPr lang="en-US" dirty="0">
              <a:cs typeface="Calibri"/>
            </a:endParaRPr>
          </a:p>
          <a:p>
            <a:r>
              <a:rPr lang="en-US" dirty="0" err="1">
                <a:cs typeface="Calibri"/>
              </a:rPr>
              <a:t>Workbook.sheetnames</a:t>
            </a:r>
            <a:r>
              <a:rPr lang="en-US" dirty="0">
                <a:cs typeface="Calibri"/>
              </a:rPr>
              <a:t> # View updated sheet names </a:t>
            </a:r>
          </a:p>
          <a:p>
            <a:endParaRPr lang="en-US" dirty="0">
              <a:latin typeface="Calibri" panose="020F0502020204030204"/>
              <a:cs typeface="Calibri"/>
            </a:endParaRPr>
          </a:p>
          <a:p>
            <a:endParaRPr lang="en-US" dirty="0">
              <a:latin typeface="Consolas"/>
              <a:cs typeface="Calibri"/>
            </a:endParaRPr>
          </a:p>
          <a:p>
            <a:endParaRPr lang="en-US" dirty="0">
              <a:cs typeface="Calibri"/>
            </a:endParaRPr>
          </a:p>
        </p:txBody>
      </p:sp>
    </p:spTree>
    <p:extLst>
      <p:ext uri="{BB962C8B-B14F-4D97-AF65-F5344CB8AC3E}">
        <p14:creationId xmlns:p14="http://schemas.microsoft.com/office/powerpoint/2010/main" val="281885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0EFFD-F510-40F3-B46C-DBC86DF5A23D}"/>
              </a:ext>
            </a:extLst>
          </p:cNvPr>
          <p:cNvPicPr>
            <a:picLocks noChangeAspect="1"/>
          </p:cNvPicPr>
          <p:nvPr/>
        </p:nvPicPr>
        <p:blipFill>
          <a:blip r:embed="rId2"/>
          <a:stretch>
            <a:fillRect/>
          </a:stretch>
        </p:blipFill>
        <p:spPr>
          <a:xfrm>
            <a:off x="1924106" y="1855693"/>
            <a:ext cx="1963324" cy="1017871"/>
          </a:xfrm>
          <a:prstGeom prst="rect">
            <a:avLst/>
          </a:prstGeom>
        </p:spPr>
      </p:pic>
      <p:sp>
        <p:nvSpPr>
          <p:cNvPr id="6" name="TextBox 5">
            <a:extLst>
              <a:ext uri="{FF2B5EF4-FFF2-40B4-BE49-F238E27FC236}">
                <a16:creationId xmlns:a16="http://schemas.microsoft.com/office/drawing/2014/main" id="{2D4CF367-56A8-45CF-BFAD-68358752B938}"/>
              </a:ext>
            </a:extLst>
          </p:cNvPr>
          <p:cNvSpPr txBox="1"/>
          <p:nvPr/>
        </p:nvSpPr>
        <p:spPr>
          <a:xfrm>
            <a:off x="1907242" y="3183989"/>
            <a:ext cx="8303559" cy="2585323"/>
          </a:xfrm>
          <a:prstGeom prst="rect">
            <a:avLst/>
          </a:prstGeom>
          <a:noFill/>
        </p:spPr>
        <p:txBody>
          <a:bodyPr wrap="square">
            <a:spAutoFit/>
          </a:bodyPr>
          <a:lstStyle/>
          <a:p>
            <a:r>
              <a:rPr lang="en-SG" dirty="0">
                <a:solidFill>
                  <a:srgbClr val="FF0000"/>
                </a:solidFill>
              </a:rPr>
              <a:t>#vif to check collinearity </a:t>
            </a:r>
          </a:p>
          <a:p>
            <a:r>
              <a:rPr lang="en-SG" dirty="0">
                <a:solidFill>
                  <a:srgbClr val="FF0000"/>
                </a:solidFill>
              </a:rPr>
              <a:t>#1 = not correlated.</a:t>
            </a:r>
          </a:p>
          <a:p>
            <a:r>
              <a:rPr lang="en-SG" dirty="0">
                <a:solidFill>
                  <a:srgbClr val="FF0000"/>
                </a:solidFill>
              </a:rPr>
              <a:t>#Between 1 and 5 = moderately correlated.</a:t>
            </a:r>
          </a:p>
          <a:p>
            <a:r>
              <a:rPr lang="en-SG" dirty="0">
                <a:solidFill>
                  <a:srgbClr val="FF0000"/>
                </a:solidFill>
              </a:rPr>
              <a:t>#Greater than 5 = highly correlated.</a:t>
            </a:r>
          </a:p>
          <a:p>
            <a:r>
              <a:rPr lang="en-SG" dirty="0">
                <a:solidFill>
                  <a:srgbClr val="FF0000"/>
                </a:solidFill>
              </a:rPr>
              <a:t>from </a:t>
            </a:r>
            <a:r>
              <a:rPr lang="en-SG" dirty="0" err="1">
                <a:solidFill>
                  <a:srgbClr val="FF0000"/>
                </a:solidFill>
              </a:rPr>
              <a:t>statsmodels.stats.outliers_influence</a:t>
            </a:r>
            <a:r>
              <a:rPr lang="en-SG" dirty="0">
                <a:solidFill>
                  <a:srgbClr val="FF0000"/>
                </a:solidFill>
              </a:rPr>
              <a:t> import </a:t>
            </a:r>
            <a:r>
              <a:rPr lang="en-SG" dirty="0" err="1">
                <a:solidFill>
                  <a:srgbClr val="FF0000"/>
                </a:solidFill>
              </a:rPr>
              <a:t>variance_inflation_factor</a:t>
            </a:r>
            <a:endParaRPr lang="en-SG" dirty="0">
              <a:solidFill>
                <a:srgbClr val="FF0000"/>
              </a:solidFill>
            </a:endParaRPr>
          </a:p>
          <a:p>
            <a:r>
              <a:rPr lang="en-SG" dirty="0" err="1">
                <a:solidFill>
                  <a:srgbClr val="FF0000"/>
                </a:solidFill>
              </a:rPr>
              <a:t>vif_data</a:t>
            </a:r>
            <a:r>
              <a:rPr lang="en-SG" dirty="0">
                <a:solidFill>
                  <a:srgbClr val="FF0000"/>
                </a:solidFill>
              </a:rPr>
              <a:t> = </a:t>
            </a:r>
            <a:r>
              <a:rPr lang="en-SG" dirty="0" err="1">
                <a:solidFill>
                  <a:srgbClr val="FF0000"/>
                </a:solidFill>
              </a:rPr>
              <a:t>pd.DataFrame</a:t>
            </a:r>
            <a:r>
              <a:rPr lang="en-SG" dirty="0">
                <a:solidFill>
                  <a:srgbClr val="FF0000"/>
                </a:solidFill>
              </a:rPr>
              <a:t>()</a:t>
            </a:r>
          </a:p>
          <a:p>
            <a:r>
              <a:rPr lang="en-SG" dirty="0" err="1">
                <a:solidFill>
                  <a:srgbClr val="FF0000"/>
                </a:solidFill>
              </a:rPr>
              <a:t>vif_data</a:t>
            </a:r>
            <a:r>
              <a:rPr lang="en-SG" dirty="0">
                <a:solidFill>
                  <a:srgbClr val="FF0000"/>
                </a:solidFill>
              </a:rPr>
              <a:t>["feature"] = </a:t>
            </a:r>
            <a:r>
              <a:rPr lang="en-SG" dirty="0" err="1">
                <a:solidFill>
                  <a:srgbClr val="FF0000"/>
                </a:solidFill>
              </a:rPr>
              <a:t>X.columns</a:t>
            </a:r>
            <a:endParaRPr lang="en-SG" dirty="0">
              <a:solidFill>
                <a:srgbClr val="FF0000"/>
              </a:solidFill>
            </a:endParaRPr>
          </a:p>
          <a:p>
            <a:r>
              <a:rPr lang="en-SG" dirty="0" err="1">
                <a:solidFill>
                  <a:srgbClr val="FF0000"/>
                </a:solidFill>
              </a:rPr>
              <a:t>vif_data</a:t>
            </a:r>
            <a:r>
              <a:rPr lang="en-SG" dirty="0">
                <a:solidFill>
                  <a:srgbClr val="FF0000"/>
                </a:solidFill>
              </a:rPr>
              <a:t>["VIF"] = [</a:t>
            </a:r>
            <a:r>
              <a:rPr lang="en-SG" dirty="0" err="1">
                <a:solidFill>
                  <a:srgbClr val="FF0000"/>
                </a:solidFill>
              </a:rPr>
              <a:t>variance_inflation_factor</a:t>
            </a:r>
            <a:r>
              <a:rPr lang="en-SG" dirty="0">
                <a:solidFill>
                  <a:srgbClr val="FF0000"/>
                </a:solidFill>
              </a:rPr>
              <a:t>(</a:t>
            </a:r>
            <a:r>
              <a:rPr lang="en-SG" dirty="0" err="1">
                <a:solidFill>
                  <a:srgbClr val="FF0000"/>
                </a:solidFill>
              </a:rPr>
              <a:t>X.values</a:t>
            </a:r>
            <a:r>
              <a:rPr lang="en-SG" dirty="0">
                <a:solidFill>
                  <a:srgbClr val="FF0000"/>
                </a:solidFill>
              </a:rPr>
              <a:t>, </a:t>
            </a:r>
            <a:r>
              <a:rPr lang="en-SG" dirty="0" err="1">
                <a:solidFill>
                  <a:srgbClr val="FF0000"/>
                </a:solidFill>
              </a:rPr>
              <a:t>i</a:t>
            </a:r>
            <a:r>
              <a:rPr lang="en-SG" dirty="0">
                <a:solidFill>
                  <a:srgbClr val="FF0000"/>
                </a:solidFill>
              </a:rPr>
              <a:t>) for </a:t>
            </a:r>
            <a:r>
              <a:rPr lang="en-SG" dirty="0" err="1">
                <a:solidFill>
                  <a:srgbClr val="FF0000"/>
                </a:solidFill>
              </a:rPr>
              <a:t>i</a:t>
            </a:r>
            <a:r>
              <a:rPr lang="en-SG" dirty="0">
                <a:solidFill>
                  <a:srgbClr val="FF0000"/>
                </a:solidFill>
              </a:rPr>
              <a:t> in range(</a:t>
            </a:r>
            <a:r>
              <a:rPr lang="en-SG" dirty="0" err="1">
                <a:solidFill>
                  <a:srgbClr val="FF0000"/>
                </a:solidFill>
              </a:rPr>
              <a:t>len</a:t>
            </a:r>
            <a:r>
              <a:rPr lang="en-SG" dirty="0">
                <a:solidFill>
                  <a:srgbClr val="FF0000"/>
                </a:solidFill>
              </a:rPr>
              <a:t>(</a:t>
            </a:r>
            <a:r>
              <a:rPr lang="en-SG" dirty="0" err="1">
                <a:solidFill>
                  <a:srgbClr val="FF0000"/>
                </a:solidFill>
              </a:rPr>
              <a:t>X.columns</a:t>
            </a:r>
            <a:r>
              <a:rPr lang="en-SG" dirty="0">
                <a:solidFill>
                  <a:srgbClr val="FF0000"/>
                </a:solidFill>
              </a:rPr>
              <a:t>))]</a:t>
            </a:r>
          </a:p>
          <a:p>
            <a:r>
              <a:rPr lang="en-SG" dirty="0">
                <a:solidFill>
                  <a:srgbClr val="FF0000"/>
                </a:solidFill>
              </a:rPr>
              <a:t>print(</a:t>
            </a:r>
            <a:r>
              <a:rPr lang="en-SG" dirty="0" err="1">
                <a:solidFill>
                  <a:srgbClr val="FF0000"/>
                </a:solidFill>
              </a:rPr>
              <a:t>vif_data</a:t>
            </a:r>
            <a:r>
              <a:rPr lang="en-SG" dirty="0">
                <a:solidFill>
                  <a:srgbClr val="FF0000"/>
                </a:solidFill>
              </a:rPr>
              <a:t>)</a:t>
            </a:r>
          </a:p>
        </p:txBody>
      </p:sp>
      <p:sp>
        <p:nvSpPr>
          <p:cNvPr id="7" name="Title 1">
            <a:extLst>
              <a:ext uri="{FF2B5EF4-FFF2-40B4-BE49-F238E27FC236}">
                <a16:creationId xmlns:a16="http://schemas.microsoft.com/office/drawing/2014/main" id="{47AFA267-F322-47C0-9C78-9F003F220A40}"/>
              </a:ext>
            </a:extLst>
          </p:cNvPr>
          <p:cNvSpPr>
            <a:spLocks noGrp="1"/>
          </p:cNvSpPr>
          <p:nvPr>
            <p:ph type="title"/>
          </p:nvPr>
        </p:nvSpPr>
        <p:spPr>
          <a:xfrm>
            <a:off x="1981200" y="402267"/>
            <a:ext cx="8229600" cy="1143000"/>
          </a:xfrm>
        </p:spPr>
        <p:txBody>
          <a:bodyPr>
            <a:normAutofit fontScale="90000"/>
          </a:bodyPr>
          <a:lstStyle/>
          <a:p>
            <a:r>
              <a:rPr lang="en-SG" dirty="0"/>
              <a:t>Check Collinearity</a:t>
            </a:r>
            <a:br>
              <a:rPr lang="en-SG" dirty="0"/>
            </a:br>
            <a:endParaRPr lang="en-SG" dirty="0"/>
          </a:p>
        </p:txBody>
      </p:sp>
    </p:spTree>
    <p:extLst>
      <p:ext uri="{BB962C8B-B14F-4D97-AF65-F5344CB8AC3E}">
        <p14:creationId xmlns:p14="http://schemas.microsoft.com/office/powerpoint/2010/main" val="427045262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Adding formulas to worksheet</a:t>
            </a:r>
            <a:endParaRPr lang="en-US"/>
          </a:p>
        </p:txBody>
      </p:sp>
      <p:sp>
        <p:nvSpPr>
          <p:cNvPr id="7" name="TextBox 6">
            <a:extLst>
              <a:ext uri="{FF2B5EF4-FFF2-40B4-BE49-F238E27FC236}">
                <a16:creationId xmlns:a16="http://schemas.microsoft.com/office/drawing/2014/main" id="{8DA677C8-AD5B-48CA-9DAC-23DB051FE0FB}"/>
              </a:ext>
            </a:extLst>
          </p:cNvPr>
          <p:cNvSpPr txBox="1"/>
          <p:nvPr/>
        </p:nvSpPr>
        <p:spPr>
          <a:xfrm>
            <a:off x="483268" y="2257927"/>
            <a:ext cx="58513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from </a:t>
            </a:r>
            <a:r>
              <a:rPr lang="en-US" dirty="0" err="1">
                <a:ea typeface="+mn-lt"/>
                <a:cs typeface="+mn-lt"/>
              </a:rPr>
              <a:t>openpyxl.utils</a:t>
            </a:r>
            <a:r>
              <a:rPr lang="en-US" dirty="0">
                <a:ea typeface="+mn-lt"/>
                <a:cs typeface="+mn-lt"/>
              </a:rPr>
              <a:t> import FORMULAE</a:t>
            </a:r>
          </a:p>
          <a:p>
            <a:r>
              <a:rPr lang="en-US" dirty="0">
                <a:ea typeface="+mn-lt"/>
                <a:cs typeface="+mn-lt"/>
              </a:rPr>
              <a:t>FORMULAE # View list of formulas supported by </a:t>
            </a:r>
            <a:r>
              <a:rPr lang="en-US" dirty="0" err="1">
                <a:ea typeface="+mn-lt"/>
                <a:cs typeface="+mn-lt"/>
              </a:rPr>
              <a:t>openpyxl</a:t>
            </a:r>
          </a:p>
          <a:p>
            <a:endParaRPr lang="en-US">
              <a:cs typeface="Calibri"/>
            </a:endParaRPr>
          </a:p>
          <a:p>
            <a:r>
              <a:rPr lang="en-US" dirty="0">
                <a:ea typeface="+mn-lt"/>
                <a:cs typeface="+mn-lt"/>
              </a:rPr>
              <a:t>sheet["N194"] = "=SUM(N2:N193)" # Column N is </a:t>
            </a:r>
            <a:r>
              <a:rPr lang="en-US" dirty="0" err="1">
                <a:ea typeface="+mn-lt"/>
                <a:cs typeface="+mn-lt"/>
              </a:rPr>
              <a:t>CorpSec</a:t>
            </a:r>
            <a:r>
              <a:rPr lang="en-US" dirty="0">
                <a:ea typeface="+mn-lt"/>
                <a:cs typeface="+mn-lt"/>
              </a:rPr>
              <a:t> column</a:t>
            </a:r>
            <a:endParaRPr lang="en-US" dirty="0"/>
          </a:p>
          <a:p>
            <a:r>
              <a:rPr lang="en-US" dirty="0" err="1">
                <a:ea typeface="+mn-lt"/>
                <a:cs typeface="+mn-lt"/>
              </a:rPr>
              <a:t>workbook.save</a:t>
            </a:r>
            <a:r>
              <a:rPr lang="en-US" dirty="0">
                <a:ea typeface="+mn-lt"/>
                <a:cs typeface="+mn-lt"/>
              </a:rPr>
              <a:t>(filename="Customera.xlsx")</a:t>
            </a:r>
            <a:endParaRPr lang="en-US" dirty="0"/>
          </a:p>
          <a:p>
            <a:endParaRPr lang="en-US">
              <a:cs typeface="Calibri"/>
            </a:endParaRPr>
          </a:p>
          <a:p>
            <a:endParaRPr lang="en-US">
              <a:cs typeface="Calibri"/>
            </a:endParaRPr>
          </a:p>
          <a:p>
            <a:endParaRPr lang="en-US">
              <a:cs typeface="Calibri"/>
            </a:endParaRPr>
          </a:p>
        </p:txBody>
      </p:sp>
      <p:pic>
        <p:nvPicPr>
          <p:cNvPr id="3" name="Picture 3" descr="Graphical user interface, application, table, Excel&#10;&#10;Description automatically generated">
            <a:extLst>
              <a:ext uri="{FF2B5EF4-FFF2-40B4-BE49-F238E27FC236}">
                <a16:creationId xmlns:a16="http://schemas.microsoft.com/office/drawing/2014/main" id="{839135E1-808B-4B66-A967-985BF7508ED9}"/>
              </a:ext>
            </a:extLst>
          </p:cNvPr>
          <p:cNvPicPr>
            <a:picLocks noChangeAspect="1"/>
          </p:cNvPicPr>
          <p:nvPr/>
        </p:nvPicPr>
        <p:blipFill>
          <a:blip r:embed="rId2"/>
          <a:stretch>
            <a:fillRect/>
          </a:stretch>
        </p:blipFill>
        <p:spPr>
          <a:xfrm>
            <a:off x="6741420" y="2044651"/>
            <a:ext cx="4969042" cy="3022464"/>
          </a:xfrm>
          <a:prstGeom prst="rect">
            <a:avLst/>
          </a:prstGeom>
        </p:spPr>
      </p:pic>
    </p:spTree>
    <p:extLst>
      <p:ext uri="{BB962C8B-B14F-4D97-AF65-F5344CB8AC3E}">
        <p14:creationId xmlns:p14="http://schemas.microsoft.com/office/powerpoint/2010/main" val="4241858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Adding new entries to TSS customer sheet</a:t>
            </a:r>
            <a:endParaRPr lang="en-US"/>
          </a:p>
        </p:txBody>
      </p:sp>
      <p:sp>
        <p:nvSpPr>
          <p:cNvPr id="7" name="TextBox 6">
            <a:extLst>
              <a:ext uri="{FF2B5EF4-FFF2-40B4-BE49-F238E27FC236}">
                <a16:creationId xmlns:a16="http://schemas.microsoft.com/office/drawing/2014/main" id="{8DA677C8-AD5B-48CA-9DAC-23DB051FE0FB}"/>
              </a:ext>
            </a:extLst>
          </p:cNvPr>
          <p:cNvSpPr txBox="1"/>
          <p:nvPr/>
        </p:nvSpPr>
        <p:spPr>
          <a:xfrm>
            <a:off x="480512" y="1737360"/>
            <a:ext cx="58513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import pandas as pd</a:t>
            </a:r>
            <a:endParaRPr lang="en-US" dirty="0"/>
          </a:p>
          <a:p>
            <a:endParaRPr lang="en-US" dirty="0">
              <a:ea typeface="+mn-lt"/>
              <a:cs typeface="+mn-lt"/>
            </a:endParaRPr>
          </a:p>
          <a:p>
            <a:r>
              <a:rPr lang="en-US" dirty="0">
                <a:ea typeface="+mn-lt"/>
                <a:cs typeface="+mn-lt"/>
              </a:rPr>
              <a:t>data = {</a:t>
            </a:r>
            <a:endParaRPr lang="en-US" dirty="0"/>
          </a:p>
          <a:p>
            <a:r>
              <a:rPr lang="en-US" dirty="0">
                <a:ea typeface="+mn-lt"/>
                <a:cs typeface="+mn-lt"/>
              </a:rPr>
              <a:t>    "</a:t>
            </a:r>
            <a:r>
              <a:rPr lang="en-US" dirty="0" err="1">
                <a:ea typeface="+mn-lt"/>
                <a:cs typeface="+mn-lt"/>
              </a:rPr>
              <a:t>Co_Name</a:t>
            </a:r>
            <a:r>
              <a:rPr lang="en-US" dirty="0">
                <a:ea typeface="+mn-lt"/>
                <a:cs typeface="+mn-lt"/>
              </a:rPr>
              <a:t>": ["New company 1", "New company 2"],</a:t>
            </a:r>
            <a:endParaRPr lang="en-US" dirty="0"/>
          </a:p>
          <a:p>
            <a:r>
              <a:rPr lang="en-US" dirty="0">
                <a:ea typeface="+mn-lt"/>
                <a:cs typeface="+mn-lt"/>
              </a:rPr>
              <a:t>    "</a:t>
            </a:r>
            <a:r>
              <a:rPr lang="en-US" dirty="0" err="1">
                <a:ea typeface="+mn-lt"/>
                <a:cs typeface="+mn-lt"/>
              </a:rPr>
              <a:t>Reg_No</a:t>
            </a:r>
            <a:r>
              <a:rPr lang="en-US" dirty="0">
                <a:ea typeface="+mn-lt"/>
                <a:cs typeface="+mn-lt"/>
              </a:rPr>
              <a:t>": [1234, 6789]</a:t>
            </a:r>
            <a:endParaRPr lang="en-US" dirty="0"/>
          </a:p>
          <a:p>
            <a:r>
              <a:rPr lang="en-US" dirty="0">
                <a:ea typeface="+mn-lt"/>
                <a:cs typeface="+mn-lt"/>
              </a:rPr>
              <a:t>}</a:t>
            </a:r>
            <a:endParaRPr lang="en-US" dirty="0"/>
          </a:p>
          <a:p>
            <a:endParaRPr lang="en-US" dirty="0"/>
          </a:p>
          <a:p>
            <a:r>
              <a:rPr lang="en-US" dirty="0">
                <a:ea typeface="+mn-lt"/>
                <a:cs typeface="+mn-lt"/>
              </a:rPr>
              <a:t>df = </a:t>
            </a:r>
            <a:r>
              <a:rPr lang="en-US" dirty="0" err="1">
                <a:ea typeface="+mn-lt"/>
                <a:cs typeface="+mn-lt"/>
              </a:rPr>
              <a:t>pd.DataFrame</a:t>
            </a:r>
            <a:r>
              <a:rPr lang="en-US" dirty="0">
                <a:ea typeface="+mn-lt"/>
                <a:cs typeface="+mn-lt"/>
              </a:rPr>
              <a:t>(data)</a:t>
            </a:r>
            <a:endParaRPr lang="en-US" dirty="0"/>
          </a:p>
          <a:p>
            <a:r>
              <a:rPr lang="en-US" dirty="0">
                <a:ea typeface="+mn-lt"/>
                <a:cs typeface="+mn-lt"/>
              </a:rPr>
              <a:t>df</a:t>
            </a:r>
            <a:endParaRPr lang="en-US" dirty="0"/>
          </a:p>
        </p:txBody>
      </p:sp>
      <p:sp>
        <p:nvSpPr>
          <p:cNvPr id="5" name="TextBox 4">
            <a:extLst>
              <a:ext uri="{FF2B5EF4-FFF2-40B4-BE49-F238E27FC236}">
                <a16:creationId xmlns:a16="http://schemas.microsoft.com/office/drawing/2014/main" id="{7D7EC8FF-5754-4271-9B3C-B55A631ADB0A}"/>
              </a:ext>
            </a:extLst>
          </p:cNvPr>
          <p:cNvSpPr txBox="1"/>
          <p:nvPr/>
        </p:nvSpPr>
        <p:spPr>
          <a:xfrm>
            <a:off x="5777162" y="1856874"/>
            <a:ext cx="58513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We store the raw data in dictionary format, with the excel column names we want to update as keys and its column values as dictionary values</a:t>
            </a:r>
            <a:endParaRPr lang="en-US"/>
          </a:p>
        </p:txBody>
      </p:sp>
      <p:pic>
        <p:nvPicPr>
          <p:cNvPr id="4" name="Picture 5">
            <a:extLst>
              <a:ext uri="{FF2B5EF4-FFF2-40B4-BE49-F238E27FC236}">
                <a16:creationId xmlns:a16="http://schemas.microsoft.com/office/drawing/2014/main" id="{28B76B30-C98E-448A-86FA-AF5BE0C5E9F7}"/>
              </a:ext>
            </a:extLst>
          </p:cNvPr>
          <p:cNvPicPr>
            <a:picLocks noChangeAspect="1"/>
          </p:cNvPicPr>
          <p:nvPr/>
        </p:nvPicPr>
        <p:blipFill>
          <a:blip r:embed="rId2"/>
          <a:stretch>
            <a:fillRect/>
          </a:stretch>
        </p:blipFill>
        <p:spPr>
          <a:xfrm>
            <a:off x="480512" y="4569281"/>
            <a:ext cx="2778793" cy="1179595"/>
          </a:xfrm>
          <a:prstGeom prst="rect">
            <a:avLst/>
          </a:prstGeom>
        </p:spPr>
      </p:pic>
    </p:spTree>
    <p:extLst>
      <p:ext uri="{BB962C8B-B14F-4D97-AF65-F5344CB8AC3E}">
        <p14:creationId xmlns:p14="http://schemas.microsoft.com/office/powerpoint/2010/main" val="200621494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43D-27B6-4B9F-AE44-9AEDF1B19491}"/>
              </a:ext>
            </a:extLst>
          </p:cNvPr>
          <p:cNvSpPr>
            <a:spLocks noGrp="1"/>
          </p:cNvSpPr>
          <p:nvPr>
            <p:ph type="title"/>
          </p:nvPr>
        </p:nvSpPr>
        <p:spPr/>
        <p:txBody>
          <a:bodyPr/>
          <a:lstStyle/>
          <a:p>
            <a:r>
              <a:rPr lang="en-US">
                <a:cs typeface="Calibri Light"/>
              </a:rPr>
              <a:t>Adding new entries to TSS customer sheet</a:t>
            </a:r>
            <a:endParaRPr lang="en-US"/>
          </a:p>
        </p:txBody>
      </p:sp>
      <p:sp>
        <p:nvSpPr>
          <p:cNvPr id="7" name="TextBox 6">
            <a:extLst>
              <a:ext uri="{FF2B5EF4-FFF2-40B4-BE49-F238E27FC236}">
                <a16:creationId xmlns:a16="http://schemas.microsoft.com/office/drawing/2014/main" id="{8DA677C8-AD5B-48CA-9DAC-23DB051FE0FB}"/>
              </a:ext>
            </a:extLst>
          </p:cNvPr>
          <p:cNvSpPr txBox="1"/>
          <p:nvPr/>
        </p:nvSpPr>
        <p:spPr>
          <a:xfrm>
            <a:off x="570354" y="1911016"/>
            <a:ext cx="633290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from </a:t>
            </a:r>
            <a:r>
              <a:rPr lang="en-US" sz="1400" dirty="0" err="1">
                <a:ea typeface="+mn-lt"/>
                <a:cs typeface="+mn-lt"/>
              </a:rPr>
              <a:t>openpyxl.utils.dataframe</a:t>
            </a:r>
            <a:r>
              <a:rPr lang="en-US" sz="1400" dirty="0">
                <a:ea typeface="+mn-lt"/>
                <a:cs typeface="+mn-lt"/>
              </a:rPr>
              <a:t> import </a:t>
            </a:r>
            <a:r>
              <a:rPr lang="en-US" sz="1400" dirty="0" err="1">
                <a:ea typeface="+mn-lt"/>
                <a:cs typeface="+mn-lt"/>
              </a:rPr>
              <a:t>dataframe_to_rows</a:t>
            </a:r>
            <a:endParaRPr lang="en-US" sz="1400" dirty="0" err="1">
              <a:cs typeface="Calibri"/>
            </a:endParaRPr>
          </a:p>
          <a:p>
            <a:r>
              <a:rPr lang="en-US" sz="1400" dirty="0">
                <a:ea typeface="+mn-lt"/>
                <a:cs typeface="+mn-lt"/>
              </a:rPr>
              <a:t>for row in </a:t>
            </a:r>
            <a:r>
              <a:rPr lang="en-US" sz="1400" dirty="0" err="1">
                <a:ea typeface="+mn-lt"/>
                <a:cs typeface="+mn-lt"/>
              </a:rPr>
              <a:t>dataframe_to_rows</a:t>
            </a:r>
            <a:r>
              <a:rPr lang="en-US" sz="1400" dirty="0">
                <a:ea typeface="+mn-lt"/>
                <a:cs typeface="+mn-lt"/>
              </a:rPr>
              <a:t>(df, index=False, header=</a:t>
            </a:r>
            <a:r>
              <a:rPr lang="en-US" sz="1400" b="1" dirty="0">
                <a:ea typeface="+mn-lt"/>
                <a:cs typeface="+mn-lt"/>
              </a:rPr>
              <a:t>False</a:t>
            </a:r>
            <a:r>
              <a:rPr lang="en-US" sz="1400" dirty="0">
                <a:ea typeface="+mn-lt"/>
                <a:cs typeface="+mn-lt"/>
              </a:rPr>
              <a:t>):</a:t>
            </a:r>
            <a:endParaRPr lang="en-US" sz="1400" dirty="0">
              <a:cs typeface="Calibri"/>
            </a:endParaRPr>
          </a:p>
          <a:p>
            <a:r>
              <a:rPr lang="en-US" sz="1400" dirty="0">
                <a:ea typeface="+mn-lt"/>
                <a:cs typeface="+mn-lt"/>
              </a:rPr>
              <a:t>    print(row)</a:t>
            </a:r>
          </a:p>
          <a:p>
            <a:r>
              <a:rPr lang="en-US" sz="1400" dirty="0">
                <a:ea typeface="+mn-lt"/>
                <a:cs typeface="+mn-lt"/>
              </a:rPr>
              <a:t>    </a:t>
            </a:r>
            <a:r>
              <a:rPr lang="en-US" sz="1400" dirty="0" err="1">
                <a:ea typeface="+mn-lt"/>
                <a:cs typeface="+mn-lt"/>
              </a:rPr>
              <a:t>sheet.append</a:t>
            </a:r>
            <a:r>
              <a:rPr lang="en-US" sz="1400" dirty="0">
                <a:ea typeface="+mn-lt"/>
                <a:cs typeface="+mn-lt"/>
              </a:rPr>
              <a:t>(row)</a:t>
            </a:r>
          </a:p>
          <a:p>
            <a:r>
              <a:rPr lang="en-US" sz="1400" dirty="0" err="1">
                <a:ea typeface="+mn-lt"/>
                <a:cs typeface="+mn-lt"/>
              </a:rPr>
              <a:t>workbook.save</a:t>
            </a:r>
            <a:r>
              <a:rPr lang="en-US" sz="1400" dirty="0">
                <a:ea typeface="+mn-lt"/>
                <a:cs typeface="+mn-lt"/>
              </a:rPr>
              <a:t>("</a:t>
            </a:r>
            <a:r>
              <a:rPr lang="en-US" sz="1400" dirty="0" err="1">
                <a:ea typeface="+mn-lt"/>
                <a:cs typeface="+mn-lt"/>
              </a:rPr>
              <a:t>Customersxlsx</a:t>
            </a:r>
            <a:r>
              <a:rPr lang="en-US" sz="1400" dirty="0">
                <a:ea typeface="+mn-lt"/>
                <a:cs typeface="+mn-lt"/>
              </a:rPr>
              <a:t>")</a:t>
            </a:r>
            <a:endParaRPr lang="en-US" sz="1400" dirty="0">
              <a:cs typeface="Calibri"/>
            </a:endParaRPr>
          </a:p>
        </p:txBody>
      </p:sp>
      <p:pic>
        <p:nvPicPr>
          <p:cNvPr id="3" name="Picture 5" descr="Graphical user interface, application, table, Excel&#10;&#10;Description automatically generated">
            <a:extLst>
              <a:ext uri="{FF2B5EF4-FFF2-40B4-BE49-F238E27FC236}">
                <a16:creationId xmlns:a16="http://schemas.microsoft.com/office/drawing/2014/main" id="{C2B5F7D6-7865-4190-B9B7-4D807B13E463}"/>
              </a:ext>
            </a:extLst>
          </p:cNvPr>
          <p:cNvPicPr>
            <a:picLocks noChangeAspect="1"/>
          </p:cNvPicPr>
          <p:nvPr/>
        </p:nvPicPr>
        <p:blipFill>
          <a:blip r:embed="rId2"/>
          <a:stretch>
            <a:fillRect/>
          </a:stretch>
        </p:blipFill>
        <p:spPr>
          <a:xfrm>
            <a:off x="482814" y="3629990"/>
            <a:ext cx="5376582" cy="2889987"/>
          </a:xfrm>
          <a:prstGeom prst="rect">
            <a:avLst/>
          </a:prstGeom>
        </p:spPr>
      </p:pic>
    </p:spTree>
    <p:extLst>
      <p:ext uri="{BB962C8B-B14F-4D97-AF65-F5344CB8AC3E}">
        <p14:creationId xmlns:p14="http://schemas.microsoft.com/office/powerpoint/2010/main" val="610010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6CF0-5BA0-438F-B92D-F1B7AF520E7E}"/>
              </a:ext>
            </a:extLst>
          </p:cNvPr>
          <p:cNvSpPr>
            <a:spLocks noGrp="1"/>
          </p:cNvSpPr>
          <p:nvPr>
            <p:ph type="title"/>
          </p:nvPr>
        </p:nvSpPr>
        <p:spPr/>
        <p:txBody>
          <a:bodyPr/>
          <a:lstStyle/>
          <a:p>
            <a:r>
              <a:rPr lang="en-US" dirty="0"/>
              <a:t>Import module</a:t>
            </a:r>
            <a:endParaRPr lang="en-SG" dirty="0"/>
          </a:p>
        </p:txBody>
      </p:sp>
      <p:sp>
        <p:nvSpPr>
          <p:cNvPr id="3" name="Content Placeholder 2">
            <a:extLst>
              <a:ext uri="{FF2B5EF4-FFF2-40B4-BE49-F238E27FC236}">
                <a16:creationId xmlns:a16="http://schemas.microsoft.com/office/drawing/2014/main" id="{633D8A0E-F3D7-4EF4-8392-AA61A14A5F8B}"/>
              </a:ext>
            </a:extLst>
          </p:cNvPr>
          <p:cNvSpPr>
            <a:spLocks noGrp="1"/>
          </p:cNvSpPr>
          <p:nvPr>
            <p:ph idx="1"/>
          </p:nvPr>
        </p:nvSpPr>
        <p:spPr/>
        <p:txBody>
          <a:bodyPr/>
          <a:lstStyle/>
          <a:p>
            <a:r>
              <a:rPr lang="en-US" dirty="0"/>
              <a:t>Create a filename.py</a:t>
            </a:r>
          </a:p>
          <a:p>
            <a:r>
              <a:rPr lang="en-US"/>
              <a:t>Import filename</a:t>
            </a:r>
            <a:endParaRPr lang="en-SG" dirty="0"/>
          </a:p>
        </p:txBody>
      </p:sp>
    </p:spTree>
    <p:extLst>
      <p:ext uri="{BB962C8B-B14F-4D97-AF65-F5344CB8AC3E}">
        <p14:creationId xmlns:p14="http://schemas.microsoft.com/office/powerpoint/2010/main" val="36756649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FA36-D939-403B-B43D-933AAF376119}"/>
              </a:ext>
            </a:extLst>
          </p:cNvPr>
          <p:cNvSpPr>
            <a:spLocks noGrp="1"/>
          </p:cNvSpPr>
          <p:nvPr>
            <p:ph type="ctrTitle"/>
          </p:nvPr>
        </p:nvSpPr>
        <p:spPr/>
        <p:txBody>
          <a:bodyPr/>
          <a:lstStyle/>
          <a:p>
            <a:r>
              <a:rPr lang="en-US"/>
              <a:t>Python for AI (Loan Default)</a:t>
            </a:r>
            <a:endParaRPr lang="en-SG"/>
          </a:p>
        </p:txBody>
      </p:sp>
      <p:sp>
        <p:nvSpPr>
          <p:cNvPr id="3" name="Subtitle 2">
            <a:extLst>
              <a:ext uri="{FF2B5EF4-FFF2-40B4-BE49-F238E27FC236}">
                <a16:creationId xmlns:a16="http://schemas.microsoft.com/office/drawing/2014/main" id="{F9E7B05D-1390-4E57-B24F-2410B864823C}"/>
              </a:ext>
            </a:extLst>
          </p:cNvPr>
          <p:cNvSpPr>
            <a:spLocks noGrp="1"/>
          </p:cNvSpPr>
          <p:nvPr>
            <p:ph type="subTitle" idx="1"/>
          </p:nvPr>
        </p:nvSpPr>
        <p:spPr/>
        <p:txBody>
          <a:bodyPr/>
          <a:lstStyle/>
          <a:p>
            <a:r>
              <a:rPr lang="en-US"/>
              <a:t>TTT</a:t>
            </a:r>
            <a:endParaRPr lang="en-SG"/>
          </a:p>
        </p:txBody>
      </p:sp>
    </p:spTree>
    <p:extLst>
      <p:ext uri="{BB962C8B-B14F-4D97-AF65-F5344CB8AC3E}">
        <p14:creationId xmlns:p14="http://schemas.microsoft.com/office/powerpoint/2010/main" val="28226922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870F-E19D-4971-9865-40E4EFBD0A94}"/>
              </a:ext>
            </a:extLst>
          </p:cNvPr>
          <p:cNvSpPr>
            <a:spLocks noGrp="1"/>
          </p:cNvSpPr>
          <p:nvPr>
            <p:ph type="title"/>
          </p:nvPr>
        </p:nvSpPr>
        <p:spPr/>
        <p:txBody>
          <a:bodyPr/>
          <a:lstStyle/>
          <a:p>
            <a:r>
              <a:rPr lang="en-SG"/>
              <a:t>Basic Command</a:t>
            </a:r>
          </a:p>
        </p:txBody>
      </p:sp>
      <p:sp>
        <p:nvSpPr>
          <p:cNvPr id="5" name="TextBox 4">
            <a:extLst>
              <a:ext uri="{FF2B5EF4-FFF2-40B4-BE49-F238E27FC236}">
                <a16:creationId xmlns:a16="http://schemas.microsoft.com/office/drawing/2014/main" id="{C40079DF-51C6-44C7-B969-155F387FD063}"/>
              </a:ext>
            </a:extLst>
          </p:cNvPr>
          <p:cNvSpPr txBox="1"/>
          <p:nvPr/>
        </p:nvSpPr>
        <p:spPr>
          <a:xfrm>
            <a:off x="466162" y="1719191"/>
            <a:ext cx="4435337" cy="3693319"/>
          </a:xfrm>
          <a:prstGeom prst="rect">
            <a:avLst/>
          </a:prstGeom>
          <a:noFill/>
        </p:spPr>
        <p:txBody>
          <a:bodyPr wrap="square">
            <a:spAutoFit/>
          </a:bodyPr>
          <a:lstStyle/>
          <a:p>
            <a:r>
              <a:rPr lang="en-SG"/>
              <a:t>a=1</a:t>
            </a:r>
          </a:p>
          <a:p>
            <a:r>
              <a:rPr lang="en-SG"/>
              <a:t>a=1.68</a:t>
            </a:r>
          </a:p>
          <a:p>
            <a:r>
              <a:rPr lang="en-SG"/>
              <a:t>a="hello“</a:t>
            </a:r>
          </a:p>
          <a:p>
            <a:r>
              <a:rPr lang="en-SG"/>
              <a:t>a=[1,3,4,6]</a:t>
            </a:r>
          </a:p>
          <a:p>
            <a:r>
              <a:rPr lang="en-SG"/>
              <a:t>print(a[2])</a:t>
            </a:r>
          </a:p>
          <a:p>
            <a:r>
              <a:rPr lang="en-US"/>
              <a:t>print("the array is : ", a)</a:t>
            </a:r>
          </a:p>
          <a:p>
            <a:r>
              <a:rPr lang="en-US"/>
              <a:t>name = input("Please enter your name : ")</a:t>
            </a:r>
          </a:p>
          <a:p>
            <a:r>
              <a:rPr lang="en-US"/>
              <a:t>print("Your name is ", name)</a:t>
            </a:r>
            <a:endParaRPr lang="en-SG"/>
          </a:p>
          <a:p>
            <a:endParaRPr lang="en-SG"/>
          </a:p>
          <a:p>
            <a:endParaRPr lang="en-SG"/>
          </a:p>
          <a:p>
            <a:endParaRPr lang="en-SG"/>
          </a:p>
          <a:p>
            <a:endParaRPr lang="en-SG"/>
          </a:p>
          <a:p>
            <a:endParaRPr lang="en-SG"/>
          </a:p>
        </p:txBody>
      </p:sp>
      <p:sp>
        <p:nvSpPr>
          <p:cNvPr id="7" name="TextBox 6">
            <a:extLst>
              <a:ext uri="{FF2B5EF4-FFF2-40B4-BE49-F238E27FC236}">
                <a16:creationId xmlns:a16="http://schemas.microsoft.com/office/drawing/2014/main" id="{F76E1304-FBB5-4242-88D3-E8797F57A59E}"/>
              </a:ext>
            </a:extLst>
          </p:cNvPr>
          <p:cNvSpPr txBox="1"/>
          <p:nvPr/>
        </p:nvSpPr>
        <p:spPr>
          <a:xfrm>
            <a:off x="6025494" y="1892612"/>
            <a:ext cx="6097656" cy="1200329"/>
          </a:xfrm>
          <a:prstGeom prst="rect">
            <a:avLst/>
          </a:prstGeom>
          <a:noFill/>
        </p:spPr>
        <p:txBody>
          <a:bodyPr wrap="square">
            <a:spAutoFit/>
          </a:bodyPr>
          <a:lstStyle/>
          <a:p>
            <a:r>
              <a:rPr lang="en-SG"/>
              <a:t>a = 1</a:t>
            </a:r>
          </a:p>
          <a:p>
            <a:r>
              <a:rPr lang="en-SG"/>
              <a:t>while a &lt; 5:</a:t>
            </a:r>
          </a:p>
          <a:p>
            <a:r>
              <a:rPr lang="en-SG"/>
              <a:t>    print(a)</a:t>
            </a:r>
          </a:p>
          <a:p>
            <a:r>
              <a:rPr lang="en-SG"/>
              <a:t>    a = a+1</a:t>
            </a:r>
          </a:p>
        </p:txBody>
      </p:sp>
      <p:sp>
        <p:nvSpPr>
          <p:cNvPr id="6" name="TextBox 5">
            <a:extLst>
              <a:ext uri="{FF2B5EF4-FFF2-40B4-BE49-F238E27FC236}">
                <a16:creationId xmlns:a16="http://schemas.microsoft.com/office/drawing/2014/main" id="{9A244339-6367-4AF3-970A-7FF277A0A8BF}"/>
              </a:ext>
            </a:extLst>
          </p:cNvPr>
          <p:cNvSpPr txBox="1"/>
          <p:nvPr/>
        </p:nvSpPr>
        <p:spPr>
          <a:xfrm>
            <a:off x="417787" y="4162352"/>
            <a:ext cx="6094948" cy="2031325"/>
          </a:xfrm>
          <a:prstGeom prst="rect">
            <a:avLst/>
          </a:prstGeom>
          <a:noFill/>
        </p:spPr>
        <p:txBody>
          <a:bodyPr wrap="square">
            <a:spAutoFit/>
          </a:bodyPr>
          <a:lstStyle/>
          <a:p>
            <a:r>
              <a:rPr lang="en-US"/>
              <a:t>a=3</a:t>
            </a:r>
          </a:p>
          <a:p>
            <a:r>
              <a:rPr lang="en-US"/>
              <a:t>if a==1:</a:t>
            </a:r>
          </a:p>
          <a:p>
            <a:r>
              <a:rPr lang="en-US"/>
              <a:t>    print("a is 1")</a:t>
            </a:r>
          </a:p>
          <a:p>
            <a:r>
              <a:rPr lang="en-US" err="1"/>
              <a:t>elif</a:t>
            </a:r>
            <a:r>
              <a:rPr lang="en-US"/>
              <a:t> a==2:</a:t>
            </a:r>
          </a:p>
          <a:p>
            <a:r>
              <a:rPr lang="en-US"/>
              <a:t>    print("a is 2")</a:t>
            </a:r>
          </a:p>
          <a:p>
            <a:r>
              <a:rPr lang="en-US"/>
              <a:t>else:</a:t>
            </a:r>
          </a:p>
          <a:p>
            <a:r>
              <a:rPr lang="en-US"/>
              <a:t>    print("a is not 1 or 2")</a:t>
            </a:r>
            <a:endParaRPr lang="en-SG"/>
          </a:p>
        </p:txBody>
      </p:sp>
    </p:spTree>
    <p:extLst>
      <p:ext uri="{BB962C8B-B14F-4D97-AF65-F5344CB8AC3E}">
        <p14:creationId xmlns:p14="http://schemas.microsoft.com/office/powerpoint/2010/main" val="165349772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D4E3-3402-47D4-95FB-EFCBA4125DFC}"/>
              </a:ext>
            </a:extLst>
          </p:cNvPr>
          <p:cNvSpPr>
            <a:spLocks noGrp="1"/>
          </p:cNvSpPr>
          <p:nvPr>
            <p:ph type="title"/>
          </p:nvPr>
        </p:nvSpPr>
        <p:spPr/>
        <p:txBody>
          <a:bodyPr/>
          <a:lstStyle/>
          <a:p>
            <a:r>
              <a:rPr lang="en-US"/>
              <a:t>Library</a:t>
            </a:r>
            <a:endParaRPr lang="en-SG"/>
          </a:p>
        </p:txBody>
      </p:sp>
      <p:sp>
        <p:nvSpPr>
          <p:cNvPr id="3" name="Content Placeholder 2">
            <a:extLst>
              <a:ext uri="{FF2B5EF4-FFF2-40B4-BE49-F238E27FC236}">
                <a16:creationId xmlns:a16="http://schemas.microsoft.com/office/drawing/2014/main" id="{8DF94CDE-398F-42C2-AD8E-F58DE499DD0A}"/>
              </a:ext>
            </a:extLst>
          </p:cNvPr>
          <p:cNvSpPr>
            <a:spLocks noGrp="1"/>
          </p:cNvSpPr>
          <p:nvPr>
            <p:ph idx="1"/>
          </p:nvPr>
        </p:nvSpPr>
        <p:spPr/>
        <p:txBody>
          <a:bodyPr/>
          <a:lstStyle/>
          <a:p>
            <a:r>
              <a:rPr lang="en-US"/>
              <a:t>Pandas</a:t>
            </a:r>
          </a:p>
          <a:p>
            <a:r>
              <a:rPr lang="en-US" err="1"/>
              <a:t>numpy</a:t>
            </a:r>
            <a:endParaRPr lang="en-US"/>
          </a:p>
          <a:p>
            <a:r>
              <a:rPr lang="en-US" err="1"/>
              <a:t>scipy</a:t>
            </a:r>
            <a:endParaRPr lang="en-US"/>
          </a:p>
          <a:p>
            <a:r>
              <a:rPr lang="en-US" err="1"/>
              <a:t>sklearn</a:t>
            </a:r>
            <a:endParaRPr lang="en-SG"/>
          </a:p>
        </p:txBody>
      </p:sp>
    </p:spTree>
    <p:extLst>
      <p:ext uri="{BB962C8B-B14F-4D97-AF65-F5344CB8AC3E}">
        <p14:creationId xmlns:p14="http://schemas.microsoft.com/office/powerpoint/2010/main" val="42446669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5D25-85A2-483C-B7B3-33BE139904FC}"/>
              </a:ext>
            </a:extLst>
          </p:cNvPr>
          <p:cNvSpPr>
            <a:spLocks noGrp="1"/>
          </p:cNvSpPr>
          <p:nvPr>
            <p:ph type="title"/>
          </p:nvPr>
        </p:nvSpPr>
        <p:spPr/>
        <p:txBody>
          <a:bodyPr/>
          <a:lstStyle/>
          <a:p>
            <a:r>
              <a:rPr lang="en-US"/>
              <a:t>Check Data Imbalance</a:t>
            </a:r>
            <a:endParaRPr lang="en-SG"/>
          </a:p>
        </p:txBody>
      </p:sp>
      <p:sp>
        <p:nvSpPr>
          <p:cNvPr id="5" name="TextBox 4">
            <a:extLst>
              <a:ext uri="{FF2B5EF4-FFF2-40B4-BE49-F238E27FC236}">
                <a16:creationId xmlns:a16="http://schemas.microsoft.com/office/drawing/2014/main" id="{4ADC6352-BFDA-44D9-B5F1-63D7D753FE66}"/>
              </a:ext>
            </a:extLst>
          </p:cNvPr>
          <p:cNvSpPr txBox="1"/>
          <p:nvPr/>
        </p:nvSpPr>
        <p:spPr>
          <a:xfrm>
            <a:off x="1047367" y="2036246"/>
            <a:ext cx="6096000" cy="923330"/>
          </a:xfrm>
          <a:prstGeom prst="rect">
            <a:avLst/>
          </a:prstGeom>
          <a:noFill/>
        </p:spPr>
        <p:txBody>
          <a:bodyPr wrap="square">
            <a:spAutoFit/>
          </a:bodyPr>
          <a:lstStyle/>
          <a:p>
            <a:r>
              <a:rPr lang="en-SG"/>
              <a:t>=COUNTIF(A2:A10001, "No")</a:t>
            </a:r>
          </a:p>
          <a:p>
            <a:endParaRPr lang="en-SG"/>
          </a:p>
          <a:p>
            <a:r>
              <a:rPr lang="en-SG"/>
              <a:t>Use Smote to make the data balance</a:t>
            </a:r>
          </a:p>
        </p:txBody>
      </p:sp>
      <p:pic>
        <p:nvPicPr>
          <p:cNvPr id="6" name="Picture 5">
            <a:extLst>
              <a:ext uri="{FF2B5EF4-FFF2-40B4-BE49-F238E27FC236}">
                <a16:creationId xmlns:a16="http://schemas.microsoft.com/office/drawing/2014/main" id="{94BF0663-D71F-48CB-9184-A61D6FDCE419}"/>
              </a:ext>
            </a:extLst>
          </p:cNvPr>
          <p:cNvPicPr>
            <a:picLocks noChangeAspect="1"/>
          </p:cNvPicPr>
          <p:nvPr/>
        </p:nvPicPr>
        <p:blipFill>
          <a:blip r:embed="rId2"/>
          <a:stretch>
            <a:fillRect/>
          </a:stretch>
        </p:blipFill>
        <p:spPr>
          <a:xfrm>
            <a:off x="5886316" y="2283285"/>
            <a:ext cx="5151120" cy="1618208"/>
          </a:xfrm>
          <a:prstGeom prst="rect">
            <a:avLst/>
          </a:prstGeom>
        </p:spPr>
      </p:pic>
      <p:sp>
        <p:nvSpPr>
          <p:cNvPr id="7" name="TextBox 6">
            <a:extLst>
              <a:ext uri="{FF2B5EF4-FFF2-40B4-BE49-F238E27FC236}">
                <a16:creationId xmlns:a16="http://schemas.microsoft.com/office/drawing/2014/main" id="{EB536290-31BA-4DA8-98FD-326BA738EC70}"/>
              </a:ext>
            </a:extLst>
          </p:cNvPr>
          <p:cNvSpPr txBox="1"/>
          <p:nvPr/>
        </p:nvSpPr>
        <p:spPr>
          <a:xfrm>
            <a:off x="949687" y="4396120"/>
            <a:ext cx="8537979" cy="2031325"/>
          </a:xfrm>
          <a:prstGeom prst="rect">
            <a:avLst/>
          </a:prstGeom>
          <a:noFill/>
        </p:spPr>
        <p:txBody>
          <a:bodyPr wrap="square">
            <a:spAutoFit/>
          </a:bodyPr>
          <a:lstStyle/>
          <a:p>
            <a:r>
              <a:rPr lang="en-SG" err="1">
                <a:solidFill>
                  <a:srgbClr val="FF0000"/>
                </a:solidFill>
              </a:rPr>
              <a:t>pd.set_option</a:t>
            </a:r>
            <a:r>
              <a:rPr lang="en-SG">
                <a:solidFill>
                  <a:srgbClr val="FF0000"/>
                </a:solidFill>
              </a:rPr>
              <a:t>('</a:t>
            </a:r>
            <a:r>
              <a:rPr lang="en-SG" err="1">
                <a:solidFill>
                  <a:srgbClr val="FF0000"/>
                </a:solidFill>
              </a:rPr>
              <a:t>display.max_rows</a:t>
            </a:r>
            <a:r>
              <a:rPr lang="en-SG">
                <a:solidFill>
                  <a:srgbClr val="FF0000"/>
                </a:solidFill>
              </a:rPr>
              <a:t>', None, '</a:t>
            </a:r>
            <a:r>
              <a:rPr lang="en-SG" err="1">
                <a:solidFill>
                  <a:srgbClr val="FF0000"/>
                </a:solidFill>
              </a:rPr>
              <a:t>display.max_columns</a:t>
            </a:r>
            <a:r>
              <a:rPr lang="en-SG">
                <a:solidFill>
                  <a:srgbClr val="FF0000"/>
                </a:solidFill>
              </a:rPr>
              <a:t>', None)</a:t>
            </a:r>
          </a:p>
          <a:p>
            <a:r>
              <a:rPr lang="en-SG" err="1">
                <a:solidFill>
                  <a:srgbClr val="FF0000"/>
                </a:solidFill>
              </a:rPr>
              <a:t>pd.set_option</a:t>
            </a:r>
            <a:r>
              <a:rPr lang="en-SG">
                <a:solidFill>
                  <a:srgbClr val="FF0000"/>
                </a:solidFill>
              </a:rPr>
              <a:t>('</a:t>
            </a:r>
            <a:r>
              <a:rPr lang="en-SG" err="1">
                <a:solidFill>
                  <a:srgbClr val="FF0000"/>
                </a:solidFill>
              </a:rPr>
              <a:t>display.max_rows</a:t>
            </a:r>
            <a:r>
              <a:rPr lang="en-SG">
                <a:solidFill>
                  <a:srgbClr val="FF0000"/>
                </a:solidFill>
              </a:rPr>
              <a:t>', 10, '</a:t>
            </a:r>
            <a:r>
              <a:rPr lang="en-SG" err="1">
                <a:solidFill>
                  <a:srgbClr val="FF0000"/>
                </a:solidFill>
              </a:rPr>
              <a:t>display.max_columns</a:t>
            </a:r>
            <a:r>
              <a:rPr lang="en-SG">
                <a:solidFill>
                  <a:srgbClr val="FF0000"/>
                </a:solidFill>
              </a:rPr>
              <a:t>', 10)</a:t>
            </a:r>
          </a:p>
          <a:p>
            <a:r>
              <a:rPr lang="en-SG">
                <a:solidFill>
                  <a:srgbClr val="FF0000"/>
                </a:solidFill>
              </a:rPr>
              <a:t>Or</a:t>
            </a:r>
          </a:p>
          <a:p>
            <a:r>
              <a:rPr lang="en-SG" err="1">
                <a:solidFill>
                  <a:srgbClr val="FF0000"/>
                </a:solidFill>
              </a:rPr>
              <a:t>pd.set_option</a:t>
            </a:r>
            <a:r>
              <a:rPr lang="en-SG">
                <a:solidFill>
                  <a:srgbClr val="FF0000"/>
                </a:solidFill>
              </a:rPr>
              <a:t>('</a:t>
            </a:r>
            <a:r>
              <a:rPr lang="en-SG" err="1">
                <a:solidFill>
                  <a:srgbClr val="FF0000"/>
                </a:solidFill>
              </a:rPr>
              <a:t>display.max_rows</a:t>
            </a:r>
            <a:r>
              <a:rPr lang="en-SG">
                <a:solidFill>
                  <a:srgbClr val="FF0000"/>
                </a:solidFill>
              </a:rPr>
              <a:t>', 500)</a:t>
            </a:r>
          </a:p>
          <a:p>
            <a:r>
              <a:rPr lang="en-SG" err="1">
                <a:solidFill>
                  <a:srgbClr val="FF0000"/>
                </a:solidFill>
              </a:rPr>
              <a:t>pd.set_option</a:t>
            </a:r>
            <a:r>
              <a:rPr lang="en-SG">
                <a:solidFill>
                  <a:srgbClr val="FF0000"/>
                </a:solidFill>
              </a:rPr>
              <a:t>('</a:t>
            </a:r>
            <a:r>
              <a:rPr lang="en-SG" err="1">
                <a:solidFill>
                  <a:srgbClr val="FF0000"/>
                </a:solidFill>
              </a:rPr>
              <a:t>display.max_columns</a:t>
            </a:r>
            <a:r>
              <a:rPr lang="en-SG">
                <a:solidFill>
                  <a:srgbClr val="FF0000"/>
                </a:solidFill>
              </a:rPr>
              <a:t>', 500)</a:t>
            </a:r>
          </a:p>
          <a:p>
            <a:r>
              <a:rPr lang="en-SG" err="1">
                <a:solidFill>
                  <a:srgbClr val="FF0000"/>
                </a:solidFill>
              </a:rPr>
              <a:t>pd.set_option</a:t>
            </a:r>
            <a:r>
              <a:rPr lang="en-SG">
                <a:solidFill>
                  <a:srgbClr val="FF0000"/>
                </a:solidFill>
              </a:rPr>
              <a:t>('</a:t>
            </a:r>
            <a:r>
              <a:rPr lang="en-SG" err="1">
                <a:solidFill>
                  <a:srgbClr val="FF0000"/>
                </a:solidFill>
              </a:rPr>
              <a:t>display.width</a:t>
            </a:r>
            <a:r>
              <a:rPr lang="en-SG">
                <a:solidFill>
                  <a:srgbClr val="FF0000"/>
                </a:solidFill>
              </a:rPr>
              <a:t>', 1000)</a:t>
            </a:r>
          </a:p>
          <a:p>
            <a:endParaRPr lang="en-SG"/>
          </a:p>
        </p:txBody>
      </p:sp>
    </p:spTree>
    <p:extLst>
      <p:ext uri="{BB962C8B-B14F-4D97-AF65-F5344CB8AC3E}">
        <p14:creationId xmlns:p14="http://schemas.microsoft.com/office/powerpoint/2010/main" val="324031095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0BA41-B644-411F-9A67-E10EAA1649BA}"/>
              </a:ext>
            </a:extLst>
          </p:cNvPr>
          <p:cNvSpPr txBox="1"/>
          <p:nvPr/>
        </p:nvSpPr>
        <p:spPr>
          <a:xfrm>
            <a:off x="247649" y="255538"/>
            <a:ext cx="10010775" cy="6124754"/>
          </a:xfrm>
          <a:prstGeom prst="rect">
            <a:avLst/>
          </a:prstGeom>
          <a:noFill/>
        </p:spPr>
        <p:txBody>
          <a:bodyPr wrap="square">
            <a:spAutoFit/>
          </a:bodyPr>
          <a:lstStyle/>
          <a:p>
            <a:r>
              <a:rPr lang="en-SG" sz="1400">
                <a:solidFill>
                  <a:srgbClr val="FF0000"/>
                </a:solidFill>
              </a:rPr>
              <a:t>from collections import Counter</a:t>
            </a:r>
          </a:p>
          <a:p>
            <a:r>
              <a:rPr lang="en-SG" sz="1400">
                <a:solidFill>
                  <a:srgbClr val="FF0000"/>
                </a:solidFill>
              </a:rPr>
              <a:t>from </a:t>
            </a:r>
            <a:r>
              <a:rPr lang="en-SG" sz="1400" err="1">
                <a:solidFill>
                  <a:srgbClr val="FF0000"/>
                </a:solidFill>
              </a:rPr>
              <a:t>imblearn.over_sampling</a:t>
            </a:r>
            <a:r>
              <a:rPr lang="en-SG" sz="1400">
                <a:solidFill>
                  <a:srgbClr val="FF0000"/>
                </a:solidFill>
              </a:rPr>
              <a:t> import SMOTE</a:t>
            </a:r>
          </a:p>
          <a:p>
            <a:r>
              <a:rPr lang="en-SG" sz="1400">
                <a:solidFill>
                  <a:srgbClr val="FF0000"/>
                </a:solidFill>
              </a:rPr>
              <a:t>from </a:t>
            </a:r>
            <a:r>
              <a:rPr lang="en-SG" sz="1400" err="1">
                <a:solidFill>
                  <a:srgbClr val="FF0000"/>
                </a:solidFill>
              </a:rPr>
              <a:t>imblearn.under_sampling</a:t>
            </a:r>
            <a:r>
              <a:rPr lang="en-SG" sz="1400">
                <a:solidFill>
                  <a:srgbClr val="FF0000"/>
                </a:solidFill>
              </a:rPr>
              <a:t> import </a:t>
            </a:r>
            <a:r>
              <a:rPr lang="en-SG" sz="1400" err="1">
                <a:solidFill>
                  <a:srgbClr val="FF0000"/>
                </a:solidFill>
              </a:rPr>
              <a:t>RandomUnderSampler</a:t>
            </a:r>
            <a:endParaRPr lang="en-SG" sz="1400">
              <a:solidFill>
                <a:srgbClr val="FF0000"/>
              </a:solidFill>
            </a:endParaRPr>
          </a:p>
          <a:p>
            <a:r>
              <a:rPr lang="en-SG" sz="1400">
                <a:solidFill>
                  <a:srgbClr val="FF0000"/>
                </a:solidFill>
              </a:rPr>
              <a:t>import pandas</a:t>
            </a:r>
          </a:p>
          <a:p>
            <a:endParaRPr lang="en-SG" sz="1400">
              <a:solidFill>
                <a:srgbClr val="FF0000"/>
              </a:solidFill>
            </a:endParaRPr>
          </a:p>
          <a:p>
            <a:r>
              <a:rPr lang="en-SG" sz="1400">
                <a:solidFill>
                  <a:srgbClr val="FF0000"/>
                </a:solidFill>
              </a:rPr>
              <a:t>df=</a:t>
            </a:r>
            <a:r>
              <a:rPr lang="en-SG" sz="1400" err="1">
                <a:solidFill>
                  <a:srgbClr val="FF0000"/>
                </a:solidFill>
              </a:rPr>
              <a:t>pandas.read_csv</a:t>
            </a:r>
            <a:r>
              <a:rPr lang="en-SG" sz="1400">
                <a:solidFill>
                  <a:srgbClr val="FF0000"/>
                </a:solidFill>
              </a:rPr>
              <a:t>("C:/Users/Teoh Teik Teo/OneDrive - TSS Global </a:t>
            </a:r>
            <a:r>
              <a:rPr lang="en-SG" sz="1400" err="1">
                <a:solidFill>
                  <a:srgbClr val="FF0000"/>
                </a:solidFill>
              </a:rPr>
              <a:t>Pte.</a:t>
            </a:r>
            <a:r>
              <a:rPr lang="en-SG" sz="1400">
                <a:solidFill>
                  <a:srgbClr val="FF0000"/>
                </a:solidFill>
              </a:rPr>
              <a:t> Ltd/TT Library/AI Model/Data/LoanDefault.csv")</a:t>
            </a:r>
          </a:p>
          <a:p>
            <a:r>
              <a:rPr lang="en-SG" sz="1400">
                <a:solidFill>
                  <a:srgbClr val="FF0000"/>
                </a:solidFill>
              </a:rPr>
              <a:t>print(df)</a:t>
            </a:r>
          </a:p>
          <a:p>
            <a:endParaRPr lang="en-SG" sz="1400">
              <a:solidFill>
                <a:srgbClr val="FF0000"/>
              </a:solidFill>
            </a:endParaRPr>
          </a:p>
          <a:p>
            <a:r>
              <a:rPr lang="en-SG" sz="1400">
                <a:solidFill>
                  <a:srgbClr val="FF0000"/>
                </a:solidFill>
              </a:rPr>
              <a:t>Counter(df["default"])</a:t>
            </a:r>
          </a:p>
          <a:p>
            <a:endParaRPr lang="en-SG" sz="1400">
              <a:solidFill>
                <a:srgbClr val="FF0000"/>
              </a:solidFill>
            </a:endParaRPr>
          </a:p>
          <a:p>
            <a:r>
              <a:rPr lang="en-SG" sz="1400">
                <a:solidFill>
                  <a:srgbClr val="FF0000"/>
                </a:solidFill>
              </a:rPr>
              <a:t>df = </a:t>
            </a:r>
            <a:r>
              <a:rPr lang="en-SG" sz="1400" err="1">
                <a:solidFill>
                  <a:srgbClr val="FF0000"/>
                </a:solidFill>
              </a:rPr>
              <a:t>df.replace</a:t>
            </a:r>
            <a:r>
              <a:rPr lang="en-SG" sz="1400">
                <a:solidFill>
                  <a:srgbClr val="FF0000"/>
                </a:solidFill>
              </a:rPr>
              <a:t>(("Yes", "No"), (1,0))</a:t>
            </a:r>
          </a:p>
          <a:p>
            <a:r>
              <a:rPr lang="en-SG" sz="1400">
                <a:solidFill>
                  <a:srgbClr val="FF0000"/>
                </a:solidFill>
              </a:rPr>
              <a:t>X=df</a:t>
            </a:r>
          </a:p>
          <a:p>
            <a:r>
              <a:rPr lang="en-SG" sz="1400">
                <a:solidFill>
                  <a:srgbClr val="FF0000"/>
                </a:solidFill>
              </a:rPr>
              <a:t>X=</a:t>
            </a:r>
            <a:r>
              <a:rPr lang="en-SG" sz="1400" err="1">
                <a:solidFill>
                  <a:srgbClr val="FF0000"/>
                </a:solidFill>
              </a:rPr>
              <a:t>df.drop</a:t>
            </a:r>
            <a:r>
              <a:rPr lang="en-SG" sz="1400">
                <a:solidFill>
                  <a:srgbClr val="FF0000"/>
                </a:solidFill>
              </a:rPr>
              <a:t>("default", axis=1)</a:t>
            </a:r>
          </a:p>
          <a:p>
            <a:r>
              <a:rPr lang="en-SG" sz="1400">
                <a:solidFill>
                  <a:srgbClr val="FF0000"/>
                </a:solidFill>
              </a:rPr>
              <a:t>print(X)</a:t>
            </a:r>
          </a:p>
          <a:p>
            <a:r>
              <a:rPr lang="en-SG" sz="1400">
                <a:solidFill>
                  <a:srgbClr val="FF0000"/>
                </a:solidFill>
              </a:rPr>
              <a:t>y=</a:t>
            </a:r>
            <a:r>
              <a:rPr lang="en-SG" sz="1400" err="1">
                <a:solidFill>
                  <a:srgbClr val="FF0000"/>
                </a:solidFill>
              </a:rPr>
              <a:t>df.loc</a:t>
            </a:r>
            <a:r>
              <a:rPr lang="en-SG" sz="1400">
                <a:solidFill>
                  <a:srgbClr val="FF0000"/>
                </a:solidFill>
              </a:rPr>
              <a:t>[:, "default"]</a:t>
            </a:r>
          </a:p>
          <a:p>
            <a:r>
              <a:rPr lang="en-SG" sz="1400">
                <a:solidFill>
                  <a:srgbClr val="FF0000"/>
                </a:solidFill>
              </a:rPr>
              <a:t>print(y)</a:t>
            </a:r>
          </a:p>
          <a:p>
            <a:r>
              <a:rPr lang="en-SG" sz="1400">
                <a:solidFill>
                  <a:srgbClr val="FF0000"/>
                </a:solidFill>
              </a:rPr>
              <a:t>counter = Counter(y)</a:t>
            </a:r>
          </a:p>
          <a:p>
            <a:r>
              <a:rPr lang="en-SG" sz="1400">
                <a:solidFill>
                  <a:srgbClr val="FF0000"/>
                </a:solidFill>
              </a:rPr>
              <a:t>print(counter)</a:t>
            </a:r>
          </a:p>
          <a:p>
            <a:endParaRPr lang="en-SG" sz="1400">
              <a:solidFill>
                <a:srgbClr val="FF0000"/>
              </a:solidFill>
            </a:endParaRPr>
          </a:p>
          <a:p>
            <a:r>
              <a:rPr lang="en-SG" sz="1400">
                <a:solidFill>
                  <a:srgbClr val="FF0000"/>
                </a:solidFill>
              </a:rPr>
              <a:t>oversample = SMOTE()</a:t>
            </a:r>
          </a:p>
          <a:p>
            <a:r>
              <a:rPr lang="en-SG" sz="1400">
                <a:solidFill>
                  <a:srgbClr val="FF0000"/>
                </a:solidFill>
              </a:rPr>
              <a:t>X, y = </a:t>
            </a:r>
            <a:r>
              <a:rPr lang="en-SG" sz="1400" err="1">
                <a:solidFill>
                  <a:srgbClr val="FF0000"/>
                </a:solidFill>
              </a:rPr>
              <a:t>oversample.fit_resample</a:t>
            </a:r>
            <a:r>
              <a:rPr lang="en-SG" sz="1400">
                <a:solidFill>
                  <a:srgbClr val="FF0000"/>
                </a:solidFill>
              </a:rPr>
              <a:t>(X, y)</a:t>
            </a:r>
          </a:p>
          <a:p>
            <a:r>
              <a:rPr lang="en-SG" sz="1400">
                <a:solidFill>
                  <a:srgbClr val="FF0000"/>
                </a:solidFill>
              </a:rPr>
              <a:t># summarize the new class distribution</a:t>
            </a:r>
          </a:p>
          <a:p>
            <a:r>
              <a:rPr lang="en-SG" sz="1400">
                <a:solidFill>
                  <a:srgbClr val="FF0000"/>
                </a:solidFill>
              </a:rPr>
              <a:t>counter = Counter(y)</a:t>
            </a:r>
          </a:p>
          <a:p>
            <a:r>
              <a:rPr lang="en-SG" sz="1400">
                <a:solidFill>
                  <a:srgbClr val="FF0000"/>
                </a:solidFill>
              </a:rPr>
              <a:t>print(counter)</a:t>
            </a:r>
          </a:p>
          <a:p>
            <a:endParaRPr lang="en-SG" sz="1400">
              <a:solidFill>
                <a:srgbClr val="FF0000"/>
              </a:solidFill>
            </a:endParaRPr>
          </a:p>
          <a:p>
            <a:r>
              <a:rPr lang="en-SG" sz="1400">
                <a:solidFill>
                  <a:srgbClr val="FF0000"/>
                </a:solidFill>
              </a:rPr>
              <a:t>df=</a:t>
            </a:r>
            <a:r>
              <a:rPr lang="en-SG" sz="1400" err="1">
                <a:solidFill>
                  <a:srgbClr val="FF0000"/>
                </a:solidFill>
              </a:rPr>
              <a:t>pandas.concat</a:t>
            </a:r>
            <a:r>
              <a:rPr lang="en-SG" sz="1400">
                <a:solidFill>
                  <a:srgbClr val="FF0000"/>
                </a:solidFill>
              </a:rPr>
              <a:t>([X, y], axis=1)</a:t>
            </a:r>
          </a:p>
          <a:p>
            <a:r>
              <a:rPr lang="en-SG" sz="1400" err="1">
                <a:solidFill>
                  <a:srgbClr val="FF0000"/>
                </a:solidFill>
              </a:rPr>
              <a:t>df.to_csv</a:t>
            </a:r>
            <a:r>
              <a:rPr lang="en-SG" sz="1400">
                <a:solidFill>
                  <a:srgbClr val="FF0000"/>
                </a:solidFill>
              </a:rPr>
              <a:t>("</a:t>
            </a:r>
            <a:r>
              <a:rPr lang="en-SG" sz="1400" err="1">
                <a:solidFill>
                  <a:srgbClr val="FF0000"/>
                </a:solidFill>
              </a:rPr>
              <a:t>LoanDefault</a:t>
            </a:r>
            <a:r>
              <a:rPr lang="en-SG" sz="1400">
                <a:solidFill>
                  <a:srgbClr val="FF0000"/>
                </a:solidFill>
              </a:rPr>
              <a:t> (balance).csv", index=0)</a:t>
            </a:r>
          </a:p>
        </p:txBody>
      </p:sp>
      <p:pic>
        <p:nvPicPr>
          <p:cNvPr id="1026" name="Picture 2" descr="SMOTE for Imbalanced Classification with Python">
            <a:extLst>
              <a:ext uri="{FF2B5EF4-FFF2-40B4-BE49-F238E27FC236}">
                <a16:creationId xmlns:a16="http://schemas.microsoft.com/office/drawing/2014/main" id="{776E2985-6977-4AF4-8643-6F2C019B0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407" y="3533733"/>
            <a:ext cx="3304559" cy="247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OTE for Imbalanced Classification with Python">
            <a:extLst>
              <a:ext uri="{FF2B5EF4-FFF2-40B4-BE49-F238E27FC236}">
                <a16:creationId xmlns:a16="http://schemas.microsoft.com/office/drawing/2014/main" id="{8DF7B618-842F-4A87-BCAB-546A5C15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585" y="1738546"/>
            <a:ext cx="3304559" cy="247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558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6A6BA-DF39-46F1-B84A-AE674AA4D140}"/>
              </a:ext>
            </a:extLst>
          </p:cNvPr>
          <p:cNvSpPr txBox="1"/>
          <p:nvPr/>
        </p:nvSpPr>
        <p:spPr>
          <a:xfrm>
            <a:off x="304800" y="102097"/>
            <a:ext cx="11681422" cy="923330"/>
          </a:xfrm>
          <a:prstGeom prst="rect">
            <a:avLst/>
          </a:prstGeom>
          <a:noFill/>
        </p:spPr>
        <p:txBody>
          <a:bodyPr wrap="square">
            <a:spAutoFit/>
          </a:bodyPr>
          <a:lstStyle/>
          <a:p>
            <a:r>
              <a:rPr lang="en-SG"/>
              <a:t>import pandas as pd</a:t>
            </a:r>
          </a:p>
          <a:p>
            <a:r>
              <a:rPr lang="en-SG"/>
              <a:t>df = </a:t>
            </a:r>
            <a:r>
              <a:rPr lang="en-SG" err="1"/>
              <a:t>pd.read_csv</a:t>
            </a:r>
            <a:r>
              <a:rPr lang="en-SG"/>
              <a:t>("</a:t>
            </a:r>
            <a:r>
              <a:rPr lang="en-SG" err="1"/>
              <a:t>LoanDefault</a:t>
            </a:r>
            <a:r>
              <a:rPr lang="en-SG"/>
              <a:t> (balance).csv")</a:t>
            </a:r>
          </a:p>
          <a:p>
            <a:endParaRPr lang="en-SG"/>
          </a:p>
        </p:txBody>
      </p:sp>
      <p:sp>
        <p:nvSpPr>
          <p:cNvPr id="3" name="TextBox 2">
            <a:extLst>
              <a:ext uri="{FF2B5EF4-FFF2-40B4-BE49-F238E27FC236}">
                <a16:creationId xmlns:a16="http://schemas.microsoft.com/office/drawing/2014/main" id="{7B04C497-C62C-475E-942B-21A815920293}"/>
              </a:ext>
            </a:extLst>
          </p:cNvPr>
          <p:cNvSpPr txBox="1"/>
          <p:nvPr/>
        </p:nvSpPr>
        <p:spPr>
          <a:xfrm>
            <a:off x="390525" y="1025427"/>
            <a:ext cx="6057900" cy="923330"/>
          </a:xfrm>
          <a:prstGeom prst="rect">
            <a:avLst/>
          </a:prstGeom>
          <a:noFill/>
        </p:spPr>
        <p:txBody>
          <a:bodyPr wrap="square">
            <a:spAutoFit/>
          </a:bodyPr>
          <a:lstStyle/>
          <a:p>
            <a:r>
              <a:rPr lang="en-SG">
                <a:solidFill>
                  <a:srgbClr val="FF0000"/>
                </a:solidFill>
              </a:rPr>
              <a:t>#select column</a:t>
            </a:r>
          </a:p>
          <a:p>
            <a:r>
              <a:rPr lang="en-SG">
                <a:solidFill>
                  <a:srgbClr val="FF0000"/>
                </a:solidFill>
              </a:rPr>
              <a:t>df = </a:t>
            </a:r>
            <a:r>
              <a:rPr lang="en-SG" err="1">
                <a:solidFill>
                  <a:srgbClr val="FF0000"/>
                </a:solidFill>
              </a:rPr>
              <a:t>df.loc</a:t>
            </a:r>
            <a:r>
              <a:rPr lang="en-SG">
                <a:solidFill>
                  <a:srgbClr val="FF0000"/>
                </a:solidFill>
              </a:rPr>
              <a:t>[:, ["default", "student", "balance", "income"]]</a:t>
            </a:r>
          </a:p>
          <a:p>
            <a:r>
              <a:rPr lang="en-SG">
                <a:solidFill>
                  <a:srgbClr val="FF0000"/>
                </a:solidFill>
              </a:rPr>
              <a:t>print(df)</a:t>
            </a:r>
          </a:p>
        </p:txBody>
      </p:sp>
      <p:sp>
        <p:nvSpPr>
          <p:cNvPr id="4" name="TextBox 3">
            <a:extLst>
              <a:ext uri="{FF2B5EF4-FFF2-40B4-BE49-F238E27FC236}">
                <a16:creationId xmlns:a16="http://schemas.microsoft.com/office/drawing/2014/main" id="{6BF92513-7D53-4050-89A0-B14759A3D894}"/>
              </a:ext>
            </a:extLst>
          </p:cNvPr>
          <p:cNvSpPr txBox="1"/>
          <p:nvPr/>
        </p:nvSpPr>
        <p:spPr>
          <a:xfrm>
            <a:off x="390525" y="2174205"/>
            <a:ext cx="6096000" cy="923330"/>
          </a:xfrm>
          <a:prstGeom prst="rect">
            <a:avLst/>
          </a:prstGeom>
          <a:noFill/>
        </p:spPr>
        <p:txBody>
          <a:bodyPr wrap="square">
            <a:spAutoFit/>
          </a:bodyPr>
          <a:lstStyle/>
          <a:p>
            <a:r>
              <a:rPr lang="en-SG">
                <a:solidFill>
                  <a:srgbClr val="FF0000"/>
                </a:solidFill>
              </a:rPr>
              <a:t>#remove </a:t>
            </a:r>
            <a:r>
              <a:rPr lang="en-SG" err="1">
                <a:solidFill>
                  <a:srgbClr val="FF0000"/>
                </a:solidFill>
              </a:rPr>
              <a:t>na</a:t>
            </a:r>
            <a:endParaRPr lang="en-SG">
              <a:solidFill>
                <a:srgbClr val="FF0000"/>
              </a:solidFill>
            </a:endParaRPr>
          </a:p>
          <a:p>
            <a:r>
              <a:rPr lang="en-SG">
                <a:solidFill>
                  <a:srgbClr val="FF0000"/>
                </a:solidFill>
              </a:rPr>
              <a:t>df=</a:t>
            </a:r>
            <a:r>
              <a:rPr lang="en-SG" err="1">
                <a:solidFill>
                  <a:srgbClr val="FF0000"/>
                </a:solidFill>
              </a:rPr>
              <a:t>df.dropna</a:t>
            </a:r>
            <a:r>
              <a:rPr lang="en-SG">
                <a:solidFill>
                  <a:srgbClr val="FF0000"/>
                </a:solidFill>
              </a:rPr>
              <a:t>()</a:t>
            </a:r>
          </a:p>
          <a:p>
            <a:r>
              <a:rPr lang="en-SG">
                <a:solidFill>
                  <a:srgbClr val="FF0000"/>
                </a:solidFill>
              </a:rPr>
              <a:t>print(df)</a:t>
            </a:r>
          </a:p>
        </p:txBody>
      </p:sp>
      <p:sp>
        <p:nvSpPr>
          <p:cNvPr id="5" name="TextBox 4">
            <a:extLst>
              <a:ext uri="{FF2B5EF4-FFF2-40B4-BE49-F238E27FC236}">
                <a16:creationId xmlns:a16="http://schemas.microsoft.com/office/drawing/2014/main" id="{C2247661-F11C-4F57-AAB2-37CC8880FF05}"/>
              </a:ext>
            </a:extLst>
          </p:cNvPr>
          <p:cNvSpPr txBox="1"/>
          <p:nvPr/>
        </p:nvSpPr>
        <p:spPr>
          <a:xfrm>
            <a:off x="390525" y="3269957"/>
            <a:ext cx="6096000" cy="923330"/>
          </a:xfrm>
          <a:prstGeom prst="rect">
            <a:avLst/>
          </a:prstGeom>
          <a:noFill/>
        </p:spPr>
        <p:txBody>
          <a:bodyPr wrap="square">
            <a:spAutoFit/>
          </a:bodyPr>
          <a:lstStyle/>
          <a:p>
            <a:r>
              <a:rPr lang="en-SG">
                <a:solidFill>
                  <a:srgbClr val="FF0000"/>
                </a:solidFill>
              </a:rPr>
              <a:t>#Optional replace with number</a:t>
            </a:r>
          </a:p>
          <a:p>
            <a:r>
              <a:rPr lang="en-SG">
                <a:solidFill>
                  <a:srgbClr val="FF0000"/>
                </a:solidFill>
              </a:rPr>
              <a:t>df['default'] = df["default"].replace(("Yes", "No"), (1,0))</a:t>
            </a:r>
          </a:p>
          <a:p>
            <a:r>
              <a:rPr lang="en-SG">
                <a:solidFill>
                  <a:srgbClr val="FF0000"/>
                </a:solidFill>
              </a:rPr>
              <a:t>print(df)</a:t>
            </a:r>
          </a:p>
        </p:txBody>
      </p:sp>
      <p:sp>
        <p:nvSpPr>
          <p:cNvPr id="6" name="TextBox 5">
            <a:extLst>
              <a:ext uri="{FF2B5EF4-FFF2-40B4-BE49-F238E27FC236}">
                <a16:creationId xmlns:a16="http://schemas.microsoft.com/office/drawing/2014/main" id="{22322C49-1E0D-47E0-9DE1-028FA57E116F}"/>
              </a:ext>
            </a:extLst>
          </p:cNvPr>
          <p:cNvSpPr txBox="1"/>
          <p:nvPr/>
        </p:nvSpPr>
        <p:spPr>
          <a:xfrm>
            <a:off x="390525" y="4365709"/>
            <a:ext cx="9925050" cy="1754326"/>
          </a:xfrm>
          <a:prstGeom prst="rect">
            <a:avLst/>
          </a:prstGeom>
          <a:noFill/>
        </p:spPr>
        <p:txBody>
          <a:bodyPr wrap="square">
            <a:spAutoFit/>
          </a:bodyPr>
          <a:lstStyle/>
          <a:p>
            <a:r>
              <a:rPr lang="en-US">
                <a:solidFill>
                  <a:srgbClr val="FF0000"/>
                </a:solidFill>
              </a:rPr>
              <a:t>#remove not a number</a:t>
            </a:r>
          </a:p>
          <a:p>
            <a:r>
              <a:rPr lang="en-US">
                <a:solidFill>
                  <a:srgbClr val="FF0000"/>
                </a:solidFill>
              </a:rPr>
              <a:t>for </a:t>
            </a:r>
            <a:r>
              <a:rPr lang="en-US" err="1">
                <a:solidFill>
                  <a:srgbClr val="FF0000"/>
                </a:solidFill>
              </a:rPr>
              <a:t>i</a:t>
            </a:r>
            <a:r>
              <a:rPr lang="en-US">
                <a:solidFill>
                  <a:srgbClr val="FF0000"/>
                </a:solidFill>
              </a:rPr>
              <a:t> in </a:t>
            </a:r>
            <a:r>
              <a:rPr lang="en-US" err="1">
                <a:solidFill>
                  <a:srgbClr val="FF0000"/>
                </a:solidFill>
              </a:rPr>
              <a:t>df.columns</a:t>
            </a:r>
            <a:r>
              <a:rPr lang="en-US">
                <a:solidFill>
                  <a:srgbClr val="FF0000"/>
                </a:solidFill>
              </a:rPr>
              <a:t>:</a:t>
            </a:r>
          </a:p>
          <a:p>
            <a:r>
              <a:rPr lang="en-US">
                <a:solidFill>
                  <a:srgbClr val="FF0000"/>
                </a:solidFill>
              </a:rPr>
              <a:t>    df1 = </a:t>
            </a:r>
            <a:r>
              <a:rPr lang="en-US" err="1">
                <a:solidFill>
                  <a:srgbClr val="FF0000"/>
                </a:solidFill>
              </a:rPr>
              <a:t>pd.to_numeric</a:t>
            </a:r>
            <a:r>
              <a:rPr lang="en-US">
                <a:solidFill>
                  <a:srgbClr val="FF0000"/>
                </a:solidFill>
              </a:rPr>
              <a:t>(df[</a:t>
            </a:r>
            <a:r>
              <a:rPr lang="en-US" err="1">
                <a:solidFill>
                  <a:srgbClr val="FF0000"/>
                </a:solidFill>
              </a:rPr>
              <a:t>i</a:t>
            </a:r>
            <a:r>
              <a:rPr lang="en-US">
                <a:solidFill>
                  <a:srgbClr val="FF0000"/>
                </a:solidFill>
              </a:rPr>
              <a:t>], errors='coerce’) #this is to force any non-numeric to null</a:t>
            </a:r>
          </a:p>
          <a:p>
            <a:r>
              <a:rPr lang="en-US">
                <a:solidFill>
                  <a:srgbClr val="FF0000"/>
                </a:solidFill>
              </a:rPr>
              <a:t>    f = df1.notnull() #to set the flag false if it is a null</a:t>
            </a:r>
          </a:p>
          <a:p>
            <a:r>
              <a:rPr lang="en-US">
                <a:solidFill>
                  <a:srgbClr val="FF0000"/>
                </a:solidFill>
              </a:rPr>
              <a:t>    df=df[f] #copy only not null to df, or remove null</a:t>
            </a:r>
          </a:p>
          <a:p>
            <a:r>
              <a:rPr lang="en-US">
                <a:solidFill>
                  <a:srgbClr val="FF0000"/>
                </a:solidFill>
              </a:rPr>
              <a:t>print(df)</a:t>
            </a:r>
            <a:endParaRPr lang="en-SG">
              <a:solidFill>
                <a:srgbClr val="FF0000"/>
              </a:solidFill>
            </a:endParaRPr>
          </a:p>
        </p:txBody>
      </p:sp>
      <p:sp>
        <p:nvSpPr>
          <p:cNvPr id="7" name="TextBox 6">
            <a:extLst>
              <a:ext uri="{FF2B5EF4-FFF2-40B4-BE49-F238E27FC236}">
                <a16:creationId xmlns:a16="http://schemas.microsoft.com/office/drawing/2014/main" id="{268FF136-85F7-4600-94EE-CDBACCD10C2B}"/>
              </a:ext>
            </a:extLst>
          </p:cNvPr>
          <p:cNvSpPr txBox="1"/>
          <p:nvPr/>
        </p:nvSpPr>
        <p:spPr>
          <a:xfrm>
            <a:off x="8420100" y="4339056"/>
            <a:ext cx="4419600" cy="584775"/>
          </a:xfrm>
          <a:prstGeom prst="rect">
            <a:avLst/>
          </a:prstGeom>
          <a:noFill/>
        </p:spPr>
        <p:txBody>
          <a:bodyPr wrap="square" rtlCol="0">
            <a:spAutoFit/>
          </a:bodyPr>
          <a:lstStyle/>
          <a:p>
            <a:r>
              <a:rPr lang="en-US" sz="3200"/>
              <a:t>Data Wrangling</a:t>
            </a:r>
            <a:endParaRPr lang="en-SG" sz="3200"/>
          </a:p>
        </p:txBody>
      </p:sp>
      <p:sp>
        <p:nvSpPr>
          <p:cNvPr id="9" name="TextBox 8">
            <a:extLst>
              <a:ext uri="{FF2B5EF4-FFF2-40B4-BE49-F238E27FC236}">
                <a16:creationId xmlns:a16="http://schemas.microsoft.com/office/drawing/2014/main" id="{F947BE74-FE8D-43C8-B4FA-E395D06886FA}"/>
              </a:ext>
            </a:extLst>
          </p:cNvPr>
          <p:cNvSpPr txBox="1"/>
          <p:nvPr/>
        </p:nvSpPr>
        <p:spPr>
          <a:xfrm>
            <a:off x="7029450" y="1093693"/>
            <a:ext cx="5076825" cy="1200329"/>
          </a:xfrm>
          <a:prstGeom prst="rect">
            <a:avLst/>
          </a:prstGeom>
          <a:noFill/>
        </p:spPr>
        <p:txBody>
          <a:bodyPr wrap="square">
            <a:spAutoFit/>
          </a:bodyPr>
          <a:lstStyle/>
          <a:p>
            <a:r>
              <a:rPr lang="en-US">
                <a:solidFill>
                  <a:srgbClr val="FF0000"/>
                </a:solidFill>
              </a:rPr>
              <a:t>Alternatively</a:t>
            </a:r>
          </a:p>
          <a:p>
            <a:r>
              <a:rPr lang="en-US">
                <a:solidFill>
                  <a:srgbClr val="FF0000"/>
                </a:solidFill>
              </a:rPr>
              <a:t>#select column</a:t>
            </a:r>
          </a:p>
          <a:p>
            <a:r>
              <a:rPr lang="en-US">
                <a:solidFill>
                  <a:srgbClr val="FF0000"/>
                </a:solidFill>
              </a:rPr>
              <a:t>df = </a:t>
            </a:r>
            <a:r>
              <a:rPr lang="en-US" err="1">
                <a:solidFill>
                  <a:srgbClr val="FF0000"/>
                </a:solidFill>
              </a:rPr>
              <a:t>df.iloc</a:t>
            </a:r>
            <a:r>
              <a:rPr lang="en-US">
                <a:solidFill>
                  <a:srgbClr val="FF0000"/>
                </a:solidFill>
              </a:rPr>
              <a:t>[:, 0:4]</a:t>
            </a:r>
          </a:p>
          <a:p>
            <a:r>
              <a:rPr lang="en-US">
                <a:solidFill>
                  <a:srgbClr val="FF0000"/>
                </a:solidFill>
              </a:rPr>
              <a:t>print(df)</a:t>
            </a:r>
          </a:p>
        </p:txBody>
      </p:sp>
    </p:spTree>
    <p:extLst>
      <p:ext uri="{BB962C8B-B14F-4D97-AF65-F5344CB8AC3E}">
        <p14:creationId xmlns:p14="http://schemas.microsoft.com/office/powerpoint/2010/main" val="368367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3DCE-E54D-4AA0-8EB9-1B770EEF5548}"/>
              </a:ext>
            </a:extLst>
          </p:cNvPr>
          <p:cNvSpPr>
            <a:spLocks noGrp="1"/>
          </p:cNvSpPr>
          <p:nvPr>
            <p:ph type="title"/>
          </p:nvPr>
        </p:nvSpPr>
        <p:spPr/>
        <p:txBody>
          <a:bodyPr/>
          <a:lstStyle/>
          <a:p>
            <a:r>
              <a:rPr lang="en-SG" dirty="0"/>
              <a:t>Data Visualization</a:t>
            </a:r>
          </a:p>
        </p:txBody>
      </p:sp>
      <p:sp>
        <p:nvSpPr>
          <p:cNvPr id="5" name="TextBox 4">
            <a:extLst>
              <a:ext uri="{FF2B5EF4-FFF2-40B4-BE49-F238E27FC236}">
                <a16:creationId xmlns:a16="http://schemas.microsoft.com/office/drawing/2014/main" id="{B7C95CD5-439B-4D82-842E-966D41739989}"/>
              </a:ext>
            </a:extLst>
          </p:cNvPr>
          <p:cNvSpPr txBox="1"/>
          <p:nvPr/>
        </p:nvSpPr>
        <p:spPr>
          <a:xfrm>
            <a:off x="1012503" y="3005438"/>
            <a:ext cx="4572000" cy="646331"/>
          </a:xfrm>
          <a:prstGeom prst="rect">
            <a:avLst/>
          </a:prstGeom>
          <a:noFill/>
        </p:spPr>
        <p:txBody>
          <a:bodyPr wrap="square">
            <a:spAutoFit/>
          </a:bodyPr>
          <a:lstStyle/>
          <a:p>
            <a:r>
              <a:rPr lang="en-US" dirty="0"/>
              <a:t>import seaborn as </a:t>
            </a:r>
            <a:r>
              <a:rPr lang="en-US" dirty="0" err="1"/>
              <a:t>sns</a:t>
            </a:r>
            <a:endParaRPr lang="en-US" dirty="0"/>
          </a:p>
          <a:p>
            <a:r>
              <a:rPr lang="en-US" dirty="0" err="1"/>
              <a:t>sns.heatmap</a:t>
            </a:r>
            <a:r>
              <a:rPr lang="en-US" dirty="0"/>
              <a:t>(</a:t>
            </a:r>
            <a:r>
              <a:rPr lang="en-US" dirty="0" err="1"/>
              <a:t>df.corr</a:t>
            </a:r>
            <a:r>
              <a:rPr lang="en-US" dirty="0"/>
              <a:t>())</a:t>
            </a:r>
          </a:p>
        </p:txBody>
      </p:sp>
      <p:sp>
        <p:nvSpPr>
          <p:cNvPr id="7" name="TextBox 6">
            <a:extLst>
              <a:ext uri="{FF2B5EF4-FFF2-40B4-BE49-F238E27FC236}">
                <a16:creationId xmlns:a16="http://schemas.microsoft.com/office/drawing/2014/main" id="{63227741-A706-4274-BB33-97F47B6964CC}"/>
              </a:ext>
            </a:extLst>
          </p:cNvPr>
          <p:cNvSpPr txBox="1"/>
          <p:nvPr/>
        </p:nvSpPr>
        <p:spPr>
          <a:xfrm>
            <a:off x="1156247" y="2140910"/>
            <a:ext cx="4572000" cy="369332"/>
          </a:xfrm>
          <a:prstGeom prst="rect">
            <a:avLst/>
          </a:prstGeom>
          <a:noFill/>
        </p:spPr>
        <p:txBody>
          <a:bodyPr wrap="square">
            <a:spAutoFit/>
          </a:bodyPr>
          <a:lstStyle/>
          <a:p>
            <a:r>
              <a:rPr lang="en-SG" dirty="0" err="1"/>
              <a:t>df.hist</a:t>
            </a:r>
            <a:r>
              <a:rPr lang="en-SG" dirty="0"/>
              <a:t>()</a:t>
            </a:r>
          </a:p>
        </p:txBody>
      </p:sp>
    </p:spTree>
    <p:extLst>
      <p:ext uri="{BB962C8B-B14F-4D97-AF65-F5344CB8AC3E}">
        <p14:creationId xmlns:p14="http://schemas.microsoft.com/office/powerpoint/2010/main" val="107563907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4A336C-ED21-4469-81F1-82764422E444}"/>
              </a:ext>
            </a:extLst>
          </p:cNvPr>
          <p:cNvSpPr txBox="1"/>
          <p:nvPr/>
        </p:nvSpPr>
        <p:spPr>
          <a:xfrm>
            <a:off x="628650" y="3444714"/>
            <a:ext cx="6096000" cy="369332"/>
          </a:xfrm>
          <a:prstGeom prst="rect">
            <a:avLst/>
          </a:prstGeom>
          <a:noFill/>
        </p:spPr>
        <p:txBody>
          <a:bodyPr wrap="square">
            <a:spAutoFit/>
          </a:bodyPr>
          <a:lstStyle/>
          <a:p>
            <a:r>
              <a:rPr lang="en-SG" err="1"/>
              <a:t>df.describe</a:t>
            </a:r>
            <a:r>
              <a:rPr lang="en-SG"/>
              <a:t>()</a:t>
            </a:r>
          </a:p>
        </p:txBody>
      </p:sp>
      <p:sp>
        <p:nvSpPr>
          <p:cNvPr id="4" name="TextBox 3">
            <a:extLst>
              <a:ext uri="{FF2B5EF4-FFF2-40B4-BE49-F238E27FC236}">
                <a16:creationId xmlns:a16="http://schemas.microsoft.com/office/drawing/2014/main" id="{AA8DCD51-211B-4C9F-8071-D40EFE2DA8BD}"/>
              </a:ext>
            </a:extLst>
          </p:cNvPr>
          <p:cNvSpPr txBox="1"/>
          <p:nvPr/>
        </p:nvSpPr>
        <p:spPr>
          <a:xfrm>
            <a:off x="628650" y="463541"/>
            <a:ext cx="7781925" cy="2308324"/>
          </a:xfrm>
          <a:prstGeom prst="rect">
            <a:avLst/>
          </a:prstGeom>
          <a:noFill/>
        </p:spPr>
        <p:txBody>
          <a:bodyPr wrap="square">
            <a:spAutoFit/>
          </a:bodyPr>
          <a:lstStyle/>
          <a:p>
            <a:r>
              <a:rPr lang="en-SG">
                <a:solidFill>
                  <a:srgbClr val="FF0000"/>
                </a:solidFill>
              </a:rPr>
              <a:t>#remove outlier</a:t>
            </a:r>
          </a:p>
          <a:p>
            <a:r>
              <a:rPr lang="en-SG">
                <a:solidFill>
                  <a:srgbClr val="FF0000"/>
                </a:solidFill>
              </a:rPr>
              <a:t>import </a:t>
            </a:r>
            <a:r>
              <a:rPr lang="en-SG" err="1">
                <a:solidFill>
                  <a:srgbClr val="FF0000"/>
                </a:solidFill>
              </a:rPr>
              <a:t>numpy</a:t>
            </a:r>
            <a:r>
              <a:rPr lang="en-SG">
                <a:solidFill>
                  <a:srgbClr val="FF0000"/>
                </a:solidFill>
              </a:rPr>
              <a:t> as np</a:t>
            </a:r>
          </a:p>
          <a:p>
            <a:r>
              <a:rPr lang="en-SG">
                <a:solidFill>
                  <a:srgbClr val="FF0000"/>
                </a:solidFill>
              </a:rPr>
              <a:t>from </a:t>
            </a:r>
            <a:r>
              <a:rPr lang="en-SG" err="1">
                <a:solidFill>
                  <a:srgbClr val="FF0000"/>
                </a:solidFill>
              </a:rPr>
              <a:t>scipy</a:t>
            </a:r>
            <a:r>
              <a:rPr lang="en-SG">
                <a:solidFill>
                  <a:srgbClr val="FF0000"/>
                </a:solidFill>
              </a:rPr>
              <a:t> import stats</a:t>
            </a:r>
          </a:p>
          <a:p>
            <a:endParaRPr lang="en-SG">
              <a:solidFill>
                <a:srgbClr val="FF0000"/>
              </a:solidFill>
            </a:endParaRPr>
          </a:p>
          <a:p>
            <a:r>
              <a:rPr lang="en-SG">
                <a:solidFill>
                  <a:srgbClr val="FF0000"/>
                </a:solidFill>
              </a:rPr>
              <a:t>z = </a:t>
            </a:r>
            <a:r>
              <a:rPr lang="en-SG" err="1">
                <a:solidFill>
                  <a:srgbClr val="FF0000"/>
                </a:solidFill>
              </a:rPr>
              <a:t>stats.zscore</a:t>
            </a:r>
            <a:r>
              <a:rPr lang="en-SG">
                <a:solidFill>
                  <a:srgbClr val="FF0000"/>
                </a:solidFill>
              </a:rPr>
              <a:t>(</a:t>
            </a:r>
            <a:r>
              <a:rPr lang="en-SG" err="1">
                <a:solidFill>
                  <a:srgbClr val="FF0000"/>
                </a:solidFill>
              </a:rPr>
              <a:t>df.astype</a:t>
            </a:r>
            <a:r>
              <a:rPr lang="en-SG">
                <a:solidFill>
                  <a:srgbClr val="FF0000"/>
                </a:solidFill>
              </a:rPr>
              <a:t>(</a:t>
            </a:r>
            <a:r>
              <a:rPr lang="en-SG" err="1">
                <a:solidFill>
                  <a:srgbClr val="FF0000"/>
                </a:solidFill>
              </a:rPr>
              <a:t>np.float</a:t>
            </a:r>
            <a:r>
              <a:rPr lang="en-SG">
                <a:solidFill>
                  <a:srgbClr val="FF0000"/>
                </a:solidFill>
              </a:rPr>
              <a:t>)) #zscore conversion need float</a:t>
            </a:r>
          </a:p>
          <a:p>
            <a:r>
              <a:rPr lang="en-SG">
                <a:solidFill>
                  <a:srgbClr val="FF0000"/>
                </a:solidFill>
              </a:rPr>
              <a:t>z = </a:t>
            </a:r>
            <a:r>
              <a:rPr lang="en-SG" err="1">
                <a:solidFill>
                  <a:srgbClr val="FF0000"/>
                </a:solidFill>
              </a:rPr>
              <a:t>np.abs</a:t>
            </a:r>
            <a:r>
              <a:rPr lang="en-SG">
                <a:solidFill>
                  <a:srgbClr val="FF0000"/>
                </a:solidFill>
              </a:rPr>
              <a:t>(z) #convert all to positive because the parity is not important</a:t>
            </a:r>
          </a:p>
          <a:p>
            <a:r>
              <a:rPr lang="en-SG">
                <a:solidFill>
                  <a:srgbClr val="FF0000"/>
                </a:solidFill>
              </a:rPr>
              <a:t>f = (z &lt; 3).all(axis=1) #3 is your choice, axis =1 means by columns, f is a flag</a:t>
            </a:r>
          </a:p>
          <a:p>
            <a:r>
              <a:rPr lang="en-SG">
                <a:solidFill>
                  <a:srgbClr val="FF0000"/>
                </a:solidFill>
              </a:rPr>
              <a:t>df = df[f]</a:t>
            </a:r>
          </a:p>
        </p:txBody>
      </p:sp>
      <p:sp>
        <p:nvSpPr>
          <p:cNvPr id="6" name="TextBox 5">
            <a:extLst>
              <a:ext uri="{FF2B5EF4-FFF2-40B4-BE49-F238E27FC236}">
                <a16:creationId xmlns:a16="http://schemas.microsoft.com/office/drawing/2014/main" id="{4C3457F3-E6E5-4382-8515-E93775BC2169}"/>
              </a:ext>
            </a:extLst>
          </p:cNvPr>
          <p:cNvSpPr txBox="1"/>
          <p:nvPr/>
        </p:nvSpPr>
        <p:spPr>
          <a:xfrm>
            <a:off x="628650" y="3852736"/>
            <a:ext cx="6096000" cy="923330"/>
          </a:xfrm>
          <a:prstGeom prst="rect">
            <a:avLst/>
          </a:prstGeom>
          <a:noFill/>
        </p:spPr>
        <p:txBody>
          <a:bodyPr wrap="square">
            <a:spAutoFit/>
          </a:bodyPr>
          <a:lstStyle/>
          <a:p>
            <a:r>
              <a:rPr lang="en-SG">
                <a:solidFill>
                  <a:srgbClr val="FF0000"/>
                </a:solidFill>
              </a:rPr>
              <a:t>#import </a:t>
            </a:r>
            <a:r>
              <a:rPr lang="en-SG" err="1">
                <a:solidFill>
                  <a:srgbClr val="FF0000"/>
                </a:solidFill>
              </a:rPr>
              <a:t>matplotlib.pyplot</a:t>
            </a:r>
            <a:r>
              <a:rPr lang="en-SG">
                <a:solidFill>
                  <a:srgbClr val="FF0000"/>
                </a:solidFill>
              </a:rPr>
              <a:t> as </a:t>
            </a:r>
            <a:r>
              <a:rPr lang="en-SG" err="1">
                <a:solidFill>
                  <a:srgbClr val="FF0000"/>
                </a:solidFill>
              </a:rPr>
              <a:t>plt</a:t>
            </a:r>
            <a:endParaRPr lang="en-SG">
              <a:solidFill>
                <a:srgbClr val="FF0000"/>
              </a:solidFill>
            </a:endParaRPr>
          </a:p>
          <a:p>
            <a:endParaRPr lang="en-SG"/>
          </a:p>
          <a:p>
            <a:r>
              <a:rPr lang="en-SG" err="1"/>
              <a:t>df.hist</a:t>
            </a:r>
            <a:r>
              <a:rPr lang="en-SG"/>
              <a:t>()</a:t>
            </a:r>
          </a:p>
        </p:txBody>
      </p:sp>
      <p:sp>
        <p:nvSpPr>
          <p:cNvPr id="8" name="TextBox 7">
            <a:extLst>
              <a:ext uri="{FF2B5EF4-FFF2-40B4-BE49-F238E27FC236}">
                <a16:creationId xmlns:a16="http://schemas.microsoft.com/office/drawing/2014/main" id="{472FBE07-4AA6-4A84-B7A4-F066EECC695A}"/>
              </a:ext>
            </a:extLst>
          </p:cNvPr>
          <p:cNvSpPr txBox="1"/>
          <p:nvPr/>
        </p:nvSpPr>
        <p:spPr>
          <a:xfrm>
            <a:off x="628650" y="5173117"/>
            <a:ext cx="6096000" cy="369332"/>
          </a:xfrm>
          <a:prstGeom prst="rect">
            <a:avLst/>
          </a:prstGeom>
          <a:noFill/>
        </p:spPr>
        <p:txBody>
          <a:bodyPr wrap="square">
            <a:spAutoFit/>
          </a:bodyPr>
          <a:lstStyle/>
          <a:p>
            <a:r>
              <a:rPr lang="en-SG" err="1"/>
              <a:t>df.corr</a:t>
            </a:r>
            <a:r>
              <a:rPr lang="en-SG"/>
              <a:t>()</a:t>
            </a:r>
          </a:p>
        </p:txBody>
      </p:sp>
      <p:sp>
        <p:nvSpPr>
          <p:cNvPr id="10" name="TextBox 9">
            <a:extLst>
              <a:ext uri="{FF2B5EF4-FFF2-40B4-BE49-F238E27FC236}">
                <a16:creationId xmlns:a16="http://schemas.microsoft.com/office/drawing/2014/main" id="{66A53D29-6D7E-4380-AEC4-313F9E35DD47}"/>
              </a:ext>
            </a:extLst>
          </p:cNvPr>
          <p:cNvSpPr txBox="1"/>
          <p:nvPr/>
        </p:nvSpPr>
        <p:spPr>
          <a:xfrm>
            <a:off x="628650" y="5543757"/>
            <a:ext cx="6096000" cy="646331"/>
          </a:xfrm>
          <a:prstGeom prst="rect">
            <a:avLst/>
          </a:prstGeom>
          <a:noFill/>
        </p:spPr>
        <p:txBody>
          <a:bodyPr wrap="square">
            <a:spAutoFit/>
          </a:bodyPr>
          <a:lstStyle/>
          <a:p>
            <a:r>
              <a:rPr lang="en-SG"/>
              <a:t>import seaborn as </a:t>
            </a:r>
            <a:r>
              <a:rPr lang="en-SG" err="1"/>
              <a:t>sns</a:t>
            </a:r>
            <a:endParaRPr lang="en-SG"/>
          </a:p>
          <a:p>
            <a:r>
              <a:rPr lang="en-SG" err="1"/>
              <a:t>sns.heatmap</a:t>
            </a:r>
            <a:r>
              <a:rPr lang="en-SG"/>
              <a:t>(</a:t>
            </a:r>
            <a:r>
              <a:rPr lang="en-SG" err="1"/>
              <a:t>df.corr</a:t>
            </a:r>
            <a:r>
              <a:rPr lang="en-SG"/>
              <a:t>())</a:t>
            </a:r>
          </a:p>
        </p:txBody>
      </p:sp>
      <p:sp>
        <p:nvSpPr>
          <p:cNvPr id="7" name="TextBox 6">
            <a:extLst>
              <a:ext uri="{FF2B5EF4-FFF2-40B4-BE49-F238E27FC236}">
                <a16:creationId xmlns:a16="http://schemas.microsoft.com/office/drawing/2014/main" id="{5E8BAD72-4C1E-4A21-AA5F-7165083DE164}"/>
              </a:ext>
            </a:extLst>
          </p:cNvPr>
          <p:cNvSpPr txBox="1"/>
          <p:nvPr/>
        </p:nvSpPr>
        <p:spPr>
          <a:xfrm>
            <a:off x="6648450" y="379511"/>
            <a:ext cx="4419600" cy="584775"/>
          </a:xfrm>
          <a:prstGeom prst="rect">
            <a:avLst/>
          </a:prstGeom>
          <a:noFill/>
        </p:spPr>
        <p:txBody>
          <a:bodyPr wrap="square" rtlCol="0">
            <a:spAutoFit/>
          </a:bodyPr>
          <a:lstStyle/>
          <a:p>
            <a:r>
              <a:rPr lang="en-US" sz="3200"/>
              <a:t>Data Wrangling</a:t>
            </a:r>
            <a:endParaRPr lang="en-SG" sz="3200"/>
          </a:p>
        </p:txBody>
      </p:sp>
      <p:sp>
        <p:nvSpPr>
          <p:cNvPr id="11" name="TextBox 10">
            <a:extLst>
              <a:ext uri="{FF2B5EF4-FFF2-40B4-BE49-F238E27FC236}">
                <a16:creationId xmlns:a16="http://schemas.microsoft.com/office/drawing/2014/main" id="{674A09D4-9F87-4B52-A0AD-5D8DD55D6B15}"/>
              </a:ext>
            </a:extLst>
          </p:cNvPr>
          <p:cNvSpPr txBox="1"/>
          <p:nvPr/>
        </p:nvSpPr>
        <p:spPr>
          <a:xfrm>
            <a:off x="628650" y="4763894"/>
            <a:ext cx="6096000" cy="369332"/>
          </a:xfrm>
          <a:prstGeom prst="rect">
            <a:avLst/>
          </a:prstGeom>
          <a:noFill/>
        </p:spPr>
        <p:txBody>
          <a:bodyPr wrap="square">
            <a:spAutoFit/>
          </a:bodyPr>
          <a:lstStyle/>
          <a:p>
            <a:r>
              <a:rPr lang="en-SG" err="1"/>
              <a:t>df.boxplot</a:t>
            </a:r>
            <a:r>
              <a:rPr lang="en-SG"/>
              <a:t>()</a:t>
            </a:r>
          </a:p>
        </p:txBody>
      </p:sp>
      <p:sp>
        <p:nvSpPr>
          <p:cNvPr id="12" name="TextBox 11">
            <a:extLst>
              <a:ext uri="{FF2B5EF4-FFF2-40B4-BE49-F238E27FC236}">
                <a16:creationId xmlns:a16="http://schemas.microsoft.com/office/drawing/2014/main" id="{8EDA5EF5-418B-48A3-BF04-2A2A1E80DFC4}"/>
              </a:ext>
            </a:extLst>
          </p:cNvPr>
          <p:cNvSpPr txBox="1"/>
          <p:nvPr/>
        </p:nvSpPr>
        <p:spPr>
          <a:xfrm>
            <a:off x="4739976" y="3095413"/>
            <a:ext cx="4419600" cy="1569660"/>
          </a:xfrm>
          <a:prstGeom prst="rect">
            <a:avLst/>
          </a:prstGeom>
          <a:noFill/>
        </p:spPr>
        <p:txBody>
          <a:bodyPr wrap="square" rtlCol="0">
            <a:spAutoFit/>
          </a:bodyPr>
          <a:lstStyle/>
          <a:p>
            <a:r>
              <a:rPr lang="en-US" sz="3200"/>
              <a:t>Data Visualization (Not all column are applicable, depends on library)</a:t>
            </a:r>
            <a:endParaRPr lang="en-SG" sz="3200"/>
          </a:p>
        </p:txBody>
      </p:sp>
      <p:pic>
        <p:nvPicPr>
          <p:cNvPr id="3" name="Picture 2">
            <a:extLst>
              <a:ext uri="{FF2B5EF4-FFF2-40B4-BE49-F238E27FC236}">
                <a16:creationId xmlns:a16="http://schemas.microsoft.com/office/drawing/2014/main" id="{9FCA7598-7CA2-4BD7-B0EF-CA47F5614B83}"/>
              </a:ext>
            </a:extLst>
          </p:cNvPr>
          <p:cNvPicPr>
            <a:picLocks noChangeAspect="1"/>
          </p:cNvPicPr>
          <p:nvPr/>
        </p:nvPicPr>
        <p:blipFill>
          <a:blip r:embed="rId2"/>
          <a:stretch>
            <a:fillRect/>
          </a:stretch>
        </p:blipFill>
        <p:spPr>
          <a:xfrm>
            <a:off x="7929562" y="1181721"/>
            <a:ext cx="2460028" cy="1787364"/>
          </a:xfrm>
          <a:prstGeom prst="rect">
            <a:avLst/>
          </a:prstGeom>
        </p:spPr>
      </p:pic>
      <p:sp>
        <p:nvSpPr>
          <p:cNvPr id="13" name="TextBox 12">
            <a:extLst>
              <a:ext uri="{FF2B5EF4-FFF2-40B4-BE49-F238E27FC236}">
                <a16:creationId xmlns:a16="http://schemas.microsoft.com/office/drawing/2014/main" id="{F125787F-923C-4881-8575-89121C7E32BD}"/>
              </a:ext>
            </a:extLst>
          </p:cNvPr>
          <p:cNvSpPr txBox="1"/>
          <p:nvPr/>
        </p:nvSpPr>
        <p:spPr>
          <a:xfrm>
            <a:off x="4739976" y="4686799"/>
            <a:ext cx="6096000" cy="646331"/>
          </a:xfrm>
          <a:prstGeom prst="rect">
            <a:avLst/>
          </a:prstGeom>
          <a:noFill/>
        </p:spPr>
        <p:txBody>
          <a:bodyPr wrap="square">
            <a:spAutoFit/>
          </a:bodyPr>
          <a:lstStyle/>
          <a:p>
            <a:r>
              <a:rPr lang="en-US"/>
              <a:t>Double precision numbers have 53 bits (16 digits) of precision and regular floats have 24 bits (8 digits) of precision. </a:t>
            </a:r>
            <a:endParaRPr lang="en-SG"/>
          </a:p>
        </p:txBody>
      </p:sp>
      <p:sp>
        <p:nvSpPr>
          <p:cNvPr id="14" name="TextBox 13">
            <a:extLst>
              <a:ext uri="{FF2B5EF4-FFF2-40B4-BE49-F238E27FC236}">
                <a16:creationId xmlns:a16="http://schemas.microsoft.com/office/drawing/2014/main" id="{5463CB43-7160-4D5B-ADF0-B963A1E5578E}"/>
              </a:ext>
            </a:extLst>
          </p:cNvPr>
          <p:cNvSpPr txBox="1"/>
          <p:nvPr/>
        </p:nvSpPr>
        <p:spPr>
          <a:xfrm>
            <a:off x="4739976" y="5544500"/>
            <a:ext cx="6096000" cy="369332"/>
          </a:xfrm>
          <a:prstGeom prst="rect">
            <a:avLst/>
          </a:prstGeom>
          <a:noFill/>
        </p:spPr>
        <p:txBody>
          <a:bodyPr wrap="square">
            <a:spAutoFit/>
          </a:bodyPr>
          <a:lstStyle/>
          <a:p>
            <a:r>
              <a:rPr lang="en-US"/>
              <a:t>axis=1 (or axis='columns') is vertical axis</a:t>
            </a:r>
            <a:endParaRPr lang="en-SG"/>
          </a:p>
        </p:txBody>
      </p:sp>
    </p:spTree>
    <p:extLst>
      <p:ext uri="{BB962C8B-B14F-4D97-AF65-F5344CB8AC3E}">
        <p14:creationId xmlns:p14="http://schemas.microsoft.com/office/powerpoint/2010/main" val="396706329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085B91-D8D2-4015-ACD6-28EC9818741C}"/>
              </a:ext>
            </a:extLst>
          </p:cNvPr>
          <p:cNvSpPr txBox="1"/>
          <p:nvPr/>
        </p:nvSpPr>
        <p:spPr>
          <a:xfrm>
            <a:off x="657224" y="292919"/>
            <a:ext cx="6096000" cy="923330"/>
          </a:xfrm>
          <a:prstGeom prst="rect">
            <a:avLst/>
          </a:prstGeom>
          <a:noFill/>
        </p:spPr>
        <p:txBody>
          <a:bodyPr wrap="square">
            <a:spAutoFit/>
          </a:bodyPr>
          <a:lstStyle/>
          <a:p>
            <a:r>
              <a:rPr lang="en-US"/>
              <a:t>X = </a:t>
            </a:r>
            <a:r>
              <a:rPr lang="en-US" err="1"/>
              <a:t>df.loc</a:t>
            </a:r>
            <a:r>
              <a:rPr lang="en-US"/>
              <a:t>[:,["student", "balance", "income"]]</a:t>
            </a:r>
          </a:p>
          <a:p>
            <a:r>
              <a:rPr lang="en-US"/>
              <a:t>Y = </a:t>
            </a:r>
            <a:r>
              <a:rPr lang="en-US" err="1"/>
              <a:t>df.loc</a:t>
            </a:r>
            <a:r>
              <a:rPr lang="en-US"/>
              <a:t>[:, "default"]</a:t>
            </a:r>
          </a:p>
          <a:p>
            <a:r>
              <a:rPr lang="en-SG"/>
              <a:t>print(X,Y)</a:t>
            </a:r>
          </a:p>
        </p:txBody>
      </p:sp>
      <p:sp>
        <p:nvSpPr>
          <p:cNvPr id="5" name="TextBox 4">
            <a:extLst>
              <a:ext uri="{FF2B5EF4-FFF2-40B4-BE49-F238E27FC236}">
                <a16:creationId xmlns:a16="http://schemas.microsoft.com/office/drawing/2014/main" id="{FE064FAC-361F-43D0-B80E-12D429C108DE}"/>
              </a:ext>
            </a:extLst>
          </p:cNvPr>
          <p:cNvSpPr txBox="1"/>
          <p:nvPr/>
        </p:nvSpPr>
        <p:spPr>
          <a:xfrm>
            <a:off x="739599" y="1361715"/>
            <a:ext cx="8353425" cy="2031325"/>
          </a:xfrm>
          <a:prstGeom prst="rect">
            <a:avLst/>
          </a:prstGeom>
          <a:noFill/>
        </p:spPr>
        <p:txBody>
          <a:bodyPr wrap="square">
            <a:spAutoFit/>
          </a:bodyPr>
          <a:lstStyle/>
          <a:p>
            <a:r>
              <a:rPr lang="en-SG">
                <a:solidFill>
                  <a:srgbClr val="FF0000"/>
                </a:solidFill>
              </a:rPr>
              <a:t>#normalization</a:t>
            </a:r>
          </a:p>
          <a:p>
            <a:r>
              <a:rPr lang="en-SG">
                <a:solidFill>
                  <a:srgbClr val="FF0000"/>
                </a:solidFill>
              </a:rPr>
              <a:t>from </a:t>
            </a:r>
            <a:r>
              <a:rPr lang="en-SG" err="1">
                <a:solidFill>
                  <a:srgbClr val="FF0000"/>
                </a:solidFill>
              </a:rPr>
              <a:t>scipy</a:t>
            </a:r>
            <a:r>
              <a:rPr lang="en-SG">
                <a:solidFill>
                  <a:srgbClr val="FF0000"/>
                </a:solidFill>
              </a:rPr>
              <a:t> import stats</a:t>
            </a:r>
          </a:p>
          <a:p>
            <a:r>
              <a:rPr lang="en-SG">
                <a:solidFill>
                  <a:srgbClr val="FF0000"/>
                </a:solidFill>
              </a:rPr>
              <a:t>import </a:t>
            </a:r>
            <a:r>
              <a:rPr lang="en-SG" err="1">
                <a:solidFill>
                  <a:srgbClr val="FF0000"/>
                </a:solidFill>
              </a:rPr>
              <a:t>numpy</a:t>
            </a:r>
            <a:r>
              <a:rPr lang="en-SG">
                <a:solidFill>
                  <a:srgbClr val="FF0000"/>
                </a:solidFill>
              </a:rPr>
              <a:t> as np </a:t>
            </a:r>
          </a:p>
          <a:p>
            <a:r>
              <a:rPr lang="en-SG" err="1">
                <a:solidFill>
                  <a:srgbClr val="FF0000"/>
                </a:solidFill>
              </a:rPr>
              <a:t>pd.set_option</a:t>
            </a:r>
            <a:r>
              <a:rPr lang="en-SG">
                <a:solidFill>
                  <a:srgbClr val="FF0000"/>
                </a:solidFill>
              </a:rPr>
              <a:t>('</a:t>
            </a:r>
            <a:r>
              <a:rPr lang="en-SG" err="1">
                <a:solidFill>
                  <a:srgbClr val="FF0000"/>
                </a:solidFill>
              </a:rPr>
              <a:t>display.max_rows</a:t>
            </a:r>
            <a:r>
              <a:rPr lang="en-SG">
                <a:solidFill>
                  <a:srgbClr val="FF0000"/>
                </a:solidFill>
              </a:rPr>
              <a:t>', 10)</a:t>
            </a:r>
          </a:p>
          <a:p>
            <a:r>
              <a:rPr lang="en-SG">
                <a:solidFill>
                  <a:srgbClr val="FF0000"/>
                </a:solidFill>
              </a:rPr>
              <a:t>for </a:t>
            </a:r>
            <a:r>
              <a:rPr lang="en-SG" err="1">
                <a:solidFill>
                  <a:srgbClr val="FF0000"/>
                </a:solidFill>
              </a:rPr>
              <a:t>i</a:t>
            </a:r>
            <a:r>
              <a:rPr lang="en-SG">
                <a:solidFill>
                  <a:srgbClr val="FF0000"/>
                </a:solidFill>
              </a:rPr>
              <a:t> in </a:t>
            </a:r>
            <a:r>
              <a:rPr lang="en-SG" err="1">
                <a:solidFill>
                  <a:srgbClr val="FF0000"/>
                </a:solidFill>
              </a:rPr>
              <a:t>X.columns</a:t>
            </a:r>
            <a:r>
              <a:rPr lang="en-SG">
                <a:solidFill>
                  <a:srgbClr val="FF0000"/>
                </a:solidFill>
              </a:rPr>
              <a:t>:</a:t>
            </a:r>
          </a:p>
          <a:p>
            <a:r>
              <a:rPr lang="en-SG">
                <a:solidFill>
                  <a:srgbClr val="FF0000"/>
                </a:solidFill>
              </a:rPr>
              <a:t>    X[</a:t>
            </a:r>
            <a:r>
              <a:rPr lang="en-SG" err="1">
                <a:solidFill>
                  <a:srgbClr val="FF0000"/>
                </a:solidFill>
              </a:rPr>
              <a:t>i</a:t>
            </a:r>
            <a:r>
              <a:rPr lang="en-SG">
                <a:solidFill>
                  <a:srgbClr val="FF0000"/>
                </a:solidFill>
              </a:rPr>
              <a:t>]=</a:t>
            </a:r>
            <a:r>
              <a:rPr lang="en-SG" err="1">
                <a:solidFill>
                  <a:srgbClr val="FF0000"/>
                </a:solidFill>
              </a:rPr>
              <a:t>stats.zscore</a:t>
            </a:r>
            <a:r>
              <a:rPr lang="en-SG">
                <a:solidFill>
                  <a:srgbClr val="FF0000"/>
                </a:solidFill>
              </a:rPr>
              <a:t>(X[</a:t>
            </a:r>
            <a:r>
              <a:rPr lang="en-SG" err="1">
                <a:solidFill>
                  <a:srgbClr val="FF0000"/>
                </a:solidFill>
              </a:rPr>
              <a:t>i</a:t>
            </a:r>
            <a:r>
              <a:rPr lang="en-SG">
                <a:solidFill>
                  <a:srgbClr val="FF0000"/>
                </a:solidFill>
              </a:rPr>
              <a:t>].</a:t>
            </a:r>
            <a:r>
              <a:rPr lang="en-SG" err="1">
                <a:solidFill>
                  <a:srgbClr val="FF0000"/>
                </a:solidFill>
              </a:rPr>
              <a:t>astype</a:t>
            </a:r>
            <a:r>
              <a:rPr lang="en-SG">
                <a:solidFill>
                  <a:srgbClr val="FF0000"/>
                </a:solidFill>
              </a:rPr>
              <a:t>(</a:t>
            </a:r>
            <a:r>
              <a:rPr lang="en-SG" err="1">
                <a:solidFill>
                  <a:srgbClr val="FF0000"/>
                </a:solidFill>
              </a:rPr>
              <a:t>np.float</a:t>
            </a:r>
            <a:r>
              <a:rPr lang="en-SG">
                <a:solidFill>
                  <a:srgbClr val="FF0000"/>
                </a:solidFill>
              </a:rPr>
              <a:t>))</a:t>
            </a:r>
          </a:p>
          <a:p>
            <a:r>
              <a:rPr lang="en-SG">
                <a:solidFill>
                  <a:srgbClr val="FF0000"/>
                </a:solidFill>
              </a:rPr>
              <a:t>print(X)</a:t>
            </a:r>
          </a:p>
        </p:txBody>
      </p:sp>
      <p:sp>
        <p:nvSpPr>
          <p:cNvPr id="7" name="TextBox 6">
            <a:extLst>
              <a:ext uri="{FF2B5EF4-FFF2-40B4-BE49-F238E27FC236}">
                <a16:creationId xmlns:a16="http://schemas.microsoft.com/office/drawing/2014/main" id="{FFB5A544-0264-4CC6-B902-AA972D006698}"/>
              </a:ext>
            </a:extLst>
          </p:cNvPr>
          <p:cNvSpPr txBox="1"/>
          <p:nvPr/>
        </p:nvSpPr>
        <p:spPr>
          <a:xfrm>
            <a:off x="557573" y="3699781"/>
            <a:ext cx="7705725" cy="1754326"/>
          </a:xfrm>
          <a:prstGeom prst="rect">
            <a:avLst/>
          </a:prstGeom>
          <a:noFill/>
        </p:spPr>
        <p:txBody>
          <a:bodyPr wrap="square">
            <a:spAutoFit/>
          </a:bodyPr>
          <a:lstStyle/>
          <a:p>
            <a:r>
              <a:rPr lang="en-SG">
                <a:solidFill>
                  <a:srgbClr val="FF0000"/>
                </a:solidFill>
              </a:rPr>
              <a:t>#for categorical input, dummy or one hot encoding</a:t>
            </a:r>
          </a:p>
          <a:p>
            <a:r>
              <a:rPr lang="en-SG">
                <a:solidFill>
                  <a:srgbClr val="FF0000"/>
                </a:solidFill>
              </a:rPr>
              <a:t>dummy=</a:t>
            </a:r>
            <a:r>
              <a:rPr lang="en-SG" err="1">
                <a:solidFill>
                  <a:srgbClr val="FF0000"/>
                </a:solidFill>
              </a:rPr>
              <a:t>pd.get_dummies</a:t>
            </a:r>
            <a:r>
              <a:rPr lang="en-SG">
                <a:solidFill>
                  <a:srgbClr val="FF0000"/>
                </a:solidFill>
              </a:rPr>
              <a:t>(X["student"])</a:t>
            </a:r>
          </a:p>
          <a:p>
            <a:r>
              <a:rPr lang="en-SG">
                <a:solidFill>
                  <a:srgbClr val="FF0000"/>
                </a:solidFill>
              </a:rPr>
              <a:t>X=</a:t>
            </a:r>
            <a:r>
              <a:rPr lang="en-SG" err="1">
                <a:solidFill>
                  <a:srgbClr val="FF0000"/>
                </a:solidFill>
              </a:rPr>
              <a:t>X.merge</a:t>
            </a:r>
            <a:r>
              <a:rPr lang="en-SG">
                <a:solidFill>
                  <a:srgbClr val="FF0000"/>
                </a:solidFill>
              </a:rPr>
              <a:t>(dummy, </a:t>
            </a:r>
            <a:r>
              <a:rPr lang="en-SG" err="1">
                <a:solidFill>
                  <a:srgbClr val="FF0000"/>
                </a:solidFill>
              </a:rPr>
              <a:t>left_index</a:t>
            </a:r>
            <a:r>
              <a:rPr lang="en-SG">
                <a:solidFill>
                  <a:srgbClr val="FF0000"/>
                </a:solidFill>
              </a:rPr>
              <a:t>=True, </a:t>
            </a:r>
            <a:r>
              <a:rPr lang="en-SG" err="1">
                <a:solidFill>
                  <a:srgbClr val="FF0000"/>
                </a:solidFill>
              </a:rPr>
              <a:t>right_index</a:t>
            </a:r>
            <a:r>
              <a:rPr lang="en-SG">
                <a:solidFill>
                  <a:srgbClr val="FF0000"/>
                </a:solidFill>
              </a:rPr>
              <a:t>=True)</a:t>
            </a:r>
          </a:p>
          <a:p>
            <a:r>
              <a:rPr lang="en-SG">
                <a:solidFill>
                  <a:srgbClr val="FF0000"/>
                </a:solidFill>
              </a:rPr>
              <a:t>X=</a:t>
            </a:r>
            <a:r>
              <a:rPr lang="en-SG" err="1">
                <a:solidFill>
                  <a:srgbClr val="FF0000"/>
                </a:solidFill>
              </a:rPr>
              <a:t>X.drop</a:t>
            </a:r>
            <a:r>
              <a:rPr lang="en-SG">
                <a:solidFill>
                  <a:srgbClr val="FF0000"/>
                </a:solidFill>
              </a:rPr>
              <a:t>("student", axis="columns")</a:t>
            </a:r>
          </a:p>
          <a:p>
            <a:endParaRPr lang="en-SG"/>
          </a:p>
          <a:p>
            <a:endParaRPr lang="en-SG"/>
          </a:p>
        </p:txBody>
      </p:sp>
      <p:sp>
        <p:nvSpPr>
          <p:cNvPr id="8" name="TextBox 7">
            <a:extLst>
              <a:ext uri="{FF2B5EF4-FFF2-40B4-BE49-F238E27FC236}">
                <a16:creationId xmlns:a16="http://schemas.microsoft.com/office/drawing/2014/main" id="{A245A7F2-A4AB-40B2-8A78-BAB3C8AFB61E}"/>
              </a:ext>
            </a:extLst>
          </p:cNvPr>
          <p:cNvSpPr txBox="1"/>
          <p:nvPr/>
        </p:nvSpPr>
        <p:spPr>
          <a:xfrm>
            <a:off x="6934200" y="2314665"/>
            <a:ext cx="4419600" cy="584775"/>
          </a:xfrm>
          <a:prstGeom prst="rect">
            <a:avLst/>
          </a:prstGeom>
          <a:noFill/>
        </p:spPr>
        <p:txBody>
          <a:bodyPr wrap="square" rtlCol="0">
            <a:spAutoFit/>
          </a:bodyPr>
          <a:lstStyle/>
          <a:p>
            <a:r>
              <a:rPr lang="en-US" sz="3200"/>
              <a:t>Data Wrangling</a:t>
            </a:r>
            <a:endParaRPr lang="en-SG" sz="3200"/>
          </a:p>
        </p:txBody>
      </p:sp>
      <p:sp>
        <p:nvSpPr>
          <p:cNvPr id="10" name="TextBox 9">
            <a:extLst>
              <a:ext uri="{FF2B5EF4-FFF2-40B4-BE49-F238E27FC236}">
                <a16:creationId xmlns:a16="http://schemas.microsoft.com/office/drawing/2014/main" id="{CBBFA7A2-E337-42D6-8A29-2AA73FC8E44B}"/>
              </a:ext>
            </a:extLst>
          </p:cNvPr>
          <p:cNvSpPr txBox="1"/>
          <p:nvPr/>
        </p:nvSpPr>
        <p:spPr>
          <a:xfrm>
            <a:off x="6934200" y="220174"/>
            <a:ext cx="6096000" cy="1477328"/>
          </a:xfrm>
          <a:prstGeom prst="rect">
            <a:avLst/>
          </a:prstGeom>
          <a:noFill/>
        </p:spPr>
        <p:txBody>
          <a:bodyPr wrap="square">
            <a:spAutoFit/>
          </a:bodyPr>
          <a:lstStyle/>
          <a:p>
            <a:r>
              <a:rPr lang="en-SG"/>
              <a:t>Alternatively: </a:t>
            </a:r>
          </a:p>
          <a:p>
            <a:r>
              <a:rPr lang="en-SG"/>
              <a:t>X=df</a:t>
            </a:r>
          </a:p>
          <a:p>
            <a:r>
              <a:rPr lang="en-SG"/>
              <a:t>X=</a:t>
            </a:r>
            <a:r>
              <a:rPr lang="en-SG" err="1"/>
              <a:t>df.drop</a:t>
            </a:r>
            <a:r>
              <a:rPr lang="en-SG"/>
              <a:t>("default", axis=1)</a:t>
            </a:r>
          </a:p>
          <a:p>
            <a:r>
              <a:rPr lang="en-SG"/>
              <a:t>Or:</a:t>
            </a:r>
          </a:p>
          <a:p>
            <a:r>
              <a:rPr lang="en-SG"/>
              <a:t>X=</a:t>
            </a:r>
            <a:r>
              <a:rPr lang="en-SG" err="1"/>
              <a:t>df.iloc</a:t>
            </a:r>
            <a:r>
              <a:rPr lang="en-SG"/>
              <a:t>[:,1:4]</a:t>
            </a:r>
          </a:p>
        </p:txBody>
      </p:sp>
      <p:sp>
        <p:nvSpPr>
          <p:cNvPr id="2" name="Arrow: Right 1">
            <a:extLst>
              <a:ext uri="{FF2B5EF4-FFF2-40B4-BE49-F238E27FC236}">
                <a16:creationId xmlns:a16="http://schemas.microsoft.com/office/drawing/2014/main" id="{3CDFC624-FD76-440B-BD0E-61C54DDC5874}"/>
              </a:ext>
            </a:extLst>
          </p:cNvPr>
          <p:cNvSpPr/>
          <p:nvPr/>
        </p:nvSpPr>
        <p:spPr>
          <a:xfrm>
            <a:off x="5376101" y="4395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a:extLst>
              <a:ext uri="{FF2B5EF4-FFF2-40B4-BE49-F238E27FC236}">
                <a16:creationId xmlns:a16="http://schemas.microsoft.com/office/drawing/2014/main" id="{DA90B045-127A-4BC0-A384-937AC2B9CE69}"/>
              </a:ext>
            </a:extLst>
          </p:cNvPr>
          <p:cNvSpPr txBox="1"/>
          <p:nvPr/>
        </p:nvSpPr>
        <p:spPr>
          <a:xfrm>
            <a:off x="6096000" y="3375006"/>
            <a:ext cx="6515100" cy="646331"/>
          </a:xfrm>
          <a:prstGeom prst="rect">
            <a:avLst/>
          </a:prstGeom>
          <a:noFill/>
        </p:spPr>
        <p:txBody>
          <a:bodyPr wrap="square">
            <a:spAutoFit/>
          </a:bodyPr>
          <a:lstStyle/>
          <a:p>
            <a:r>
              <a:rPr lang="en-SG"/>
              <a:t>https://www.andreaamico.eu/data-analysis/2019/12/10/pandas_merge.html</a:t>
            </a:r>
          </a:p>
        </p:txBody>
      </p:sp>
      <p:pic>
        <p:nvPicPr>
          <p:cNvPr id="11" name="Picture 10">
            <a:extLst>
              <a:ext uri="{FF2B5EF4-FFF2-40B4-BE49-F238E27FC236}">
                <a16:creationId xmlns:a16="http://schemas.microsoft.com/office/drawing/2014/main" id="{D3471DD9-271D-4434-AD82-34398559D1D0}"/>
              </a:ext>
            </a:extLst>
          </p:cNvPr>
          <p:cNvPicPr>
            <a:picLocks noChangeAspect="1"/>
          </p:cNvPicPr>
          <p:nvPr/>
        </p:nvPicPr>
        <p:blipFill>
          <a:blip r:embed="rId2"/>
          <a:stretch>
            <a:fillRect/>
          </a:stretch>
        </p:blipFill>
        <p:spPr>
          <a:xfrm>
            <a:off x="6146005" y="4328078"/>
            <a:ext cx="3881438" cy="1419240"/>
          </a:xfrm>
          <a:prstGeom prst="rect">
            <a:avLst/>
          </a:prstGeom>
        </p:spPr>
      </p:pic>
    </p:spTree>
    <p:extLst>
      <p:ext uri="{BB962C8B-B14F-4D97-AF65-F5344CB8AC3E}">
        <p14:creationId xmlns:p14="http://schemas.microsoft.com/office/powerpoint/2010/main" val="3068224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0EFFD-F510-40F3-B46C-DBC86DF5A23D}"/>
              </a:ext>
            </a:extLst>
          </p:cNvPr>
          <p:cNvPicPr>
            <a:picLocks noChangeAspect="1"/>
          </p:cNvPicPr>
          <p:nvPr/>
        </p:nvPicPr>
        <p:blipFill>
          <a:blip r:embed="rId2"/>
          <a:stretch>
            <a:fillRect/>
          </a:stretch>
        </p:blipFill>
        <p:spPr>
          <a:xfrm>
            <a:off x="2045130" y="437029"/>
            <a:ext cx="1963324" cy="1017871"/>
          </a:xfrm>
          <a:prstGeom prst="rect">
            <a:avLst/>
          </a:prstGeom>
        </p:spPr>
      </p:pic>
      <p:sp>
        <p:nvSpPr>
          <p:cNvPr id="6" name="TextBox 5">
            <a:extLst>
              <a:ext uri="{FF2B5EF4-FFF2-40B4-BE49-F238E27FC236}">
                <a16:creationId xmlns:a16="http://schemas.microsoft.com/office/drawing/2014/main" id="{2D4CF367-56A8-45CF-BFAD-68358752B938}"/>
              </a:ext>
            </a:extLst>
          </p:cNvPr>
          <p:cNvSpPr txBox="1"/>
          <p:nvPr/>
        </p:nvSpPr>
        <p:spPr>
          <a:xfrm>
            <a:off x="974804" y="2230705"/>
            <a:ext cx="8303559" cy="2585323"/>
          </a:xfrm>
          <a:prstGeom prst="rect">
            <a:avLst/>
          </a:prstGeom>
          <a:noFill/>
        </p:spPr>
        <p:txBody>
          <a:bodyPr wrap="square">
            <a:spAutoFit/>
          </a:bodyPr>
          <a:lstStyle/>
          <a:p>
            <a:r>
              <a:rPr lang="en-SG">
                <a:solidFill>
                  <a:srgbClr val="FF0000"/>
                </a:solidFill>
              </a:rPr>
              <a:t>#vif to check </a:t>
            </a:r>
            <a:r>
              <a:rPr lang="en-SG" err="1">
                <a:solidFill>
                  <a:srgbClr val="FF0000"/>
                </a:solidFill>
              </a:rPr>
              <a:t>colinearlity</a:t>
            </a:r>
            <a:r>
              <a:rPr lang="en-SG">
                <a:solidFill>
                  <a:srgbClr val="FF0000"/>
                </a:solidFill>
              </a:rPr>
              <a:t> </a:t>
            </a:r>
          </a:p>
          <a:p>
            <a:r>
              <a:rPr lang="en-SG">
                <a:solidFill>
                  <a:srgbClr val="FF0000"/>
                </a:solidFill>
              </a:rPr>
              <a:t>#1 = not correlated.</a:t>
            </a:r>
          </a:p>
          <a:p>
            <a:r>
              <a:rPr lang="en-SG">
                <a:solidFill>
                  <a:srgbClr val="FF0000"/>
                </a:solidFill>
              </a:rPr>
              <a:t>#Between 1 and 5 = moderately correlated.</a:t>
            </a:r>
          </a:p>
          <a:p>
            <a:r>
              <a:rPr lang="en-SG">
                <a:solidFill>
                  <a:srgbClr val="FF0000"/>
                </a:solidFill>
              </a:rPr>
              <a:t>#Greater than 5 = highly correlated.</a:t>
            </a:r>
          </a:p>
          <a:p>
            <a:r>
              <a:rPr lang="en-SG">
                <a:solidFill>
                  <a:srgbClr val="FF0000"/>
                </a:solidFill>
              </a:rPr>
              <a:t>from </a:t>
            </a:r>
            <a:r>
              <a:rPr lang="en-SG" err="1">
                <a:solidFill>
                  <a:srgbClr val="FF0000"/>
                </a:solidFill>
              </a:rPr>
              <a:t>statsmodels.stats.outliers_influence</a:t>
            </a:r>
            <a:r>
              <a:rPr lang="en-SG">
                <a:solidFill>
                  <a:srgbClr val="FF0000"/>
                </a:solidFill>
              </a:rPr>
              <a:t> import </a:t>
            </a:r>
            <a:r>
              <a:rPr lang="en-SG" err="1">
                <a:solidFill>
                  <a:srgbClr val="FF0000"/>
                </a:solidFill>
              </a:rPr>
              <a:t>variance_inflation_factor</a:t>
            </a:r>
            <a:endParaRPr lang="en-SG">
              <a:solidFill>
                <a:srgbClr val="FF0000"/>
              </a:solidFill>
            </a:endParaRPr>
          </a:p>
          <a:p>
            <a:r>
              <a:rPr lang="en-SG" err="1">
                <a:solidFill>
                  <a:srgbClr val="FF0000"/>
                </a:solidFill>
              </a:rPr>
              <a:t>vif_data</a:t>
            </a:r>
            <a:r>
              <a:rPr lang="en-SG">
                <a:solidFill>
                  <a:srgbClr val="FF0000"/>
                </a:solidFill>
              </a:rPr>
              <a:t> = </a:t>
            </a:r>
            <a:r>
              <a:rPr lang="en-SG" err="1">
                <a:solidFill>
                  <a:srgbClr val="FF0000"/>
                </a:solidFill>
              </a:rPr>
              <a:t>pd.DataFrame</a:t>
            </a:r>
            <a:r>
              <a:rPr lang="en-SG">
                <a:solidFill>
                  <a:srgbClr val="FF0000"/>
                </a:solidFill>
              </a:rPr>
              <a:t>()</a:t>
            </a:r>
          </a:p>
          <a:p>
            <a:r>
              <a:rPr lang="en-SG" err="1">
                <a:solidFill>
                  <a:srgbClr val="FF0000"/>
                </a:solidFill>
              </a:rPr>
              <a:t>vif_data</a:t>
            </a:r>
            <a:r>
              <a:rPr lang="en-SG">
                <a:solidFill>
                  <a:srgbClr val="FF0000"/>
                </a:solidFill>
              </a:rPr>
              <a:t>["feature"] = </a:t>
            </a:r>
            <a:r>
              <a:rPr lang="en-SG" err="1">
                <a:solidFill>
                  <a:srgbClr val="FF0000"/>
                </a:solidFill>
              </a:rPr>
              <a:t>X.columns</a:t>
            </a:r>
            <a:endParaRPr lang="en-SG">
              <a:solidFill>
                <a:srgbClr val="FF0000"/>
              </a:solidFill>
            </a:endParaRPr>
          </a:p>
          <a:p>
            <a:r>
              <a:rPr lang="en-SG" err="1">
                <a:solidFill>
                  <a:srgbClr val="FF0000"/>
                </a:solidFill>
              </a:rPr>
              <a:t>vif_data</a:t>
            </a:r>
            <a:r>
              <a:rPr lang="en-SG">
                <a:solidFill>
                  <a:srgbClr val="FF0000"/>
                </a:solidFill>
              </a:rPr>
              <a:t>["VIF"] = [</a:t>
            </a:r>
            <a:r>
              <a:rPr lang="en-SG" err="1">
                <a:solidFill>
                  <a:srgbClr val="FF0000"/>
                </a:solidFill>
              </a:rPr>
              <a:t>variance_inflation_factor</a:t>
            </a:r>
            <a:r>
              <a:rPr lang="en-SG">
                <a:solidFill>
                  <a:srgbClr val="FF0000"/>
                </a:solidFill>
              </a:rPr>
              <a:t>(</a:t>
            </a:r>
            <a:r>
              <a:rPr lang="en-SG" err="1">
                <a:solidFill>
                  <a:srgbClr val="FF0000"/>
                </a:solidFill>
              </a:rPr>
              <a:t>X.values</a:t>
            </a:r>
            <a:r>
              <a:rPr lang="en-SG">
                <a:solidFill>
                  <a:srgbClr val="FF0000"/>
                </a:solidFill>
              </a:rPr>
              <a:t>, </a:t>
            </a:r>
            <a:r>
              <a:rPr lang="en-SG" err="1">
                <a:solidFill>
                  <a:srgbClr val="FF0000"/>
                </a:solidFill>
              </a:rPr>
              <a:t>i</a:t>
            </a:r>
            <a:r>
              <a:rPr lang="en-SG">
                <a:solidFill>
                  <a:srgbClr val="FF0000"/>
                </a:solidFill>
              </a:rPr>
              <a:t>) for </a:t>
            </a:r>
            <a:r>
              <a:rPr lang="en-SG" err="1">
                <a:solidFill>
                  <a:srgbClr val="FF0000"/>
                </a:solidFill>
              </a:rPr>
              <a:t>i</a:t>
            </a:r>
            <a:r>
              <a:rPr lang="en-SG">
                <a:solidFill>
                  <a:srgbClr val="FF0000"/>
                </a:solidFill>
              </a:rPr>
              <a:t> in range(</a:t>
            </a:r>
            <a:r>
              <a:rPr lang="en-SG" err="1">
                <a:solidFill>
                  <a:srgbClr val="FF0000"/>
                </a:solidFill>
              </a:rPr>
              <a:t>len</a:t>
            </a:r>
            <a:r>
              <a:rPr lang="en-SG">
                <a:solidFill>
                  <a:srgbClr val="FF0000"/>
                </a:solidFill>
              </a:rPr>
              <a:t>(</a:t>
            </a:r>
            <a:r>
              <a:rPr lang="en-SG" err="1">
                <a:solidFill>
                  <a:srgbClr val="FF0000"/>
                </a:solidFill>
              </a:rPr>
              <a:t>X.columns</a:t>
            </a:r>
            <a:r>
              <a:rPr lang="en-SG">
                <a:solidFill>
                  <a:srgbClr val="FF0000"/>
                </a:solidFill>
              </a:rPr>
              <a:t>))]</a:t>
            </a:r>
          </a:p>
          <a:p>
            <a:r>
              <a:rPr lang="en-SG">
                <a:solidFill>
                  <a:srgbClr val="FF0000"/>
                </a:solidFill>
              </a:rPr>
              <a:t>print(</a:t>
            </a:r>
            <a:r>
              <a:rPr lang="en-SG" err="1">
                <a:solidFill>
                  <a:srgbClr val="FF0000"/>
                </a:solidFill>
              </a:rPr>
              <a:t>vif_data</a:t>
            </a:r>
            <a:r>
              <a:rPr lang="en-SG">
                <a:solidFill>
                  <a:srgbClr val="FF0000"/>
                </a:solidFill>
              </a:rPr>
              <a:t>)</a:t>
            </a:r>
          </a:p>
        </p:txBody>
      </p:sp>
    </p:spTree>
    <p:extLst>
      <p:ext uri="{BB962C8B-B14F-4D97-AF65-F5344CB8AC3E}">
        <p14:creationId xmlns:p14="http://schemas.microsoft.com/office/powerpoint/2010/main" val="35036370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2FB97-53C0-4008-9E9F-5AAB602A770F}"/>
              </a:ext>
            </a:extLst>
          </p:cNvPr>
          <p:cNvSpPr txBox="1"/>
          <p:nvPr/>
        </p:nvSpPr>
        <p:spPr>
          <a:xfrm>
            <a:off x="542924" y="276225"/>
            <a:ext cx="9601200" cy="1200329"/>
          </a:xfrm>
          <a:prstGeom prst="rect">
            <a:avLst/>
          </a:prstGeom>
          <a:noFill/>
        </p:spPr>
        <p:txBody>
          <a:bodyPr wrap="square">
            <a:spAutoFit/>
          </a:bodyPr>
          <a:lstStyle/>
          <a:p>
            <a:r>
              <a:rPr lang="en-SG"/>
              <a:t>#split train test</a:t>
            </a:r>
          </a:p>
          <a:p>
            <a:r>
              <a:rPr lang="en-SG"/>
              <a:t>from </a:t>
            </a:r>
            <a:r>
              <a:rPr lang="en-SG" err="1"/>
              <a:t>sklearn.model_selection</a:t>
            </a:r>
            <a:r>
              <a:rPr lang="en-SG"/>
              <a:t> import </a:t>
            </a:r>
            <a:r>
              <a:rPr lang="en-SG" err="1"/>
              <a:t>train_test_split</a:t>
            </a:r>
            <a:endParaRPr lang="en-SG"/>
          </a:p>
          <a:p>
            <a:r>
              <a:rPr lang="en-SG" err="1"/>
              <a:t>X_train</a:t>
            </a:r>
            <a:r>
              <a:rPr lang="en-SG"/>
              <a:t>, </a:t>
            </a:r>
            <a:r>
              <a:rPr lang="en-SG" err="1"/>
              <a:t>X_test</a:t>
            </a:r>
            <a:r>
              <a:rPr lang="en-SG"/>
              <a:t>, </a:t>
            </a:r>
            <a:r>
              <a:rPr lang="en-SG" err="1"/>
              <a:t>Y_train</a:t>
            </a:r>
            <a:r>
              <a:rPr lang="en-SG"/>
              <a:t>, </a:t>
            </a:r>
            <a:r>
              <a:rPr lang="en-SG" err="1"/>
              <a:t>Y_test</a:t>
            </a:r>
            <a:r>
              <a:rPr lang="en-SG"/>
              <a:t> = </a:t>
            </a:r>
            <a:r>
              <a:rPr lang="en-SG" err="1"/>
              <a:t>train_test_split</a:t>
            </a:r>
            <a:r>
              <a:rPr lang="en-SG"/>
              <a:t>(X, Y, </a:t>
            </a:r>
            <a:r>
              <a:rPr lang="en-SG" err="1"/>
              <a:t>test_size</a:t>
            </a:r>
            <a:r>
              <a:rPr lang="en-SG"/>
              <a:t>=0.3)</a:t>
            </a:r>
          </a:p>
          <a:p>
            <a:r>
              <a:rPr lang="en-SG"/>
              <a:t>print(</a:t>
            </a:r>
            <a:r>
              <a:rPr lang="en-SG" err="1"/>
              <a:t>X_train</a:t>
            </a:r>
            <a:r>
              <a:rPr lang="en-SG"/>
              <a:t>, </a:t>
            </a:r>
            <a:r>
              <a:rPr lang="en-SG" err="1"/>
              <a:t>X_test</a:t>
            </a:r>
            <a:r>
              <a:rPr lang="en-SG"/>
              <a:t>, </a:t>
            </a:r>
            <a:r>
              <a:rPr lang="en-SG" err="1"/>
              <a:t>Y_train</a:t>
            </a:r>
            <a:r>
              <a:rPr lang="en-SG"/>
              <a:t>, </a:t>
            </a:r>
            <a:r>
              <a:rPr lang="en-SG" err="1"/>
              <a:t>Y_test</a:t>
            </a:r>
            <a:r>
              <a:rPr lang="en-SG"/>
              <a:t>)</a:t>
            </a:r>
          </a:p>
        </p:txBody>
      </p:sp>
      <p:sp>
        <p:nvSpPr>
          <p:cNvPr id="5" name="TextBox 4">
            <a:extLst>
              <a:ext uri="{FF2B5EF4-FFF2-40B4-BE49-F238E27FC236}">
                <a16:creationId xmlns:a16="http://schemas.microsoft.com/office/drawing/2014/main" id="{CD335109-6737-40D7-A0E6-F2042CC2DE38}"/>
              </a:ext>
            </a:extLst>
          </p:cNvPr>
          <p:cNvSpPr txBox="1"/>
          <p:nvPr/>
        </p:nvSpPr>
        <p:spPr>
          <a:xfrm>
            <a:off x="438149" y="1590854"/>
            <a:ext cx="10391775" cy="4524315"/>
          </a:xfrm>
          <a:prstGeom prst="rect">
            <a:avLst/>
          </a:prstGeom>
          <a:noFill/>
        </p:spPr>
        <p:txBody>
          <a:bodyPr wrap="square">
            <a:spAutoFit/>
          </a:bodyPr>
          <a:lstStyle/>
          <a:p>
            <a:r>
              <a:rPr lang="en-SG"/>
              <a:t>from </a:t>
            </a:r>
            <a:r>
              <a:rPr lang="en-SG" err="1"/>
              <a:t>sklearn</a:t>
            </a:r>
            <a:r>
              <a:rPr lang="en-SG"/>
              <a:t> import </a:t>
            </a:r>
            <a:r>
              <a:rPr lang="en-SG" err="1"/>
              <a:t>linear_model</a:t>
            </a:r>
            <a:endParaRPr lang="en-SG"/>
          </a:p>
          <a:p>
            <a:r>
              <a:rPr lang="en-SG"/>
              <a:t>from </a:t>
            </a:r>
            <a:r>
              <a:rPr lang="en-SG" err="1"/>
              <a:t>sklearn.metrics</a:t>
            </a:r>
            <a:r>
              <a:rPr lang="en-SG"/>
              <a:t> import </a:t>
            </a:r>
            <a:r>
              <a:rPr lang="en-SG" err="1"/>
              <a:t>confusion_matrix</a:t>
            </a:r>
            <a:endParaRPr lang="en-SG"/>
          </a:p>
          <a:p>
            <a:endParaRPr lang="en-SG"/>
          </a:p>
          <a:p>
            <a:r>
              <a:rPr lang="en-SG"/>
              <a:t>model=</a:t>
            </a:r>
            <a:r>
              <a:rPr lang="en-SG" err="1"/>
              <a:t>linear_model.LogisticRegression</a:t>
            </a:r>
            <a:r>
              <a:rPr lang="en-SG"/>
              <a:t>()</a:t>
            </a:r>
          </a:p>
          <a:p>
            <a:r>
              <a:rPr lang="en-SG" err="1"/>
              <a:t>model.fit</a:t>
            </a:r>
            <a:r>
              <a:rPr lang="en-SG"/>
              <a:t>(</a:t>
            </a:r>
            <a:r>
              <a:rPr lang="en-SG" err="1"/>
              <a:t>X_train</a:t>
            </a:r>
            <a:r>
              <a:rPr lang="en-SG"/>
              <a:t>, </a:t>
            </a:r>
            <a:r>
              <a:rPr lang="en-SG" err="1"/>
              <a:t>Y_train</a:t>
            </a:r>
            <a:r>
              <a:rPr lang="en-SG"/>
              <a:t>)</a:t>
            </a:r>
          </a:p>
          <a:p>
            <a:r>
              <a:rPr lang="en-SG"/>
              <a:t>pred=</a:t>
            </a:r>
            <a:r>
              <a:rPr lang="en-SG" err="1"/>
              <a:t>model.predict</a:t>
            </a:r>
            <a:r>
              <a:rPr lang="en-SG"/>
              <a:t>(</a:t>
            </a:r>
            <a:r>
              <a:rPr lang="en-SG" err="1"/>
              <a:t>X_train</a:t>
            </a:r>
            <a:r>
              <a:rPr lang="en-SG"/>
              <a:t>)</a:t>
            </a:r>
          </a:p>
          <a:p>
            <a:r>
              <a:rPr lang="en-SG"/>
              <a:t>cm = </a:t>
            </a:r>
            <a:r>
              <a:rPr lang="en-SG" err="1"/>
              <a:t>confusion_matrix</a:t>
            </a:r>
            <a:r>
              <a:rPr lang="en-SG"/>
              <a:t>(</a:t>
            </a:r>
            <a:r>
              <a:rPr lang="en-SG" err="1"/>
              <a:t>Y_train</a:t>
            </a:r>
            <a:r>
              <a:rPr lang="en-SG"/>
              <a:t>, pred)</a:t>
            </a:r>
          </a:p>
          <a:p>
            <a:r>
              <a:rPr lang="en-SG"/>
              <a:t>print(cm)</a:t>
            </a:r>
          </a:p>
          <a:p>
            <a:r>
              <a:rPr lang="en-SG"/>
              <a:t>accuracy = (cm[0,0] + cm[1,1])/sum(sum(cm))</a:t>
            </a:r>
          </a:p>
          <a:p>
            <a:r>
              <a:rPr lang="en-SG"/>
              <a:t>print(accuracy)</a:t>
            </a:r>
          </a:p>
          <a:p>
            <a:endParaRPr lang="en-SG"/>
          </a:p>
          <a:p>
            <a:r>
              <a:rPr lang="en-SG"/>
              <a:t>pred=</a:t>
            </a:r>
            <a:r>
              <a:rPr lang="en-SG" err="1"/>
              <a:t>model.predict</a:t>
            </a:r>
            <a:r>
              <a:rPr lang="en-SG"/>
              <a:t>(</a:t>
            </a:r>
            <a:r>
              <a:rPr lang="en-SG" err="1"/>
              <a:t>X_test</a:t>
            </a:r>
            <a:r>
              <a:rPr lang="en-SG"/>
              <a:t>)</a:t>
            </a:r>
          </a:p>
          <a:p>
            <a:r>
              <a:rPr lang="en-SG"/>
              <a:t>cm = </a:t>
            </a:r>
            <a:r>
              <a:rPr lang="en-SG" err="1"/>
              <a:t>confusion_matrix</a:t>
            </a:r>
            <a:r>
              <a:rPr lang="en-SG"/>
              <a:t>(</a:t>
            </a:r>
            <a:r>
              <a:rPr lang="en-SG" err="1"/>
              <a:t>Y_test</a:t>
            </a:r>
            <a:r>
              <a:rPr lang="en-SG"/>
              <a:t>, pred)</a:t>
            </a:r>
          </a:p>
          <a:p>
            <a:r>
              <a:rPr lang="en-SG"/>
              <a:t>print(cm)</a:t>
            </a:r>
          </a:p>
          <a:p>
            <a:r>
              <a:rPr lang="en-SG"/>
              <a:t>accuracy = (cm[0,0] + cm[1,1])/sum(sum(cm))</a:t>
            </a:r>
          </a:p>
          <a:p>
            <a:r>
              <a:rPr lang="en-SG"/>
              <a:t>print(accuracy)</a:t>
            </a:r>
          </a:p>
        </p:txBody>
      </p:sp>
      <p:sp>
        <p:nvSpPr>
          <p:cNvPr id="4" name="TextBox 3">
            <a:extLst>
              <a:ext uri="{FF2B5EF4-FFF2-40B4-BE49-F238E27FC236}">
                <a16:creationId xmlns:a16="http://schemas.microsoft.com/office/drawing/2014/main" id="{6711E97A-563F-4A21-B595-9D78E661A107}"/>
              </a:ext>
            </a:extLst>
          </p:cNvPr>
          <p:cNvSpPr txBox="1"/>
          <p:nvPr/>
        </p:nvSpPr>
        <p:spPr>
          <a:xfrm>
            <a:off x="8496300" y="248900"/>
            <a:ext cx="4419600" cy="584775"/>
          </a:xfrm>
          <a:prstGeom prst="rect">
            <a:avLst/>
          </a:prstGeom>
          <a:noFill/>
        </p:spPr>
        <p:txBody>
          <a:bodyPr wrap="square" rtlCol="0">
            <a:spAutoFit/>
          </a:bodyPr>
          <a:lstStyle/>
          <a:p>
            <a:r>
              <a:rPr lang="en-US" sz="3200"/>
              <a:t>Regression</a:t>
            </a:r>
            <a:endParaRPr lang="en-SG" sz="3200"/>
          </a:p>
        </p:txBody>
      </p:sp>
      <p:pic>
        <p:nvPicPr>
          <p:cNvPr id="1026" name="Picture 2" descr="Regression Basics for Business Analysis">
            <a:extLst>
              <a:ext uri="{FF2B5EF4-FFF2-40B4-BE49-F238E27FC236}">
                <a16:creationId xmlns:a16="http://schemas.microsoft.com/office/drawing/2014/main" id="{1DB52BA5-E9AA-416D-AF8E-76E1A14E4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0" y="1281113"/>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0913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861D9-932A-466C-8E7F-B93FAD6E6870}"/>
              </a:ext>
            </a:extLst>
          </p:cNvPr>
          <p:cNvSpPr txBox="1"/>
          <p:nvPr/>
        </p:nvSpPr>
        <p:spPr>
          <a:xfrm>
            <a:off x="257175" y="161925"/>
            <a:ext cx="9772650" cy="6186309"/>
          </a:xfrm>
          <a:prstGeom prst="rect">
            <a:avLst/>
          </a:prstGeom>
          <a:noFill/>
        </p:spPr>
        <p:txBody>
          <a:bodyPr wrap="square">
            <a:spAutoFit/>
          </a:bodyPr>
          <a:lstStyle/>
          <a:p>
            <a:r>
              <a:rPr lang="en-SG">
                <a:solidFill>
                  <a:srgbClr val="FF0000"/>
                </a:solidFill>
              </a:rPr>
              <a:t>from </a:t>
            </a:r>
            <a:r>
              <a:rPr lang="en-SG" err="1">
                <a:solidFill>
                  <a:srgbClr val="FF0000"/>
                </a:solidFill>
              </a:rPr>
              <a:t>sklearn</a:t>
            </a:r>
            <a:r>
              <a:rPr lang="en-SG">
                <a:solidFill>
                  <a:srgbClr val="FF0000"/>
                </a:solidFill>
              </a:rPr>
              <a:t> import </a:t>
            </a:r>
            <a:r>
              <a:rPr lang="en-SG" err="1">
                <a:solidFill>
                  <a:srgbClr val="FF0000"/>
                </a:solidFill>
              </a:rPr>
              <a:t>linear_model</a:t>
            </a:r>
            <a:endParaRPr lang="en-SG">
              <a:solidFill>
                <a:srgbClr val="FF0000"/>
              </a:solidFill>
            </a:endParaRPr>
          </a:p>
          <a:p>
            <a:r>
              <a:rPr lang="en-SG">
                <a:solidFill>
                  <a:srgbClr val="FF0000"/>
                </a:solidFill>
              </a:rPr>
              <a:t>from </a:t>
            </a:r>
            <a:r>
              <a:rPr lang="en-SG" err="1">
                <a:solidFill>
                  <a:srgbClr val="FF0000"/>
                </a:solidFill>
              </a:rPr>
              <a:t>sklearn.metrics</a:t>
            </a:r>
            <a:r>
              <a:rPr lang="en-SG">
                <a:solidFill>
                  <a:srgbClr val="FF0000"/>
                </a:solidFill>
              </a:rPr>
              <a:t> import </a:t>
            </a:r>
            <a:r>
              <a:rPr lang="en-SG" err="1">
                <a:solidFill>
                  <a:srgbClr val="FF0000"/>
                </a:solidFill>
              </a:rPr>
              <a:t>confusion_matrix</a:t>
            </a:r>
            <a:endParaRPr lang="en-SG">
              <a:solidFill>
                <a:srgbClr val="FF0000"/>
              </a:solidFill>
            </a:endParaRPr>
          </a:p>
          <a:p>
            <a:r>
              <a:rPr lang="en-SG">
                <a:solidFill>
                  <a:srgbClr val="FF0000"/>
                </a:solidFill>
              </a:rPr>
              <a:t>import </a:t>
            </a:r>
            <a:r>
              <a:rPr lang="en-SG" err="1">
                <a:solidFill>
                  <a:srgbClr val="FF0000"/>
                </a:solidFill>
              </a:rPr>
              <a:t>numpy</a:t>
            </a:r>
            <a:r>
              <a:rPr lang="en-SG">
                <a:solidFill>
                  <a:srgbClr val="FF0000"/>
                </a:solidFill>
              </a:rPr>
              <a:t> as np</a:t>
            </a:r>
          </a:p>
          <a:p>
            <a:r>
              <a:rPr lang="en-SG">
                <a:solidFill>
                  <a:srgbClr val="FF0000"/>
                </a:solidFill>
              </a:rPr>
              <a:t>model=</a:t>
            </a:r>
            <a:r>
              <a:rPr lang="en-SG" err="1">
                <a:solidFill>
                  <a:srgbClr val="FF0000"/>
                </a:solidFill>
              </a:rPr>
              <a:t>linear_model.LogisticRegression</a:t>
            </a:r>
            <a:r>
              <a:rPr lang="en-SG">
                <a:solidFill>
                  <a:srgbClr val="FF0000"/>
                </a:solidFill>
              </a:rPr>
              <a:t>()</a:t>
            </a:r>
          </a:p>
          <a:p>
            <a:r>
              <a:rPr lang="en-SG" err="1">
                <a:solidFill>
                  <a:srgbClr val="FF0000"/>
                </a:solidFill>
              </a:rPr>
              <a:t>model.fit</a:t>
            </a:r>
            <a:r>
              <a:rPr lang="en-SG">
                <a:solidFill>
                  <a:srgbClr val="FF0000"/>
                </a:solidFill>
              </a:rPr>
              <a:t>(</a:t>
            </a:r>
            <a:r>
              <a:rPr lang="en-SG" err="1">
                <a:solidFill>
                  <a:srgbClr val="FF0000"/>
                </a:solidFill>
              </a:rPr>
              <a:t>X_train</a:t>
            </a:r>
            <a:r>
              <a:rPr lang="en-SG">
                <a:solidFill>
                  <a:srgbClr val="FF0000"/>
                </a:solidFill>
              </a:rPr>
              <a:t>, </a:t>
            </a:r>
            <a:r>
              <a:rPr lang="en-SG" err="1">
                <a:solidFill>
                  <a:srgbClr val="FF0000"/>
                </a:solidFill>
              </a:rPr>
              <a:t>Y_train</a:t>
            </a:r>
            <a:r>
              <a:rPr lang="en-SG">
                <a:solidFill>
                  <a:srgbClr val="FF0000"/>
                </a:solidFill>
              </a:rPr>
              <a:t>)</a:t>
            </a:r>
          </a:p>
          <a:p>
            <a:r>
              <a:rPr lang="en-SG">
                <a:solidFill>
                  <a:srgbClr val="FF0000"/>
                </a:solidFill>
              </a:rPr>
              <a:t>THRESHOLD = 0.45</a:t>
            </a:r>
          </a:p>
          <a:p>
            <a:r>
              <a:rPr lang="en-SG">
                <a:solidFill>
                  <a:srgbClr val="FF0000"/>
                </a:solidFill>
              </a:rPr>
              <a:t>pred = </a:t>
            </a:r>
            <a:r>
              <a:rPr lang="en-SG" err="1">
                <a:solidFill>
                  <a:srgbClr val="FF0000"/>
                </a:solidFill>
              </a:rPr>
              <a:t>model.predict_proba</a:t>
            </a:r>
            <a:r>
              <a:rPr lang="en-SG">
                <a:solidFill>
                  <a:srgbClr val="FF0000"/>
                </a:solidFill>
              </a:rPr>
              <a:t>(</a:t>
            </a:r>
            <a:r>
              <a:rPr lang="en-SG" err="1">
                <a:solidFill>
                  <a:srgbClr val="FF0000"/>
                </a:solidFill>
              </a:rPr>
              <a:t>X_train</a:t>
            </a:r>
            <a:r>
              <a:rPr lang="en-SG">
                <a:solidFill>
                  <a:srgbClr val="FF0000"/>
                </a:solidFill>
              </a:rPr>
              <a:t>)</a:t>
            </a:r>
          </a:p>
          <a:p>
            <a:r>
              <a:rPr lang="en-SG">
                <a:solidFill>
                  <a:srgbClr val="FF0000"/>
                </a:solidFill>
              </a:rPr>
              <a:t># [:,1] taking all rows (:) but keeping the second column (1) </a:t>
            </a:r>
            <a:r>
              <a:rPr lang="en-SG" err="1">
                <a:solidFill>
                  <a:srgbClr val="FF0000"/>
                </a:solidFill>
              </a:rPr>
              <a:t>proba</a:t>
            </a:r>
            <a:r>
              <a:rPr lang="en-SG">
                <a:solidFill>
                  <a:srgbClr val="FF0000"/>
                </a:solidFill>
              </a:rPr>
              <a:t> return 2 columns</a:t>
            </a:r>
          </a:p>
          <a:p>
            <a:r>
              <a:rPr lang="en-SG">
                <a:solidFill>
                  <a:srgbClr val="FF0000"/>
                </a:solidFill>
              </a:rPr>
              <a:t>pred = </a:t>
            </a:r>
            <a:r>
              <a:rPr lang="en-SG" err="1">
                <a:solidFill>
                  <a:srgbClr val="FF0000"/>
                </a:solidFill>
              </a:rPr>
              <a:t>np.where</a:t>
            </a:r>
            <a:r>
              <a:rPr lang="en-SG">
                <a:solidFill>
                  <a:srgbClr val="FF0000"/>
                </a:solidFill>
              </a:rPr>
              <a:t>(pred[:,1] &gt; THRESHOLD, 1, 0)</a:t>
            </a:r>
          </a:p>
          <a:p>
            <a:r>
              <a:rPr lang="en-SG">
                <a:solidFill>
                  <a:srgbClr val="FF0000"/>
                </a:solidFill>
              </a:rPr>
              <a:t>cm = </a:t>
            </a:r>
            <a:r>
              <a:rPr lang="en-SG" err="1">
                <a:solidFill>
                  <a:srgbClr val="FF0000"/>
                </a:solidFill>
              </a:rPr>
              <a:t>confusion_matrix</a:t>
            </a:r>
            <a:r>
              <a:rPr lang="en-SG">
                <a:solidFill>
                  <a:srgbClr val="FF0000"/>
                </a:solidFill>
              </a:rPr>
              <a:t>(</a:t>
            </a:r>
            <a:r>
              <a:rPr lang="en-SG" err="1">
                <a:solidFill>
                  <a:srgbClr val="FF0000"/>
                </a:solidFill>
              </a:rPr>
              <a:t>Y_train</a:t>
            </a:r>
            <a:r>
              <a:rPr lang="en-SG">
                <a:solidFill>
                  <a:srgbClr val="FF0000"/>
                </a:solidFill>
              </a:rPr>
              <a:t>, pred)</a:t>
            </a:r>
          </a:p>
          <a:p>
            <a:r>
              <a:rPr lang="en-SG">
                <a:solidFill>
                  <a:srgbClr val="FF0000"/>
                </a:solidFill>
              </a:rPr>
              <a:t>print(cm)</a:t>
            </a:r>
          </a:p>
          <a:p>
            <a:r>
              <a:rPr lang="en-SG">
                <a:solidFill>
                  <a:srgbClr val="FF0000"/>
                </a:solidFill>
              </a:rPr>
              <a:t>accuracy = (cm[0,0] + cm[1,1])/sum(sum(cm))</a:t>
            </a:r>
          </a:p>
          <a:p>
            <a:r>
              <a:rPr lang="en-SG">
                <a:solidFill>
                  <a:srgbClr val="FF0000"/>
                </a:solidFill>
              </a:rPr>
              <a:t>print(accuracy)</a:t>
            </a:r>
          </a:p>
          <a:p>
            <a:endParaRPr lang="en-SG">
              <a:solidFill>
                <a:srgbClr val="FF0000"/>
              </a:solidFill>
            </a:endParaRPr>
          </a:p>
          <a:p>
            <a:r>
              <a:rPr lang="en-SG">
                <a:solidFill>
                  <a:srgbClr val="FF0000"/>
                </a:solidFill>
              </a:rPr>
              <a:t>pred=</a:t>
            </a:r>
            <a:r>
              <a:rPr lang="en-SG" err="1">
                <a:solidFill>
                  <a:srgbClr val="FF0000"/>
                </a:solidFill>
              </a:rPr>
              <a:t>model.predict</a:t>
            </a:r>
            <a:r>
              <a:rPr lang="en-SG">
                <a:solidFill>
                  <a:srgbClr val="FF0000"/>
                </a:solidFill>
              </a:rPr>
              <a:t>(</a:t>
            </a:r>
            <a:r>
              <a:rPr lang="en-SG" err="1">
                <a:solidFill>
                  <a:srgbClr val="FF0000"/>
                </a:solidFill>
              </a:rPr>
              <a:t>X_test</a:t>
            </a:r>
            <a:r>
              <a:rPr lang="en-SG">
                <a:solidFill>
                  <a:srgbClr val="FF0000"/>
                </a:solidFill>
              </a:rPr>
              <a:t>)</a:t>
            </a:r>
          </a:p>
          <a:p>
            <a:r>
              <a:rPr lang="en-SG">
                <a:solidFill>
                  <a:srgbClr val="FF0000"/>
                </a:solidFill>
              </a:rPr>
              <a:t>pred = </a:t>
            </a:r>
            <a:r>
              <a:rPr lang="en-SG" err="1">
                <a:solidFill>
                  <a:srgbClr val="FF0000"/>
                </a:solidFill>
              </a:rPr>
              <a:t>model.predict_proba</a:t>
            </a:r>
            <a:r>
              <a:rPr lang="en-SG">
                <a:solidFill>
                  <a:srgbClr val="FF0000"/>
                </a:solidFill>
              </a:rPr>
              <a:t>(</a:t>
            </a:r>
            <a:r>
              <a:rPr lang="en-SG" err="1">
                <a:solidFill>
                  <a:srgbClr val="FF0000"/>
                </a:solidFill>
              </a:rPr>
              <a:t>X_test</a:t>
            </a:r>
            <a:r>
              <a:rPr lang="en-SG">
                <a:solidFill>
                  <a:srgbClr val="FF0000"/>
                </a:solidFill>
              </a:rPr>
              <a:t>)</a:t>
            </a:r>
          </a:p>
          <a:p>
            <a:r>
              <a:rPr lang="en-SG">
                <a:solidFill>
                  <a:srgbClr val="FF0000"/>
                </a:solidFill>
              </a:rPr>
              <a:t># [:,1] taking all rows (:) but keeping the second column (1) </a:t>
            </a:r>
            <a:r>
              <a:rPr lang="en-SG" err="1">
                <a:solidFill>
                  <a:srgbClr val="FF0000"/>
                </a:solidFill>
              </a:rPr>
              <a:t>proba</a:t>
            </a:r>
            <a:r>
              <a:rPr lang="en-SG">
                <a:solidFill>
                  <a:srgbClr val="FF0000"/>
                </a:solidFill>
              </a:rPr>
              <a:t> return 2 columns</a:t>
            </a:r>
          </a:p>
          <a:p>
            <a:r>
              <a:rPr lang="en-SG">
                <a:solidFill>
                  <a:srgbClr val="FF0000"/>
                </a:solidFill>
              </a:rPr>
              <a:t>pred = </a:t>
            </a:r>
            <a:r>
              <a:rPr lang="en-SG" err="1">
                <a:solidFill>
                  <a:srgbClr val="FF0000"/>
                </a:solidFill>
              </a:rPr>
              <a:t>np.where</a:t>
            </a:r>
            <a:r>
              <a:rPr lang="en-SG">
                <a:solidFill>
                  <a:srgbClr val="FF0000"/>
                </a:solidFill>
              </a:rPr>
              <a:t>(pred[:,1] &gt; THRESHOLD, 1, 0)</a:t>
            </a:r>
          </a:p>
          <a:p>
            <a:r>
              <a:rPr lang="en-SG">
                <a:solidFill>
                  <a:srgbClr val="FF0000"/>
                </a:solidFill>
              </a:rPr>
              <a:t>cm = </a:t>
            </a:r>
            <a:r>
              <a:rPr lang="en-SG" err="1">
                <a:solidFill>
                  <a:srgbClr val="FF0000"/>
                </a:solidFill>
              </a:rPr>
              <a:t>confusion_matrix</a:t>
            </a:r>
            <a:r>
              <a:rPr lang="en-SG">
                <a:solidFill>
                  <a:srgbClr val="FF0000"/>
                </a:solidFill>
              </a:rPr>
              <a:t>(</a:t>
            </a:r>
            <a:r>
              <a:rPr lang="en-SG" err="1">
                <a:solidFill>
                  <a:srgbClr val="FF0000"/>
                </a:solidFill>
              </a:rPr>
              <a:t>Y_test</a:t>
            </a:r>
            <a:r>
              <a:rPr lang="en-SG">
                <a:solidFill>
                  <a:srgbClr val="FF0000"/>
                </a:solidFill>
              </a:rPr>
              <a:t>, pred)</a:t>
            </a:r>
          </a:p>
          <a:p>
            <a:r>
              <a:rPr lang="en-SG">
                <a:solidFill>
                  <a:srgbClr val="FF0000"/>
                </a:solidFill>
              </a:rPr>
              <a:t>print(cm)</a:t>
            </a:r>
          </a:p>
          <a:p>
            <a:r>
              <a:rPr lang="en-SG">
                <a:solidFill>
                  <a:srgbClr val="FF0000"/>
                </a:solidFill>
              </a:rPr>
              <a:t>accuracy = (cm[0,0] + cm[1,1])/sum(sum(cm))</a:t>
            </a:r>
          </a:p>
          <a:p>
            <a:r>
              <a:rPr lang="en-SG">
                <a:solidFill>
                  <a:srgbClr val="FF0000"/>
                </a:solidFill>
              </a:rPr>
              <a:t>print(accuracy)</a:t>
            </a:r>
          </a:p>
        </p:txBody>
      </p:sp>
      <p:sp>
        <p:nvSpPr>
          <p:cNvPr id="4" name="TextBox 3">
            <a:extLst>
              <a:ext uri="{FF2B5EF4-FFF2-40B4-BE49-F238E27FC236}">
                <a16:creationId xmlns:a16="http://schemas.microsoft.com/office/drawing/2014/main" id="{6D6B2702-7A6B-4348-81B5-D39CA7F294AA}"/>
              </a:ext>
            </a:extLst>
          </p:cNvPr>
          <p:cNvSpPr txBox="1"/>
          <p:nvPr/>
        </p:nvSpPr>
        <p:spPr>
          <a:xfrm>
            <a:off x="8496300" y="248900"/>
            <a:ext cx="4419600" cy="1569660"/>
          </a:xfrm>
          <a:prstGeom prst="rect">
            <a:avLst/>
          </a:prstGeom>
          <a:noFill/>
        </p:spPr>
        <p:txBody>
          <a:bodyPr wrap="square" rtlCol="0">
            <a:spAutoFit/>
          </a:bodyPr>
          <a:lstStyle/>
          <a:p>
            <a:r>
              <a:rPr lang="en-US" sz="3200"/>
              <a:t>If you need to set threshold, use </a:t>
            </a:r>
            <a:r>
              <a:rPr lang="en-US" sz="3200" err="1"/>
              <a:t>predict_prob</a:t>
            </a:r>
            <a:endParaRPr lang="en-SG" sz="3200"/>
          </a:p>
        </p:txBody>
      </p:sp>
    </p:spTree>
    <p:extLst>
      <p:ext uri="{BB962C8B-B14F-4D97-AF65-F5344CB8AC3E}">
        <p14:creationId xmlns:p14="http://schemas.microsoft.com/office/powerpoint/2010/main" val="178829738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DC42B3-5256-4A4D-A24F-D247155ABE5C}"/>
              </a:ext>
            </a:extLst>
          </p:cNvPr>
          <p:cNvSpPr txBox="1"/>
          <p:nvPr/>
        </p:nvSpPr>
        <p:spPr>
          <a:xfrm>
            <a:off x="638174" y="1876842"/>
            <a:ext cx="8486775" cy="4247317"/>
          </a:xfrm>
          <a:prstGeom prst="rect">
            <a:avLst/>
          </a:prstGeom>
          <a:noFill/>
        </p:spPr>
        <p:txBody>
          <a:bodyPr wrap="square">
            <a:spAutoFit/>
          </a:bodyPr>
          <a:lstStyle/>
          <a:p>
            <a:r>
              <a:rPr lang="en-SG"/>
              <a:t>from </a:t>
            </a:r>
            <a:r>
              <a:rPr lang="en-SG" err="1"/>
              <a:t>sklearn</a:t>
            </a:r>
            <a:r>
              <a:rPr lang="en-SG"/>
              <a:t> import tree</a:t>
            </a:r>
          </a:p>
          <a:p>
            <a:endParaRPr lang="en-SG"/>
          </a:p>
          <a:p>
            <a:r>
              <a:rPr lang="en-SG"/>
              <a:t>model=</a:t>
            </a:r>
            <a:r>
              <a:rPr lang="en-SG" err="1"/>
              <a:t>tree.DecisionTreeClassifier</a:t>
            </a:r>
            <a:r>
              <a:rPr lang="en-SG"/>
              <a:t>(</a:t>
            </a:r>
            <a:r>
              <a:rPr lang="en-SG" err="1"/>
              <a:t>max_depth</a:t>
            </a:r>
            <a:r>
              <a:rPr lang="en-SG"/>
              <a:t>=4)</a:t>
            </a:r>
          </a:p>
          <a:p>
            <a:r>
              <a:rPr lang="en-SG" err="1"/>
              <a:t>model.fit</a:t>
            </a:r>
            <a:r>
              <a:rPr lang="en-SG"/>
              <a:t>(</a:t>
            </a:r>
            <a:r>
              <a:rPr lang="en-SG" err="1"/>
              <a:t>X_train</a:t>
            </a:r>
            <a:r>
              <a:rPr lang="en-SG"/>
              <a:t>, </a:t>
            </a:r>
            <a:r>
              <a:rPr lang="en-SG" err="1"/>
              <a:t>Y_train</a:t>
            </a:r>
            <a:r>
              <a:rPr lang="en-SG"/>
              <a:t>)</a:t>
            </a:r>
          </a:p>
          <a:p>
            <a:r>
              <a:rPr lang="en-SG"/>
              <a:t>pred=</a:t>
            </a:r>
            <a:r>
              <a:rPr lang="en-SG" err="1"/>
              <a:t>model.predict</a:t>
            </a:r>
            <a:r>
              <a:rPr lang="en-SG"/>
              <a:t>(</a:t>
            </a:r>
            <a:r>
              <a:rPr lang="en-SG" err="1"/>
              <a:t>X_train</a:t>
            </a:r>
            <a:r>
              <a:rPr lang="en-SG"/>
              <a:t>)</a:t>
            </a:r>
          </a:p>
          <a:p>
            <a:r>
              <a:rPr lang="en-SG"/>
              <a:t>cm = </a:t>
            </a:r>
            <a:r>
              <a:rPr lang="en-SG" err="1"/>
              <a:t>confusion_matrix</a:t>
            </a:r>
            <a:r>
              <a:rPr lang="en-SG"/>
              <a:t>(</a:t>
            </a:r>
            <a:r>
              <a:rPr lang="en-SG" err="1"/>
              <a:t>Y_train</a:t>
            </a:r>
            <a:r>
              <a:rPr lang="en-SG"/>
              <a:t>, pred)</a:t>
            </a:r>
          </a:p>
          <a:p>
            <a:r>
              <a:rPr lang="en-SG"/>
              <a:t>print(cm)</a:t>
            </a:r>
          </a:p>
          <a:p>
            <a:r>
              <a:rPr lang="en-SG"/>
              <a:t>accuracy = (cm[0,0] + cm[1,1])/sum(sum(cm))</a:t>
            </a:r>
          </a:p>
          <a:p>
            <a:r>
              <a:rPr lang="en-SG"/>
              <a:t>print(accuracy)</a:t>
            </a:r>
          </a:p>
          <a:p>
            <a:endParaRPr lang="en-SG"/>
          </a:p>
          <a:p>
            <a:r>
              <a:rPr lang="en-SG"/>
              <a:t>pred=</a:t>
            </a:r>
            <a:r>
              <a:rPr lang="en-SG" err="1"/>
              <a:t>model.predict</a:t>
            </a:r>
            <a:r>
              <a:rPr lang="en-SG"/>
              <a:t>(</a:t>
            </a:r>
            <a:r>
              <a:rPr lang="en-SG" err="1"/>
              <a:t>X_test</a:t>
            </a:r>
            <a:r>
              <a:rPr lang="en-SG"/>
              <a:t>)</a:t>
            </a:r>
          </a:p>
          <a:p>
            <a:r>
              <a:rPr lang="en-SG"/>
              <a:t>cm = </a:t>
            </a:r>
            <a:r>
              <a:rPr lang="en-SG" err="1"/>
              <a:t>confusion_matrix</a:t>
            </a:r>
            <a:r>
              <a:rPr lang="en-SG"/>
              <a:t>(</a:t>
            </a:r>
            <a:r>
              <a:rPr lang="en-SG" err="1"/>
              <a:t>Y_test</a:t>
            </a:r>
            <a:r>
              <a:rPr lang="en-SG"/>
              <a:t>, pred)</a:t>
            </a:r>
          </a:p>
          <a:p>
            <a:r>
              <a:rPr lang="en-SG"/>
              <a:t>print(cm)</a:t>
            </a:r>
          </a:p>
          <a:p>
            <a:r>
              <a:rPr lang="en-SG"/>
              <a:t>accuracy = (cm[0,0] + cm[1,1])/sum(sum(cm))</a:t>
            </a:r>
          </a:p>
          <a:p>
            <a:r>
              <a:rPr lang="en-SG"/>
              <a:t>print(accuracy)</a:t>
            </a:r>
          </a:p>
        </p:txBody>
      </p:sp>
      <p:sp>
        <p:nvSpPr>
          <p:cNvPr id="4" name="Title 1">
            <a:extLst>
              <a:ext uri="{FF2B5EF4-FFF2-40B4-BE49-F238E27FC236}">
                <a16:creationId xmlns:a16="http://schemas.microsoft.com/office/drawing/2014/main" id="{EFC93E33-38AF-492A-822F-5DED56B94DBF}"/>
              </a:ext>
            </a:extLst>
          </p:cNvPr>
          <p:cNvSpPr txBox="1">
            <a:spLocks/>
          </p:cNvSpPr>
          <p:nvPr/>
        </p:nvSpPr>
        <p:spPr>
          <a:xfrm>
            <a:off x="638174" y="426085"/>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Decision Tree</a:t>
            </a:r>
            <a:endParaRPr lang="en-SG"/>
          </a:p>
        </p:txBody>
      </p:sp>
      <p:pic>
        <p:nvPicPr>
          <p:cNvPr id="2050" name="Picture 2" descr="Decision Tree - GeeksforGeeks">
            <a:extLst>
              <a:ext uri="{FF2B5EF4-FFF2-40B4-BE49-F238E27FC236}">
                <a16:creationId xmlns:a16="http://schemas.microsoft.com/office/drawing/2014/main" id="{BC1BDBE1-7C7D-41FF-B3A7-DAFE499F6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2596"/>
            <a:ext cx="3419475" cy="256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4983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0BA2-A422-429B-8D35-F54EF76B893A}"/>
              </a:ext>
            </a:extLst>
          </p:cNvPr>
          <p:cNvSpPr>
            <a:spLocks noGrp="1"/>
          </p:cNvSpPr>
          <p:nvPr>
            <p:ph type="title"/>
          </p:nvPr>
        </p:nvSpPr>
        <p:spPr/>
        <p:txBody>
          <a:bodyPr/>
          <a:lstStyle/>
          <a:p>
            <a:r>
              <a:rPr lang="en-US"/>
              <a:t>Feature Ranking</a:t>
            </a:r>
            <a:endParaRPr lang="en-SG"/>
          </a:p>
        </p:txBody>
      </p:sp>
      <p:sp>
        <p:nvSpPr>
          <p:cNvPr id="3" name="Content Placeholder 2">
            <a:extLst>
              <a:ext uri="{FF2B5EF4-FFF2-40B4-BE49-F238E27FC236}">
                <a16:creationId xmlns:a16="http://schemas.microsoft.com/office/drawing/2014/main" id="{C8CDB5E8-7AE3-462B-BD47-0A79835C2D02}"/>
              </a:ext>
            </a:extLst>
          </p:cNvPr>
          <p:cNvSpPr>
            <a:spLocks noGrp="1"/>
          </p:cNvSpPr>
          <p:nvPr>
            <p:ph idx="1"/>
          </p:nvPr>
        </p:nvSpPr>
        <p:spPr/>
        <p:txBody>
          <a:bodyPr/>
          <a:lstStyle/>
          <a:p>
            <a:r>
              <a:rPr lang="en-US" err="1"/>
              <a:t>fr</a:t>
            </a:r>
            <a:r>
              <a:rPr lang="en-US"/>
              <a:t> = </a:t>
            </a:r>
            <a:r>
              <a:rPr lang="en-US" err="1"/>
              <a:t>model.feature_importances</a:t>
            </a:r>
            <a:r>
              <a:rPr lang="en-US"/>
              <a:t>_</a:t>
            </a:r>
          </a:p>
          <a:p>
            <a:r>
              <a:rPr lang="en-US"/>
              <a:t>print(</a:t>
            </a:r>
            <a:r>
              <a:rPr lang="en-US" err="1"/>
              <a:t>fr</a:t>
            </a:r>
            <a:r>
              <a:rPr lang="en-US"/>
              <a:t>)</a:t>
            </a:r>
            <a:endParaRPr lang="en-SG"/>
          </a:p>
        </p:txBody>
      </p:sp>
    </p:spTree>
    <p:extLst>
      <p:ext uri="{BB962C8B-B14F-4D97-AF65-F5344CB8AC3E}">
        <p14:creationId xmlns:p14="http://schemas.microsoft.com/office/powerpoint/2010/main" val="17915680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1DF8F-71F4-4662-B8CD-83EA4ADC1728}"/>
              </a:ext>
            </a:extLst>
          </p:cNvPr>
          <p:cNvSpPr txBox="1"/>
          <p:nvPr/>
        </p:nvSpPr>
        <p:spPr>
          <a:xfrm>
            <a:off x="990600" y="1577191"/>
            <a:ext cx="6096000" cy="3970318"/>
          </a:xfrm>
          <a:prstGeom prst="rect">
            <a:avLst/>
          </a:prstGeom>
          <a:noFill/>
        </p:spPr>
        <p:txBody>
          <a:bodyPr wrap="square">
            <a:spAutoFit/>
          </a:bodyPr>
          <a:lstStyle/>
          <a:p>
            <a:r>
              <a:rPr lang="en-SG"/>
              <a:t>from </a:t>
            </a:r>
            <a:r>
              <a:rPr lang="en-SG" err="1"/>
              <a:t>sklearn.naive_bayes</a:t>
            </a:r>
            <a:r>
              <a:rPr lang="en-SG"/>
              <a:t> import </a:t>
            </a:r>
            <a:r>
              <a:rPr lang="en-SG" err="1"/>
              <a:t>GaussianNB</a:t>
            </a:r>
            <a:endParaRPr lang="en-SG"/>
          </a:p>
          <a:p>
            <a:r>
              <a:rPr lang="en-SG"/>
              <a:t>model=</a:t>
            </a:r>
            <a:r>
              <a:rPr lang="en-SG" err="1"/>
              <a:t>GaussianNB</a:t>
            </a:r>
            <a:r>
              <a:rPr lang="en-SG"/>
              <a:t>()</a:t>
            </a:r>
          </a:p>
          <a:p>
            <a:r>
              <a:rPr lang="en-SG" err="1"/>
              <a:t>model.fit</a:t>
            </a:r>
            <a:r>
              <a:rPr lang="en-SG"/>
              <a:t>(</a:t>
            </a:r>
            <a:r>
              <a:rPr lang="en-SG" err="1"/>
              <a:t>X_train</a:t>
            </a:r>
            <a:r>
              <a:rPr lang="en-SG"/>
              <a:t>, </a:t>
            </a:r>
            <a:r>
              <a:rPr lang="en-SG" err="1"/>
              <a:t>Y_train</a:t>
            </a:r>
            <a:r>
              <a:rPr lang="en-SG"/>
              <a:t>)</a:t>
            </a:r>
          </a:p>
          <a:p>
            <a:r>
              <a:rPr lang="en-SG"/>
              <a:t>pred=</a:t>
            </a:r>
            <a:r>
              <a:rPr lang="en-SG" err="1"/>
              <a:t>model.predict</a:t>
            </a:r>
            <a:r>
              <a:rPr lang="en-SG"/>
              <a:t>(</a:t>
            </a:r>
            <a:r>
              <a:rPr lang="en-SG" err="1"/>
              <a:t>X_train</a:t>
            </a:r>
            <a:r>
              <a:rPr lang="en-SG"/>
              <a:t>)</a:t>
            </a:r>
          </a:p>
          <a:p>
            <a:r>
              <a:rPr lang="en-SG"/>
              <a:t>cm = </a:t>
            </a:r>
            <a:r>
              <a:rPr lang="en-SG" err="1"/>
              <a:t>confusion_matrix</a:t>
            </a:r>
            <a:r>
              <a:rPr lang="en-SG"/>
              <a:t>(</a:t>
            </a:r>
            <a:r>
              <a:rPr lang="en-SG" err="1"/>
              <a:t>Y_train</a:t>
            </a:r>
            <a:r>
              <a:rPr lang="en-SG"/>
              <a:t>, pred)</a:t>
            </a:r>
          </a:p>
          <a:p>
            <a:r>
              <a:rPr lang="en-SG"/>
              <a:t>print(cm)</a:t>
            </a:r>
          </a:p>
          <a:p>
            <a:r>
              <a:rPr lang="en-SG"/>
              <a:t>accuracy = (cm[0,0] + cm[1,1])/sum(sum(cm))</a:t>
            </a:r>
          </a:p>
          <a:p>
            <a:r>
              <a:rPr lang="en-SG"/>
              <a:t>print(accuracy)</a:t>
            </a:r>
          </a:p>
          <a:p>
            <a:endParaRPr lang="en-SG"/>
          </a:p>
          <a:p>
            <a:r>
              <a:rPr lang="en-SG"/>
              <a:t>pred=</a:t>
            </a:r>
            <a:r>
              <a:rPr lang="en-SG" err="1"/>
              <a:t>model.predict</a:t>
            </a:r>
            <a:r>
              <a:rPr lang="en-SG"/>
              <a:t>(</a:t>
            </a:r>
            <a:r>
              <a:rPr lang="en-SG" err="1"/>
              <a:t>X_test</a:t>
            </a:r>
            <a:r>
              <a:rPr lang="en-SG"/>
              <a:t>)</a:t>
            </a:r>
          </a:p>
          <a:p>
            <a:r>
              <a:rPr lang="en-SG"/>
              <a:t>cm = </a:t>
            </a:r>
            <a:r>
              <a:rPr lang="en-SG" err="1"/>
              <a:t>confusion_matrix</a:t>
            </a:r>
            <a:r>
              <a:rPr lang="en-SG"/>
              <a:t>(</a:t>
            </a:r>
            <a:r>
              <a:rPr lang="en-SG" err="1"/>
              <a:t>Y_test</a:t>
            </a:r>
            <a:r>
              <a:rPr lang="en-SG"/>
              <a:t>, pred)</a:t>
            </a:r>
          </a:p>
          <a:p>
            <a:r>
              <a:rPr lang="en-SG"/>
              <a:t>print(cm)</a:t>
            </a:r>
          </a:p>
          <a:p>
            <a:r>
              <a:rPr lang="en-SG"/>
              <a:t>accuracy = (cm[0,0] + cm[1,1])/sum(sum(cm))</a:t>
            </a:r>
          </a:p>
          <a:p>
            <a:r>
              <a:rPr lang="en-SG"/>
              <a:t>print(accuracy)</a:t>
            </a:r>
          </a:p>
        </p:txBody>
      </p:sp>
      <p:sp>
        <p:nvSpPr>
          <p:cNvPr id="4" name="Title 1">
            <a:extLst>
              <a:ext uri="{FF2B5EF4-FFF2-40B4-BE49-F238E27FC236}">
                <a16:creationId xmlns:a16="http://schemas.microsoft.com/office/drawing/2014/main" id="{5688F6EC-6A84-4E24-9169-486240C0EC9D}"/>
              </a:ext>
            </a:extLst>
          </p:cNvPr>
          <p:cNvSpPr txBox="1">
            <a:spLocks/>
          </p:cNvSpPr>
          <p:nvPr/>
        </p:nvSpPr>
        <p:spPr>
          <a:xfrm>
            <a:off x="990600" y="37846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Naïve Bayesian</a:t>
            </a:r>
            <a:endParaRPr lang="en-SG"/>
          </a:p>
        </p:txBody>
      </p:sp>
      <p:pic>
        <p:nvPicPr>
          <p:cNvPr id="3074" name="Picture 2" descr="Naïve Bayes Algorithm: Everything you need to know - KDnuggets">
            <a:extLst>
              <a:ext uri="{FF2B5EF4-FFF2-40B4-BE49-F238E27FC236}">
                <a16:creationId xmlns:a16="http://schemas.microsoft.com/office/drawing/2014/main" id="{B60BFA9C-CD01-4FE9-BA67-772DDA592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972" y="552450"/>
            <a:ext cx="4474028" cy="275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4935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5339-6C9D-4837-9E28-ACAB80F65DCA}"/>
              </a:ext>
            </a:extLst>
          </p:cNvPr>
          <p:cNvSpPr>
            <a:spLocks noGrp="1"/>
          </p:cNvSpPr>
          <p:nvPr>
            <p:ph type="title"/>
          </p:nvPr>
        </p:nvSpPr>
        <p:spPr>
          <a:xfrm>
            <a:off x="1066800" y="158784"/>
            <a:ext cx="10058400" cy="1450757"/>
          </a:xfrm>
        </p:spPr>
        <p:txBody>
          <a:bodyPr/>
          <a:lstStyle/>
          <a:p>
            <a:r>
              <a:rPr lang="en-SG"/>
              <a:t>Feature Engineering (important for linear regression)</a:t>
            </a:r>
          </a:p>
        </p:txBody>
      </p:sp>
      <p:pic>
        <p:nvPicPr>
          <p:cNvPr id="3" name="Picture 2">
            <a:extLst>
              <a:ext uri="{FF2B5EF4-FFF2-40B4-BE49-F238E27FC236}">
                <a16:creationId xmlns:a16="http://schemas.microsoft.com/office/drawing/2014/main" id="{C3C7CA9C-7FD4-4CCF-A7A4-ADA66BA62DE1}"/>
              </a:ext>
            </a:extLst>
          </p:cNvPr>
          <p:cNvPicPr>
            <a:picLocks noChangeAspect="1"/>
          </p:cNvPicPr>
          <p:nvPr/>
        </p:nvPicPr>
        <p:blipFill>
          <a:blip r:embed="rId2"/>
          <a:stretch>
            <a:fillRect/>
          </a:stretch>
        </p:blipFill>
        <p:spPr>
          <a:xfrm>
            <a:off x="1127329" y="2327700"/>
            <a:ext cx="9937341" cy="1219306"/>
          </a:xfrm>
          <a:prstGeom prst="rect">
            <a:avLst/>
          </a:prstGeom>
        </p:spPr>
      </p:pic>
      <p:pic>
        <p:nvPicPr>
          <p:cNvPr id="5" name="Picture 4" descr="Table&#10;&#10;Description automatically generated">
            <a:extLst>
              <a:ext uri="{FF2B5EF4-FFF2-40B4-BE49-F238E27FC236}">
                <a16:creationId xmlns:a16="http://schemas.microsoft.com/office/drawing/2014/main" id="{5867EE40-4BCE-46D1-B4AA-22B0D0DF9868}"/>
              </a:ext>
            </a:extLst>
          </p:cNvPr>
          <p:cNvPicPr>
            <a:picLocks noChangeAspect="1"/>
          </p:cNvPicPr>
          <p:nvPr/>
        </p:nvPicPr>
        <p:blipFill>
          <a:blip r:embed="rId3"/>
          <a:stretch>
            <a:fillRect/>
          </a:stretch>
        </p:blipFill>
        <p:spPr>
          <a:xfrm>
            <a:off x="1581149" y="3951804"/>
            <a:ext cx="9029700" cy="1276350"/>
          </a:xfrm>
          <a:prstGeom prst="rect">
            <a:avLst/>
          </a:prstGeom>
        </p:spPr>
      </p:pic>
    </p:spTree>
    <p:extLst>
      <p:ext uri="{BB962C8B-B14F-4D97-AF65-F5344CB8AC3E}">
        <p14:creationId xmlns:p14="http://schemas.microsoft.com/office/powerpoint/2010/main" val="55549487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83527-7F4A-4693-B924-83D803920E0C}"/>
              </a:ext>
            </a:extLst>
          </p:cNvPr>
          <p:cNvSpPr txBox="1"/>
          <p:nvPr/>
        </p:nvSpPr>
        <p:spPr>
          <a:xfrm>
            <a:off x="352425" y="295960"/>
            <a:ext cx="11125200" cy="5632311"/>
          </a:xfrm>
          <a:prstGeom prst="rect">
            <a:avLst/>
          </a:prstGeom>
          <a:noFill/>
        </p:spPr>
        <p:txBody>
          <a:bodyPr wrap="square">
            <a:spAutoFit/>
          </a:bodyPr>
          <a:lstStyle/>
          <a:p>
            <a:r>
              <a:rPr lang="en-SG"/>
              <a:t>import pandas as pd</a:t>
            </a:r>
          </a:p>
          <a:p>
            <a:r>
              <a:rPr lang="en-SG"/>
              <a:t>import </a:t>
            </a:r>
            <a:r>
              <a:rPr lang="en-SG" err="1"/>
              <a:t>numpy</a:t>
            </a:r>
            <a:r>
              <a:rPr lang="en-SG"/>
              <a:t> as np</a:t>
            </a:r>
          </a:p>
          <a:p>
            <a:endParaRPr lang="en-SG"/>
          </a:p>
          <a:p>
            <a:r>
              <a:rPr lang="en-SG"/>
              <a:t>data = </a:t>
            </a:r>
            <a:r>
              <a:rPr lang="en-SG" err="1"/>
              <a:t>pd.read_csv</a:t>
            </a:r>
            <a:r>
              <a:rPr lang="en-SG"/>
              <a:t>("C:/Users/Teoh Teik Teo/OneDrive - TSS Global Pte. Ltd/TT Library/AI Model/Data/Diabetes.csv")</a:t>
            </a:r>
          </a:p>
          <a:p>
            <a:r>
              <a:rPr lang="en-SG" err="1"/>
              <a:t>data.columns</a:t>
            </a:r>
            <a:endParaRPr lang="en-SG"/>
          </a:p>
          <a:p>
            <a:endParaRPr lang="en-SG"/>
          </a:p>
          <a:p>
            <a:r>
              <a:rPr lang="en-SG"/>
              <a:t>X = </a:t>
            </a:r>
            <a:r>
              <a:rPr lang="en-SG" err="1"/>
              <a:t>data.iloc</a:t>
            </a:r>
            <a:r>
              <a:rPr lang="en-SG"/>
              <a:t>[:,0:8]</a:t>
            </a:r>
          </a:p>
          <a:p>
            <a:r>
              <a:rPr lang="en-SG"/>
              <a:t>Y = </a:t>
            </a:r>
            <a:r>
              <a:rPr lang="en-SG" err="1"/>
              <a:t>data.iloc</a:t>
            </a:r>
            <a:r>
              <a:rPr lang="en-SG"/>
              <a:t>[:,8]</a:t>
            </a:r>
          </a:p>
          <a:p>
            <a:endParaRPr lang="en-SG"/>
          </a:p>
          <a:p>
            <a:r>
              <a:rPr lang="en-SG"/>
              <a:t>from </a:t>
            </a:r>
            <a:r>
              <a:rPr lang="en-SG" err="1"/>
              <a:t>sklearn.feature_selection</a:t>
            </a:r>
            <a:r>
              <a:rPr lang="en-SG"/>
              <a:t> import </a:t>
            </a:r>
            <a:r>
              <a:rPr lang="en-SG" err="1"/>
              <a:t>SelectKBest</a:t>
            </a:r>
            <a:r>
              <a:rPr lang="en-SG"/>
              <a:t>, chi2</a:t>
            </a:r>
          </a:p>
          <a:p>
            <a:r>
              <a:rPr lang="en-SG"/>
              <a:t>features = </a:t>
            </a:r>
            <a:r>
              <a:rPr lang="en-SG" err="1"/>
              <a:t>SelectKBest</a:t>
            </a:r>
            <a:r>
              <a:rPr lang="en-SG"/>
              <a:t>(</a:t>
            </a:r>
            <a:r>
              <a:rPr lang="en-SG" err="1"/>
              <a:t>score_func</a:t>
            </a:r>
            <a:r>
              <a:rPr lang="en-SG"/>
              <a:t>=chi2, k=5)</a:t>
            </a:r>
          </a:p>
          <a:p>
            <a:r>
              <a:rPr lang="en-SG"/>
              <a:t>fit = </a:t>
            </a:r>
            <a:r>
              <a:rPr lang="en-SG" err="1"/>
              <a:t>features.fit</a:t>
            </a:r>
            <a:r>
              <a:rPr lang="en-SG"/>
              <a:t>(X, Y)</a:t>
            </a:r>
          </a:p>
          <a:p>
            <a:r>
              <a:rPr lang="en-SG"/>
              <a:t>print(</a:t>
            </a:r>
            <a:r>
              <a:rPr lang="en-SG" err="1"/>
              <a:t>data.columns</a:t>
            </a:r>
            <a:r>
              <a:rPr lang="en-SG"/>
              <a:t>, </a:t>
            </a:r>
            <a:r>
              <a:rPr lang="en-SG" err="1"/>
              <a:t>fit.scores</a:t>
            </a:r>
            <a:r>
              <a:rPr lang="en-SG"/>
              <a:t>_)</a:t>
            </a:r>
          </a:p>
          <a:p>
            <a:r>
              <a:rPr lang="en-SG"/>
              <a:t>mask = </a:t>
            </a:r>
            <a:r>
              <a:rPr lang="en-SG" err="1"/>
              <a:t>fit.get_support</a:t>
            </a:r>
            <a:r>
              <a:rPr lang="en-SG"/>
              <a:t>()</a:t>
            </a:r>
          </a:p>
          <a:p>
            <a:r>
              <a:rPr lang="en-SG"/>
              <a:t>print(mask)</a:t>
            </a:r>
          </a:p>
          <a:p>
            <a:r>
              <a:rPr lang="en-SG" err="1"/>
              <a:t>new_features</a:t>
            </a:r>
            <a:r>
              <a:rPr lang="en-SG"/>
              <a:t> = </a:t>
            </a:r>
            <a:r>
              <a:rPr lang="en-SG" err="1"/>
              <a:t>X.columns</a:t>
            </a:r>
            <a:r>
              <a:rPr lang="en-SG"/>
              <a:t>[mask]</a:t>
            </a:r>
          </a:p>
          <a:p>
            <a:r>
              <a:rPr lang="en-SG"/>
              <a:t>print(</a:t>
            </a:r>
            <a:r>
              <a:rPr lang="en-SG" err="1"/>
              <a:t>new_features</a:t>
            </a:r>
            <a:r>
              <a:rPr lang="en-SG"/>
              <a:t>[:])</a:t>
            </a:r>
          </a:p>
          <a:p>
            <a:endParaRPr lang="en-SG"/>
          </a:p>
          <a:p>
            <a:r>
              <a:rPr lang="en-US"/>
              <a:t>X = </a:t>
            </a:r>
            <a:r>
              <a:rPr lang="en-US" err="1"/>
              <a:t>data.loc</a:t>
            </a:r>
            <a:r>
              <a:rPr lang="en-US"/>
              <a:t>[:,['Number of times pregnant', 'Plasma glucose concentration a 2 hours ', '2-Hour serum insulin ', 'Body mass index ', 'Age']]</a:t>
            </a:r>
            <a:endParaRPr lang="en-SG"/>
          </a:p>
        </p:txBody>
      </p:sp>
    </p:spTree>
    <p:extLst>
      <p:ext uri="{BB962C8B-B14F-4D97-AF65-F5344CB8AC3E}">
        <p14:creationId xmlns:p14="http://schemas.microsoft.com/office/powerpoint/2010/main" val="294325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9DA8-E6EE-40F7-865F-FA11650621C8}"/>
              </a:ext>
            </a:extLst>
          </p:cNvPr>
          <p:cNvSpPr>
            <a:spLocks noGrp="1"/>
          </p:cNvSpPr>
          <p:nvPr>
            <p:ph type="title"/>
          </p:nvPr>
        </p:nvSpPr>
        <p:spPr>
          <a:xfrm>
            <a:off x="1981200" y="240903"/>
            <a:ext cx="8229600" cy="1143000"/>
          </a:xfrm>
        </p:spPr>
        <p:txBody>
          <a:bodyPr>
            <a:normAutofit fontScale="90000"/>
          </a:bodyPr>
          <a:lstStyle/>
          <a:p>
            <a:r>
              <a:rPr lang="en-SG" dirty="0"/>
              <a:t>Normalization &amp; Create Dummy for Categorical X</a:t>
            </a:r>
          </a:p>
        </p:txBody>
      </p:sp>
      <p:sp>
        <p:nvSpPr>
          <p:cNvPr id="5" name="TextBox 4">
            <a:extLst>
              <a:ext uri="{FF2B5EF4-FFF2-40B4-BE49-F238E27FC236}">
                <a16:creationId xmlns:a16="http://schemas.microsoft.com/office/drawing/2014/main" id="{9EF308E6-CDD7-4923-B063-8F0BDE5068B3}"/>
              </a:ext>
            </a:extLst>
          </p:cNvPr>
          <p:cNvSpPr txBox="1"/>
          <p:nvPr/>
        </p:nvSpPr>
        <p:spPr>
          <a:xfrm>
            <a:off x="2108947" y="1908339"/>
            <a:ext cx="4572000" cy="2031325"/>
          </a:xfrm>
          <a:prstGeom prst="rect">
            <a:avLst/>
          </a:prstGeom>
          <a:noFill/>
        </p:spPr>
        <p:txBody>
          <a:bodyPr wrap="square">
            <a:spAutoFit/>
          </a:bodyPr>
          <a:lstStyle/>
          <a:p>
            <a:r>
              <a:rPr lang="en-SG" dirty="0">
                <a:solidFill>
                  <a:srgbClr val="FF0000"/>
                </a:solidFill>
              </a:rPr>
              <a:t>#normalization</a:t>
            </a:r>
          </a:p>
          <a:p>
            <a:r>
              <a:rPr lang="en-SG" dirty="0">
                <a:solidFill>
                  <a:srgbClr val="FF0000"/>
                </a:solidFill>
              </a:rPr>
              <a:t>from </a:t>
            </a:r>
            <a:r>
              <a:rPr lang="en-SG" dirty="0" err="1">
                <a:solidFill>
                  <a:srgbClr val="FF0000"/>
                </a:solidFill>
              </a:rPr>
              <a:t>scipy</a:t>
            </a:r>
            <a:r>
              <a:rPr lang="en-SG" dirty="0">
                <a:solidFill>
                  <a:srgbClr val="FF0000"/>
                </a:solidFill>
              </a:rPr>
              <a:t> import stats</a:t>
            </a:r>
          </a:p>
          <a:p>
            <a:r>
              <a:rPr lang="en-SG" dirty="0">
                <a:solidFill>
                  <a:srgbClr val="FF0000"/>
                </a:solidFill>
              </a:rPr>
              <a:t>import </a:t>
            </a:r>
            <a:r>
              <a:rPr lang="en-SG" dirty="0" err="1">
                <a:solidFill>
                  <a:srgbClr val="FF0000"/>
                </a:solidFill>
              </a:rPr>
              <a:t>numpy</a:t>
            </a:r>
            <a:r>
              <a:rPr lang="en-SG" dirty="0">
                <a:solidFill>
                  <a:srgbClr val="FF0000"/>
                </a:solidFill>
              </a:rPr>
              <a:t> as np </a:t>
            </a:r>
          </a:p>
          <a:p>
            <a:r>
              <a:rPr lang="en-SG" dirty="0" err="1">
                <a:solidFill>
                  <a:srgbClr val="FF0000"/>
                </a:solidFill>
              </a:rPr>
              <a:t>pd.set_option</a:t>
            </a:r>
            <a:r>
              <a:rPr lang="en-SG" dirty="0">
                <a:solidFill>
                  <a:srgbClr val="FF0000"/>
                </a:solidFill>
              </a:rPr>
              <a:t>('</a:t>
            </a:r>
            <a:r>
              <a:rPr lang="en-SG" dirty="0" err="1">
                <a:solidFill>
                  <a:srgbClr val="FF0000"/>
                </a:solidFill>
              </a:rPr>
              <a:t>display.max_rows</a:t>
            </a:r>
            <a:r>
              <a:rPr lang="en-SG" dirty="0">
                <a:solidFill>
                  <a:srgbClr val="FF0000"/>
                </a:solidFill>
              </a:rPr>
              <a:t>', 10)</a:t>
            </a:r>
          </a:p>
          <a:p>
            <a:r>
              <a:rPr lang="en-SG" dirty="0">
                <a:solidFill>
                  <a:srgbClr val="FF0000"/>
                </a:solidFill>
              </a:rPr>
              <a:t>for </a:t>
            </a:r>
            <a:r>
              <a:rPr lang="en-SG" dirty="0" err="1">
                <a:solidFill>
                  <a:srgbClr val="FF0000"/>
                </a:solidFill>
              </a:rPr>
              <a:t>i</a:t>
            </a:r>
            <a:r>
              <a:rPr lang="en-SG" dirty="0">
                <a:solidFill>
                  <a:srgbClr val="FF0000"/>
                </a:solidFill>
              </a:rPr>
              <a:t> in </a:t>
            </a:r>
            <a:r>
              <a:rPr lang="en-SG" dirty="0" err="1">
                <a:solidFill>
                  <a:srgbClr val="FF0000"/>
                </a:solidFill>
              </a:rPr>
              <a:t>X.columns</a:t>
            </a:r>
            <a:r>
              <a:rPr lang="en-SG" dirty="0">
                <a:solidFill>
                  <a:srgbClr val="FF0000"/>
                </a:solidFill>
              </a:rPr>
              <a:t>:</a:t>
            </a:r>
          </a:p>
          <a:p>
            <a:r>
              <a:rPr lang="en-SG" dirty="0">
                <a:solidFill>
                  <a:srgbClr val="FF0000"/>
                </a:solidFill>
              </a:rPr>
              <a:t>    X[</a:t>
            </a:r>
            <a:r>
              <a:rPr lang="en-SG" dirty="0" err="1">
                <a:solidFill>
                  <a:srgbClr val="FF0000"/>
                </a:solidFill>
              </a:rPr>
              <a:t>i</a:t>
            </a:r>
            <a:r>
              <a:rPr lang="en-SG" dirty="0">
                <a:solidFill>
                  <a:srgbClr val="FF0000"/>
                </a:solidFill>
              </a:rPr>
              <a:t>]=</a:t>
            </a:r>
            <a:r>
              <a:rPr lang="en-SG" dirty="0" err="1">
                <a:solidFill>
                  <a:srgbClr val="FF0000"/>
                </a:solidFill>
              </a:rPr>
              <a:t>stats.zscore</a:t>
            </a:r>
            <a:r>
              <a:rPr lang="en-SG" dirty="0">
                <a:solidFill>
                  <a:srgbClr val="FF0000"/>
                </a:solidFill>
              </a:rPr>
              <a:t>(X[</a:t>
            </a:r>
            <a:r>
              <a:rPr lang="en-SG" dirty="0" err="1">
                <a:solidFill>
                  <a:srgbClr val="FF0000"/>
                </a:solidFill>
              </a:rPr>
              <a:t>i</a:t>
            </a:r>
            <a:r>
              <a:rPr lang="en-SG" dirty="0">
                <a:solidFill>
                  <a:srgbClr val="FF0000"/>
                </a:solidFill>
              </a:rPr>
              <a:t>].</a:t>
            </a:r>
            <a:r>
              <a:rPr lang="en-SG" dirty="0" err="1">
                <a:solidFill>
                  <a:srgbClr val="FF0000"/>
                </a:solidFill>
              </a:rPr>
              <a:t>astype</a:t>
            </a:r>
            <a:r>
              <a:rPr lang="en-SG" dirty="0">
                <a:solidFill>
                  <a:srgbClr val="FF0000"/>
                </a:solidFill>
              </a:rPr>
              <a:t>(</a:t>
            </a:r>
            <a:r>
              <a:rPr lang="en-SG" dirty="0" err="1">
                <a:solidFill>
                  <a:srgbClr val="FF0000"/>
                </a:solidFill>
              </a:rPr>
              <a:t>np.float</a:t>
            </a:r>
            <a:r>
              <a:rPr lang="en-SG" dirty="0">
                <a:solidFill>
                  <a:srgbClr val="FF0000"/>
                </a:solidFill>
              </a:rPr>
              <a:t>))</a:t>
            </a:r>
          </a:p>
          <a:p>
            <a:r>
              <a:rPr lang="en-SG" dirty="0">
                <a:solidFill>
                  <a:srgbClr val="FF0000"/>
                </a:solidFill>
              </a:rPr>
              <a:t>print(X)</a:t>
            </a:r>
          </a:p>
        </p:txBody>
      </p:sp>
      <p:sp>
        <p:nvSpPr>
          <p:cNvPr id="6" name="TextBox 5">
            <a:extLst>
              <a:ext uri="{FF2B5EF4-FFF2-40B4-BE49-F238E27FC236}">
                <a16:creationId xmlns:a16="http://schemas.microsoft.com/office/drawing/2014/main" id="{D1CD7F79-442F-44E7-BAB2-1D7DC6DEC394}"/>
              </a:ext>
            </a:extLst>
          </p:cNvPr>
          <p:cNvSpPr txBox="1"/>
          <p:nvPr/>
        </p:nvSpPr>
        <p:spPr>
          <a:xfrm>
            <a:off x="2108948" y="4485313"/>
            <a:ext cx="6560049" cy="1754326"/>
          </a:xfrm>
          <a:prstGeom prst="rect">
            <a:avLst/>
          </a:prstGeom>
          <a:noFill/>
        </p:spPr>
        <p:txBody>
          <a:bodyPr wrap="square">
            <a:spAutoFit/>
          </a:bodyPr>
          <a:lstStyle/>
          <a:p>
            <a:r>
              <a:rPr lang="en-SG" dirty="0">
                <a:solidFill>
                  <a:srgbClr val="FF0000"/>
                </a:solidFill>
              </a:rPr>
              <a:t>#X is categorical</a:t>
            </a:r>
          </a:p>
          <a:p>
            <a:r>
              <a:rPr lang="en-SG" dirty="0">
                <a:solidFill>
                  <a:srgbClr val="FF0000"/>
                </a:solidFill>
              </a:rPr>
              <a:t>dummy=</a:t>
            </a:r>
            <a:r>
              <a:rPr lang="en-SG" dirty="0" err="1">
                <a:solidFill>
                  <a:srgbClr val="FF0000"/>
                </a:solidFill>
              </a:rPr>
              <a:t>pd.get_dummies</a:t>
            </a:r>
            <a:r>
              <a:rPr lang="en-SG" dirty="0">
                <a:solidFill>
                  <a:srgbClr val="FF0000"/>
                </a:solidFill>
              </a:rPr>
              <a:t>(X["rating"])</a:t>
            </a:r>
          </a:p>
          <a:p>
            <a:r>
              <a:rPr lang="en-US" dirty="0">
                <a:solidFill>
                  <a:srgbClr val="FF0000"/>
                </a:solidFill>
              </a:rPr>
              <a:t>X=</a:t>
            </a:r>
            <a:r>
              <a:rPr lang="en-US" dirty="0" err="1">
                <a:solidFill>
                  <a:srgbClr val="FF0000"/>
                </a:solidFill>
              </a:rPr>
              <a:t>X.merge</a:t>
            </a:r>
            <a:r>
              <a:rPr lang="en-US" dirty="0">
                <a:solidFill>
                  <a:srgbClr val="FF0000"/>
                </a:solidFill>
              </a:rPr>
              <a:t>(dummy, </a:t>
            </a:r>
            <a:r>
              <a:rPr lang="en-US" dirty="0" err="1">
                <a:solidFill>
                  <a:srgbClr val="FF0000"/>
                </a:solidFill>
              </a:rPr>
              <a:t>left_index</a:t>
            </a:r>
            <a:r>
              <a:rPr lang="en-US" dirty="0">
                <a:solidFill>
                  <a:srgbClr val="FF0000"/>
                </a:solidFill>
              </a:rPr>
              <a:t>=True, </a:t>
            </a:r>
            <a:r>
              <a:rPr lang="en-US" dirty="0" err="1">
                <a:solidFill>
                  <a:srgbClr val="FF0000"/>
                </a:solidFill>
              </a:rPr>
              <a:t>right_index</a:t>
            </a:r>
            <a:r>
              <a:rPr lang="en-US" dirty="0">
                <a:solidFill>
                  <a:srgbClr val="FF0000"/>
                </a:solidFill>
              </a:rPr>
              <a:t>=True)</a:t>
            </a:r>
          </a:p>
          <a:p>
            <a:r>
              <a:rPr lang="en-US" dirty="0">
                <a:solidFill>
                  <a:srgbClr val="FF0000"/>
                </a:solidFill>
              </a:rPr>
              <a:t>X=</a:t>
            </a:r>
            <a:r>
              <a:rPr lang="en-US" dirty="0" err="1">
                <a:solidFill>
                  <a:srgbClr val="FF0000"/>
                </a:solidFill>
              </a:rPr>
              <a:t>X.drop</a:t>
            </a:r>
            <a:r>
              <a:rPr lang="en-US" dirty="0">
                <a:solidFill>
                  <a:srgbClr val="FF0000"/>
                </a:solidFill>
              </a:rPr>
              <a:t>("rating", axis="columns")</a:t>
            </a:r>
          </a:p>
          <a:p>
            <a:endParaRPr lang="en-US" dirty="0"/>
          </a:p>
          <a:p>
            <a:endParaRPr lang="en-SG" dirty="0"/>
          </a:p>
        </p:txBody>
      </p:sp>
      <p:pic>
        <p:nvPicPr>
          <p:cNvPr id="3" name="Picture 2">
            <a:extLst>
              <a:ext uri="{FF2B5EF4-FFF2-40B4-BE49-F238E27FC236}">
                <a16:creationId xmlns:a16="http://schemas.microsoft.com/office/drawing/2014/main" id="{0A7955EF-606D-4CA6-B24A-02A00E7E0910}"/>
              </a:ext>
            </a:extLst>
          </p:cNvPr>
          <p:cNvPicPr>
            <a:picLocks noChangeAspect="1"/>
          </p:cNvPicPr>
          <p:nvPr/>
        </p:nvPicPr>
        <p:blipFill>
          <a:blip r:embed="rId2"/>
          <a:stretch>
            <a:fillRect/>
          </a:stretch>
        </p:blipFill>
        <p:spPr>
          <a:xfrm>
            <a:off x="5949138" y="2593380"/>
            <a:ext cx="4261662" cy="1671240"/>
          </a:xfrm>
          <a:prstGeom prst="rect">
            <a:avLst/>
          </a:prstGeom>
        </p:spPr>
      </p:pic>
    </p:spTree>
    <p:extLst>
      <p:ext uri="{BB962C8B-B14F-4D97-AF65-F5344CB8AC3E}">
        <p14:creationId xmlns:p14="http://schemas.microsoft.com/office/powerpoint/2010/main" val="362169818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480F4-BE45-4E33-AE0F-B93BE55A1361}"/>
              </a:ext>
            </a:extLst>
          </p:cNvPr>
          <p:cNvSpPr txBox="1"/>
          <p:nvPr/>
        </p:nvSpPr>
        <p:spPr>
          <a:xfrm>
            <a:off x="304799" y="282058"/>
            <a:ext cx="11134725" cy="4247317"/>
          </a:xfrm>
          <a:prstGeom prst="rect">
            <a:avLst/>
          </a:prstGeom>
          <a:noFill/>
        </p:spPr>
        <p:txBody>
          <a:bodyPr wrap="square">
            <a:spAutoFit/>
          </a:bodyPr>
          <a:lstStyle/>
          <a:p>
            <a:r>
              <a:rPr lang="en-SG"/>
              <a:t>from </a:t>
            </a:r>
            <a:r>
              <a:rPr lang="en-SG" err="1"/>
              <a:t>sklearn</a:t>
            </a:r>
            <a:r>
              <a:rPr lang="en-SG"/>
              <a:t> import </a:t>
            </a:r>
            <a:r>
              <a:rPr lang="en-SG" err="1"/>
              <a:t>linear_model</a:t>
            </a:r>
            <a:endParaRPr lang="en-SG"/>
          </a:p>
          <a:p>
            <a:endParaRPr lang="en-SG"/>
          </a:p>
          <a:p>
            <a:r>
              <a:rPr lang="en-SG"/>
              <a:t>model = </a:t>
            </a:r>
            <a:r>
              <a:rPr lang="en-SG" err="1"/>
              <a:t>linear_model.LogisticRegression</a:t>
            </a:r>
            <a:r>
              <a:rPr lang="en-SG"/>
              <a:t>()</a:t>
            </a:r>
          </a:p>
          <a:p>
            <a:r>
              <a:rPr lang="en-SG" err="1"/>
              <a:t>model.fit</a:t>
            </a:r>
            <a:r>
              <a:rPr lang="en-SG"/>
              <a:t>(X,Y)</a:t>
            </a:r>
          </a:p>
          <a:p>
            <a:r>
              <a:rPr lang="en-SG"/>
              <a:t>pred = </a:t>
            </a:r>
            <a:r>
              <a:rPr lang="en-SG" err="1"/>
              <a:t>model.predict</a:t>
            </a:r>
            <a:r>
              <a:rPr lang="en-SG"/>
              <a:t>(X)</a:t>
            </a:r>
          </a:p>
          <a:p>
            <a:endParaRPr lang="en-SG"/>
          </a:p>
          <a:p>
            <a:r>
              <a:rPr lang="en-SG"/>
              <a:t>from </a:t>
            </a:r>
            <a:r>
              <a:rPr lang="en-SG" err="1"/>
              <a:t>sklearn.metrics</a:t>
            </a:r>
            <a:r>
              <a:rPr lang="en-SG"/>
              <a:t> import </a:t>
            </a:r>
            <a:r>
              <a:rPr lang="en-SG" err="1"/>
              <a:t>confusion_matrix</a:t>
            </a:r>
            <a:endParaRPr lang="en-SG"/>
          </a:p>
          <a:p>
            <a:endParaRPr lang="en-SG"/>
          </a:p>
          <a:p>
            <a:r>
              <a:rPr lang="en-SG"/>
              <a:t>cm = </a:t>
            </a:r>
            <a:r>
              <a:rPr lang="en-SG" err="1"/>
              <a:t>confusion_matrix</a:t>
            </a:r>
            <a:r>
              <a:rPr lang="en-SG"/>
              <a:t>(Y, pred)</a:t>
            </a:r>
          </a:p>
          <a:p>
            <a:r>
              <a:rPr lang="pl-PL"/>
              <a:t>accuracy = (cm[0,0] + cm[1,1])/sum(sum(cm))</a:t>
            </a:r>
            <a:endParaRPr lang="en-SG"/>
          </a:p>
          <a:p>
            <a:r>
              <a:rPr lang="en-SG"/>
              <a:t>Print(accuracy)</a:t>
            </a:r>
          </a:p>
          <a:p>
            <a:endParaRPr lang="en-SG"/>
          </a:p>
          <a:p>
            <a:r>
              <a:rPr lang="en-SG"/>
              <a:t>print(</a:t>
            </a:r>
            <a:r>
              <a:rPr lang="en-SG" err="1"/>
              <a:t>model.coef</a:t>
            </a:r>
            <a:r>
              <a:rPr lang="en-SG"/>
              <a:t>_)</a:t>
            </a:r>
          </a:p>
          <a:p>
            <a:endParaRPr lang="en-SG"/>
          </a:p>
          <a:p>
            <a:endParaRPr lang="en-SG"/>
          </a:p>
        </p:txBody>
      </p:sp>
    </p:spTree>
    <p:extLst>
      <p:ext uri="{BB962C8B-B14F-4D97-AF65-F5344CB8AC3E}">
        <p14:creationId xmlns:p14="http://schemas.microsoft.com/office/powerpoint/2010/main" val="27989117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77E9-DAEA-40CB-A22C-E65BDD14E992}"/>
              </a:ext>
            </a:extLst>
          </p:cNvPr>
          <p:cNvSpPr>
            <a:spLocks noGrp="1"/>
          </p:cNvSpPr>
          <p:nvPr>
            <p:ph type="title"/>
          </p:nvPr>
        </p:nvSpPr>
        <p:spPr>
          <a:xfrm>
            <a:off x="5724954" y="345901"/>
            <a:ext cx="4618233" cy="1143000"/>
          </a:xfrm>
        </p:spPr>
        <p:txBody>
          <a:bodyPr>
            <a:normAutofit fontScale="90000"/>
          </a:bodyPr>
          <a:lstStyle/>
          <a:p>
            <a:r>
              <a:rPr lang="en-SG"/>
              <a:t>Select Features (Continuous)</a:t>
            </a:r>
          </a:p>
        </p:txBody>
      </p:sp>
      <p:sp>
        <p:nvSpPr>
          <p:cNvPr id="5" name="TextBox 4">
            <a:extLst>
              <a:ext uri="{FF2B5EF4-FFF2-40B4-BE49-F238E27FC236}">
                <a16:creationId xmlns:a16="http://schemas.microsoft.com/office/drawing/2014/main" id="{8FEDEE11-4C8F-4EB5-B657-DCC8F126F8CC}"/>
              </a:ext>
            </a:extLst>
          </p:cNvPr>
          <p:cNvSpPr txBox="1"/>
          <p:nvPr/>
        </p:nvSpPr>
        <p:spPr>
          <a:xfrm>
            <a:off x="383033" y="1015561"/>
            <a:ext cx="8789542" cy="5355312"/>
          </a:xfrm>
          <a:prstGeom prst="rect">
            <a:avLst/>
          </a:prstGeom>
          <a:noFill/>
        </p:spPr>
        <p:txBody>
          <a:bodyPr wrap="square">
            <a:spAutoFit/>
          </a:bodyPr>
          <a:lstStyle/>
          <a:p>
            <a:r>
              <a:rPr lang="en-SG"/>
              <a:t>import pandas as pd</a:t>
            </a:r>
          </a:p>
          <a:p>
            <a:r>
              <a:rPr lang="en-SG"/>
              <a:t>import </a:t>
            </a:r>
            <a:r>
              <a:rPr lang="en-SG" err="1"/>
              <a:t>numpy</a:t>
            </a:r>
            <a:r>
              <a:rPr lang="en-SG"/>
              <a:t> as np</a:t>
            </a:r>
          </a:p>
          <a:p>
            <a:endParaRPr lang="en-SG"/>
          </a:p>
          <a:p>
            <a:r>
              <a:rPr lang="en-SG"/>
              <a:t>data = </a:t>
            </a:r>
            <a:r>
              <a:rPr lang="en-SG" err="1"/>
              <a:t>pd.read_csv</a:t>
            </a:r>
            <a:r>
              <a:rPr lang="en-SG"/>
              <a:t>("Treynor.csv")</a:t>
            </a:r>
          </a:p>
          <a:p>
            <a:r>
              <a:rPr lang="en-SG" err="1"/>
              <a:t>data.columns</a:t>
            </a:r>
            <a:endParaRPr lang="en-SG"/>
          </a:p>
          <a:p>
            <a:endParaRPr lang="en-SG"/>
          </a:p>
          <a:p>
            <a:r>
              <a:rPr lang="en-SG"/>
              <a:t>data = </a:t>
            </a:r>
            <a:r>
              <a:rPr lang="en-SG" err="1"/>
              <a:t>data.dropna</a:t>
            </a:r>
            <a:r>
              <a:rPr lang="en-SG"/>
              <a:t>()</a:t>
            </a:r>
          </a:p>
          <a:p>
            <a:endParaRPr lang="en-SG"/>
          </a:p>
          <a:p>
            <a:r>
              <a:rPr lang="en-SG"/>
              <a:t>X = </a:t>
            </a:r>
            <a:r>
              <a:rPr lang="en-SG" err="1"/>
              <a:t>data.iloc</a:t>
            </a:r>
            <a:r>
              <a:rPr lang="en-SG"/>
              <a:t>[:,16:30]</a:t>
            </a:r>
          </a:p>
          <a:p>
            <a:r>
              <a:rPr lang="en-SG"/>
              <a:t>Y = </a:t>
            </a:r>
            <a:r>
              <a:rPr lang="en-SG" err="1"/>
              <a:t>data.iloc</a:t>
            </a:r>
            <a:r>
              <a:rPr lang="en-SG"/>
              <a:t>[:,-1]</a:t>
            </a:r>
          </a:p>
          <a:p>
            <a:endParaRPr lang="en-SG"/>
          </a:p>
          <a:p>
            <a:r>
              <a:rPr lang="en-SG"/>
              <a:t>from </a:t>
            </a:r>
            <a:r>
              <a:rPr lang="en-SG" err="1"/>
              <a:t>sklearn.feature_selection</a:t>
            </a:r>
            <a:r>
              <a:rPr lang="en-SG"/>
              <a:t> import </a:t>
            </a:r>
            <a:r>
              <a:rPr lang="en-SG" err="1"/>
              <a:t>SelectKBest</a:t>
            </a:r>
            <a:r>
              <a:rPr lang="en-SG"/>
              <a:t>, </a:t>
            </a:r>
            <a:r>
              <a:rPr lang="en-SG" err="1"/>
              <a:t>f_regression</a:t>
            </a:r>
            <a:endParaRPr lang="en-SG"/>
          </a:p>
          <a:p>
            <a:r>
              <a:rPr lang="en-SG"/>
              <a:t>features = </a:t>
            </a:r>
            <a:r>
              <a:rPr lang="en-SG" err="1"/>
              <a:t>SelectKBest</a:t>
            </a:r>
            <a:r>
              <a:rPr lang="en-SG"/>
              <a:t>(</a:t>
            </a:r>
            <a:r>
              <a:rPr lang="en-SG" err="1"/>
              <a:t>score_func</a:t>
            </a:r>
            <a:r>
              <a:rPr lang="en-SG"/>
              <a:t>=</a:t>
            </a:r>
            <a:r>
              <a:rPr lang="en-SG" err="1"/>
              <a:t>f_regression</a:t>
            </a:r>
            <a:r>
              <a:rPr lang="en-SG"/>
              <a:t>, k=5)</a:t>
            </a:r>
          </a:p>
          <a:p>
            <a:r>
              <a:rPr lang="en-SG"/>
              <a:t>fit = </a:t>
            </a:r>
            <a:r>
              <a:rPr lang="en-SG" err="1"/>
              <a:t>features.fit</a:t>
            </a:r>
            <a:r>
              <a:rPr lang="en-SG"/>
              <a:t>(X, Y)</a:t>
            </a:r>
          </a:p>
          <a:p>
            <a:r>
              <a:rPr lang="en-SG"/>
              <a:t>print(</a:t>
            </a:r>
            <a:r>
              <a:rPr lang="en-SG" err="1"/>
              <a:t>data.columns</a:t>
            </a:r>
            <a:r>
              <a:rPr lang="en-SG"/>
              <a:t>, </a:t>
            </a:r>
            <a:r>
              <a:rPr lang="en-SG" err="1"/>
              <a:t>fit.scores</a:t>
            </a:r>
            <a:r>
              <a:rPr lang="en-SG"/>
              <a:t>_)</a:t>
            </a:r>
          </a:p>
          <a:p>
            <a:r>
              <a:rPr lang="en-SG"/>
              <a:t>mask = </a:t>
            </a:r>
            <a:r>
              <a:rPr lang="en-SG" err="1"/>
              <a:t>fit.get_support</a:t>
            </a:r>
            <a:r>
              <a:rPr lang="en-SG"/>
              <a:t>()</a:t>
            </a:r>
          </a:p>
          <a:p>
            <a:r>
              <a:rPr lang="en-SG"/>
              <a:t>print(mask)</a:t>
            </a:r>
          </a:p>
          <a:p>
            <a:r>
              <a:rPr lang="en-SG" err="1"/>
              <a:t>new_features</a:t>
            </a:r>
            <a:r>
              <a:rPr lang="en-SG"/>
              <a:t> = </a:t>
            </a:r>
            <a:r>
              <a:rPr lang="en-SG" err="1"/>
              <a:t>X.columns</a:t>
            </a:r>
            <a:r>
              <a:rPr lang="en-SG"/>
              <a:t>[mask]</a:t>
            </a:r>
          </a:p>
          <a:p>
            <a:r>
              <a:rPr lang="en-SG"/>
              <a:t>print(</a:t>
            </a:r>
            <a:r>
              <a:rPr lang="en-SG" err="1"/>
              <a:t>new_features</a:t>
            </a:r>
            <a:r>
              <a:rPr lang="en-SG"/>
              <a:t>[:])</a:t>
            </a:r>
          </a:p>
        </p:txBody>
      </p:sp>
    </p:spTree>
    <p:extLst>
      <p:ext uri="{BB962C8B-B14F-4D97-AF65-F5344CB8AC3E}">
        <p14:creationId xmlns:p14="http://schemas.microsoft.com/office/powerpoint/2010/main" val="199337678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476BE-6866-4C06-8200-8F08CB8065A2}"/>
              </a:ext>
            </a:extLst>
          </p:cNvPr>
          <p:cNvSpPr txBox="1"/>
          <p:nvPr/>
        </p:nvSpPr>
        <p:spPr>
          <a:xfrm>
            <a:off x="428625" y="495211"/>
            <a:ext cx="6096000" cy="1754326"/>
          </a:xfrm>
          <a:prstGeom prst="rect">
            <a:avLst/>
          </a:prstGeom>
          <a:noFill/>
        </p:spPr>
        <p:txBody>
          <a:bodyPr wrap="square">
            <a:spAutoFit/>
          </a:bodyPr>
          <a:lstStyle/>
          <a:p>
            <a:r>
              <a:rPr lang="en-SG"/>
              <a:t># print more columns, </a:t>
            </a:r>
            <a:r>
              <a:rPr lang="en-SG" err="1"/>
              <a:t>rpows</a:t>
            </a:r>
            <a:endParaRPr lang="en-SG"/>
          </a:p>
          <a:p>
            <a:endParaRPr lang="en-SG"/>
          </a:p>
          <a:p>
            <a:r>
              <a:rPr lang="en-SG"/>
              <a:t>import pandas as pd</a:t>
            </a:r>
          </a:p>
          <a:p>
            <a:r>
              <a:rPr lang="en-SG" err="1"/>
              <a:t>pd.set_option</a:t>
            </a:r>
            <a:r>
              <a:rPr lang="en-SG"/>
              <a:t>('</a:t>
            </a:r>
            <a:r>
              <a:rPr lang="en-SG" err="1"/>
              <a:t>display.max_rows</a:t>
            </a:r>
            <a:r>
              <a:rPr lang="en-SG"/>
              <a:t>', 500)</a:t>
            </a:r>
          </a:p>
          <a:p>
            <a:r>
              <a:rPr lang="en-SG" err="1"/>
              <a:t>pd.set_option</a:t>
            </a:r>
            <a:r>
              <a:rPr lang="en-SG"/>
              <a:t>('</a:t>
            </a:r>
            <a:r>
              <a:rPr lang="en-SG" err="1"/>
              <a:t>display.max_columns</a:t>
            </a:r>
            <a:r>
              <a:rPr lang="en-SG"/>
              <a:t>', 500)</a:t>
            </a:r>
          </a:p>
          <a:p>
            <a:r>
              <a:rPr lang="en-SG" err="1"/>
              <a:t>pd.set_option</a:t>
            </a:r>
            <a:r>
              <a:rPr lang="en-SG"/>
              <a:t>('</a:t>
            </a:r>
            <a:r>
              <a:rPr lang="en-SG" err="1"/>
              <a:t>display.width</a:t>
            </a:r>
            <a:r>
              <a:rPr lang="en-SG"/>
              <a:t>', 1000)</a:t>
            </a:r>
          </a:p>
        </p:txBody>
      </p:sp>
    </p:spTree>
    <p:extLst>
      <p:ext uri="{BB962C8B-B14F-4D97-AF65-F5344CB8AC3E}">
        <p14:creationId xmlns:p14="http://schemas.microsoft.com/office/powerpoint/2010/main" val="266894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F726-5411-6FFE-AD5F-871AE2460163}"/>
              </a:ext>
            </a:extLst>
          </p:cNvPr>
          <p:cNvSpPr>
            <a:spLocks noGrp="1"/>
          </p:cNvSpPr>
          <p:nvPr>
            <p:ph type="title"/>
          </p:nvPr>
        </p:nvSpPr>
        <p:spPr/>
        <p:txBody>
          <a:bodyPr/>
          <a:lstStyle/>
          <a:p>
            <a:r>
              <a:rPr lang="en-SG" dirty="0"/>
              <a:t>Balance the data</a:t>
            </a:r>
          </a:p>
        </p:txBody>
      </p:sp>
      <p:sp>
        <p:nvSpPr>
          <p:cNvPr id="5" name="TextBox 4">
            <a:extLst>
              <a:ext uri="{FF2B5EF4-FFF2-40B4-BE49-F238E27FC236}">
                <a16:creationId xmlns:a16="http://schemas.microsoft.com/office/drawing/2014/main" id="{E9B86E01-80EA-7BF7-06D4-D1421222ECDC}"/>
              </a:ext>
            </a:extLst>
          </p:cNvPr>
          <p:cNvSpPr txBox="1"/>
          <p:nvPr/>
        </p:nvSpPr>
        <p:spPr>
          <a:xfrm>
            <a:off x="985345" y="2029998"/>
            <a:ext cx="6094948" cy="4524315"/>
          </a:xfrm>
          <a:prstGeom prst="rect">
            <a:avLst/>
          </a:prstGeom>
          <a:noFill/>
        </p:spPr>
        <p:txBody>
          <a:bodyPr wrap="square">
            <a:spAutoFit/>
          </a:bodyPr>
          <a:lstStyle/>
          <a:p>
            <a:r>
              <a:rPr lang="en-SG" dirty="0">
                <a:solidFill>
                  <a:srgbClr val="FF0000"/>
                </a:solidFill>
              </a:rPr>
              <a:t>from collections import Counter</a:t>
            </a:r>
          </a:p>
          <a:p>
            <a:r>
              <a:rPr lang="en-SG" dirty="0">
                <a:solidFill>
                  <a:srgbClr val="FF0000"/>
                </a:solidFill>
              </a:rPr>
              <a:t>from </a:t>
            </a:r>
            <a:r>
              <a:rPr lang="en-SG" dirty="0" err="1">
                <a:solidFill>
                  <a:srgbClr val="FF0000"/>
                </a:solidFill>
              </a:rPr>
              <a:t>imblearn.over_sampling</a:t>
            </a:r>
            <a:r>
              <a:rPr lang="en-SG" dirty="0">
                <a:solidFill>
                  <a:srgbClr val="FF0000"/>
                </a:solidFill>
              </a:rPr>
              <a:t> import SMOTE</a:t>
            </a:r>
          </a:p>
          <a:p>
            <a:r>
              <a:rPr lang="en-SG" dirty="0">
                <a:solidFill>
                  <a:srgbClr val="FF0000"/>
                </a:solidFill>
              </a:rPr>
              <a:t>from </a:t>
            </a:r>
            <a:r>
              <a:rPr lang="en-SG" dirty="0" err="1">
                <a:solidFill>
                  <a:srgbClr val="FF0000"/>
                </a:solidFill>
              </a:rPr>
              <a:t>imblearn.under_sampling</a:t>
            </a:r>
            <a:r>
              <a:rPr lang="en-SG" dirty="0">
                <a:solidFill>
                  <a:srgbClr val="FF0000"/>
                </a:solidFill>
              </a:rPr>
              <a:t> import </a:t>
            </a:r>
            <a:r>
              <a:rPr lang="en-SG" dirty="0" err="1">
                <a:solidFill>
                  <a:srgbClr val="FF0000"/>
                </a:solidFill>
              </a:rPr>
              <a:t>RandomUnderSampler</a:t>
            </a:r>
            <a:endParaRPr lang="en-SG" dirty="0">
              <a:solidFill>
                <a:srgbClr val="FF0000"/>
              </a:solidFill>
            </a:endParaRPr>
          </a:p>
          <a:p>
            <a:endParaRPr lang="en-SG" dirty="0">
              <a:solidFill>
                <a:srgbClr val="FF0000"/>
              </a:solidFill>
            </a:endParaRPr>
          </a:p>
          <a:p>
            <a:r>
              <a:rPr lang="en-SG" dirty="0">
                <a:solidFill>
                  <a:srgbClr val="FF0000"/>
                </a:solidFill>
              </a:rPr>
              <a:t>Counter(</a:t>
            </a:r>
            <a:r>
              <a:rPr lang="en-SG" dirty="0" err="1">
                <a:solidFill>
                  <a:srgbClr val="FF0000"/>
                </a:solidFill>
              </a:rPr>
              <a:t>df</a:t>
            </a:r>
            <a:r>
              <a:rPr lang="en-SG" dirty="0">
                <a:solidFill>
                  <a:srgbClr val="FF0000"/>
                </a:solidFill>
              </a:rPr>
              <a:t>["Class"])</a:t>
            </a:r>
          </a:p>
          <a:p>
            <a:endParaRPr lang="en-SG" dirty="0">
              <a:solidFill>
                <a:srgbClr val="FF0000"/>
              </a:solidFill>
            </a:endParaRPr>
          </a:p>
          <a:p>
            <a:r>
              <a:rPr lang="en-US" dirty="0">
                <a:solidFill>
                  <a:srgbClr val="FF0000"/>
                </a:solidFill>
              </a:rPr>
              <a:t>counter = Counter(</a:t>
            </a:r>
            <a:r>
              <a:rPr lang="en-US" dirty="0" err="1">
                <a:solidFill>
                  <a:srgbClr val="FF0000"/>
                </a:solidFill>
              </a:rPr>
              <a:t>Y_train</a:t>
            </a:r>
            <a:r>
              <a:rPr lang="en-US" dirty="0">
                <a:solidFill>
                  <a:srgbClr val="FF0000"/>
                </a:solidFill>
              </a:rPr>
              <a:t>[:])</a:t>
            </a:r>
          </a:p>
          <a:p>
            <a:r>
              <a:rPr lang="en-US" dirty="0">
                <a:solidFill>
                  <a:srgbClr val="FF0000"/>
                </a:solidFill>
              </a:rPr>
              <a:t>print(counter)</a:t>
            </a:r>
          </a:p>
          <a:p>
            <a:endParaRPr lang="en-US" dirty="0">
              <a:solidFill>
                <a:srgbClr val="FF0000"/>
              </a:solidFill>
            </a:endParaRPr>
          </a:p>
          <a:p>
            <a:r>
              <a:rPr lang="en-SG" dirty="0">
                <a:solidFill>
                  <a:srgbClr val="FF0000"/>
                </a:solidFill>
              </a:rPr>
              <a:t>oversample = SMOTE()</a:t>
            </a:r>
          </a:p>
          <a:p>
            <a:r>
              <a:rPr lang="en-SG" dirty="0" err="1">
                <a:solidFill>
                  <a:srgbClr val="FF0000"/>
                </a:solidFill>
              </a:rPr>
              <a:t>X_train</a:t>
            </a:r>
            <a:r>
              <a:rPr lang="en-SG" dirty="0">
                <a:solidFill>
                  <a:srgbClr val="FF0000"/>
                </a:solidFill>
              </a:rPr>
              <a:t>, </a:t>
            </a:r>
            <a:r>
              <a:rPr lang="en-SG" dirty="0" err="1">
                <a:solidFill>
                  <a:srgbClr val="FF0000"/>
                </a:solidFill>
              </a:rPr>
              <a:t>Y_train</a:t>
            </a:r>
            <a:r>
              <a:rPr lang="en-SG" dirty="0">
                <a:solidFill>
                  <a:srgbClr val="FF0000"/>
                </a:solidFill>
              </a:rPr>
              <a:t> = </a:t>
            </a:r>
            <a:r>
              <a:rPr lang="en-SG" dirty="0" err="1">
                <a:solidFill>
                  <a:srgbClr val="FF0000"/>
                </a:solidFill>
              </a:rPr>
              <a:t>oversample.fit_resample</a:t>
            </a:r>
            <a:r>
              <a:rPr lang="en-SG" dirty="0">
                <a:solidFill>
                  <a:srgbClr val="FF0000"/>
                </a:solidFill>
              </a:rPr>
              <a:t>(</a:t>
            </a:r>
            <a:r>
              <a:rPr lang="en-SG" dirty="0" err="1">
                <a:solidFill>
                  <a:srgbClr val="FF0000"/>
                </a:solidFill>
              </a:rPr>
              <a:t>X_train</a:t>
            </a:r>
            <a:r>
              <a:rPr lang="en-SG" dirty="0">
                <a:solidFill>
                  <a:srgbClr val="FF0000"/>
                </a:solidFill>
              </a:rPr>
              <a:t>, </a:t>
            </a:r>
            <a:r>
              <a:rPr lang="en-SG" dirty="0" err="1">
                <a:solidFill>
                  <a:srgbClr val="FF0000"/>
                </a:solidFill>
              </a:rPr>
              <a:t>Y_train</a:t>
            </a:r>
            <a:r>
              <a:rPr lang="en-SG" dirty="0">
                <a:solidFill>
                  <a:srgbClr val="FF0000"/>
                </a:solidFill>
              </a:rPr>
              <a:t>)</a:t>
            </a:r>
          </a:p>
          <a:p>
            <a:r>
              <a:rPr lang="en-SG" dirty="0">
                <a:solidFill>
                  <a:srgbClr val="FF0000"/>
                </a:solidFill>
              </a:rPr>
              <a:t># summarize the new class distribution</a:t>
            </a:r>
          </a:p>
          <a:p>
            <a:endParaRPr lang="en-SG" dirty="0">
              <a:solidFill>
                <a:srgbClr val="FF0000"/>
              </a:solidFill>
            </a:endParaRPr>
          </a:p>
          <a:p>
            <a:r>
              <a:rPr lang="en-SG" dirty="0">
                <a:solidFill>
                  <a:srgbClr val="FF0000"/>
                </a:solidFill>
              </a:rPr>
              <a:t>counter = Counter(</a:t>
            </a:r>
            <a:r>
              <a:rPr lang="en-SG" dirty="0" err="1">
                <a:solidFill>
                  <a:srgbClr val="FF0000"/>
                </a:solidFill>
              </a:rPr>
              <a:t>Y_train</a:t>
            </a:r>
            <a:r>
              <a:rPr lang="en-SG" dirty="0">
                <a:solidFill>
                  <a:srgbClr val="FF0000"/>
                </a:solidFill>
              </a:rPr>
              <a:t>[:])</a:t>
            </a:r>
          </a:p>
          <a:p>
            <a:r>
              <a:rPr lang="en-SG" dirty="0">
                <a:solidFill>
                  <a:srgbClr val="FF0000"/>
                </a:solidFill>
              </a:rPr>
              <a:t>print(counter)</a:t>
            </a:r>
          </a:p>
          <a:p>
            <a:endParaRPr lang="en-SG" dirty="0"/>
          </a:p>
        </p:txBody>
      </p:sp>
    </p:spTree>
    <p:extLst>
      <p:ext uri="{BB962C8B-B14F-4D97-AF65-F5344CB8AC3E}">
        <p14:creationId xmlns:p14="http://schemas.microsoft.com/office/powerpoint/2010/main" val="410894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D8BA1E-EE1A-4F9B-9815-8A4DDF56CBF8}"/>
              </a:ext>
            </a:extLst>
          </p:cNvPr>
          <p:cNvSpPr txBox="1"/>
          <p:nvPr/>
        </p:nvSpPr>
        <p:spPr>
          <a:xfrm>
            <a:off x="361016" y="1847718"/>
            <a:ext cx="9735222" cy="4401205"/>
          </a:xfrm>
          <a:prstGeom prst="rect">
            <a:avLst/>
          </a:prstGeom>
          <a:noFill/>
        </p:spPr>
        <p:txBody>
          <a:bodyPr wrap="square">
            <a:spAutoFit/>
          </a:bodyPr>
          <a:lstStyle/>
          <a:p>
            <a:r>
              <a:rPr lang="en-SG" sz="1400" dirty="0"/>
              <a:t>from </a:t>
            </a:r>
            <a:r>
              <a:rPr lang="en-SG" sz="1400" dirty="0" err="1"/>
              <a:t>sklearn.model_selection</a:t>
            </a:r>
            <a:r>
              <a:rPr lang="en-SG" sz="1400" dirty="0"/>
              <a:t> import </a:t>
            </a:r>
            <a:r>
              <a:rPr lang="en-SG" sz="1400" dirty="0" err="1"/>
              <a:t>train_test_split</a:t>
            </a:r>
            <a:endParaRPr lang="en-SG" sz="1400" dirty="0"/>
          </a:p>
          <a:p>
            <a:r>
              <a:rPr lang="en-SG" sz="1400" dirty="0" err="1"/>
              <a:t>X_train</a:t>
            </a:r>
            <a:r>
              <a:rPr lang="en-SG" sz="1400" dirty="0"/>
              <a:t>, </a:t>
            </a:r>
            <a:r>
              <a:rPr lang="en-SG" sz="1400" dirty="0" err="1"/>
              <a:t>X_test</a:t>
            </a:r>
            <a:r>
              <a:rPr lang="en-SG" sz="1400" dirty="0"/>
              <a:t>, </a:t>
            </a:r>
            <a:r>
              <a:rPr lang="en-SG" sz="1400" dirty="0" err="1"/>
              <a:t>Y_train</a:t>
            </a:r>
            <a:r>
              <a:rPr lang="en-SG" sz="1400" dirty="0"/>
              <a:t>, </a:t>
            </a:r>
            <a:r>
              <a:rPr lang="en-SG" sz="1400" dirty="0" err="1"/>
              <a:t>Y_test</a:t>
            </a:r>
            <a:r>
              <a:rPr lang="en-SG" sz="1400" dirty="0"/>
              <a:t> = </a:t>
            </a:r>
            <a:r>
              <a:rPr lang="en-SG" sz="1400" dirty="0" err="1"/>
              <a:t>train_test_split</a:t>
            </a:r>
            <a:r>
              <a:rPr lang="en-SG" sz="1400" dirty="0"/>
              <a:t>(X,Y, </a:t>
            </a:r>
            <a:r>
              <a:rPr lang="en-SG" sz="1400" dirty="0" err="1"/>
              <a:t>test_size</a:t>
            </a:r>
            <a:r>
              <a:rPr lang="en-SG" sz="1400" dirty="0"/>
              <a:t>=0.3)</a:t>
            </a:r>
          </a:p>
          <a:p>
            <a:r>
              <a:rPr lang="en-SG" sz="1400" dirty="0"/>
              <a:t>print(</a:t>
            </a:r>
            <a:r>
              <a:rPr lang="en-SG" sz="1400" dirty="0" err="1"/>
              <a:t>X_train</a:t>
            </a:r>
            <a:r>
              <a:rPr lang="en-SG" sz="1400" dirty="0"/>
              <a:t>, </a:t>
            </a:r>
            <a:r>
              <a:rPr lang="en-SG" sz="1400" dirty="0" err="1"/>
              <a:t>X_test</a:t>
            </a:r>
            <a:r>
              <a:rPr lang="en-SG" sz="1400" dirty="0"/>
              <a:t>, </a:t>
            </a:r>
            <a:r>
              <a:rPr lang="en-SG" sz="1400" dirty="0" err="1"/>
              <a:t>Y_train</a:t>
            </a:r>
            <a:r>
              <a:rPr lang="en-SG" sz="1400" dirty="0"/>
              <a:t>, </a:t>
            </a:r>
            <a:r>
              <a:rPr lang="en-SG" sz="1400" dirty="0" err="1"/>
              <a:t>Y_test</a:t>
            </a:r>
            <a:r>
              <a:rPr lang="en-SG" sz="1400" dirty="0"/>
              <a:t> )</a:t>
            </a:r>
          </a:p>
          <a:p>
            <a:endParaRPr lang="en-SG" sz="1400" dirty="0"/>
          </a:p>
          <a:p>
            <a:r>
              <a:rPr lang="en-SG" sz="1400" dirty="0"/>
              <a:t>from </a:t>
            </a:r>
            <a:r>
              <a:rPr lang="en-SG" sz="1400" dirty="0" err="1"/>
              <a:t>sklearn</a:t>
            </a:r>
            <a:r>
              <a:rPr lang="en-SG" sz="1400" dirty="0"/>
              <a:t> import </a:t>
            </a:r>
            <a:r>
              <a:rPr lang="en-SG" sz="1400" dirty="0" err="1"/>
              <a:t>linear_model</a:t>
            </a:r>
            <a:endParaRPr lang="en-SG" sz="1400" dirty="0"/>
          </a:p>
          <a:p>
            <a:r>
              <a:rPr lang="en-SG" sz="1400" dirty="0"/>
              <a:t>model = </a:t>
            </a:r>
            <a:r>
              <a:rPr lang="en-SG" sz="1400" dirty="0" err="1"/>
              <a:t>linear_model.LogisticRegression</a:t>
            </a:r>
            <a:r>
              <a:rPr lang="en-SG" sz="1400" dirty="0"/>
              <a:t>()</a:t>
            </a:r>
          </a:p>
          <a:p>
            <a:r>
              <a:rPr lang="en-SG" sz="1400" dirty="0" err="1"/>
              <a:t>model.fit</a:t>
            </a:r>
            <a:r>
              <a:rPr lang="en-SG" sz="1400" dirty="0"/>
              <a:t>(</a:t>
            </a:r>
            <a:r>
              <a:rPr lang="en-SG" sz="1400" dirty="0" err="1"/>
              <a:t>X_train</a:t>
            </a:r>
            <a:r>
              <a:rPr lang="en-SG" sz="1400" dirty="0"/>
              <a:t>, </a:t>
            </a:r>
            <a:r>
              <a:rPr lang="en-SG" sz="1400" dirty="0" err="1"/>
              <a:t>Y_train</a:t>
            </a:r>
            <a:r>
              <a:rPr lang="en-SG" sz="1400" dirty="0"/>
              <a:t>)</a:t>
            </a:r>
          </a:p>
          <a:p>
            <a:r>
              <a:rPr lang="en-SG" sz="1400" dirty="0"/>
              <a:t>pred = </a:t>
            </a:r>
            <a:r>
              <a:rPr lang="en-SG" sz="1400" dirty="0" err="1"/>
              <a:t>model.predict</a:t>
            </a:r>
            <a:r>
              <a:rPr lang="en-SG" sz="1400" dirty="0"/>
              <a:t>(</a:t>
            </a:r>
            <a:r>
              <a:rPr lang="en-SG" sz="1400" dirty="0" err="1"/>
              <a:t>X_train</a:t>
            </a:r>
            <a:r>
              <a:rPr lang="en-SG" sz="1400" dirty="0"/>
              <a:t>)</a:t>
            </a:r>
          </a:p>
          <a:p>
            <a:endParaRPr lang="en-SG" sz="1400" dirty="0"/>
          </a:p>
          <a:p>
            <a:r>
              <a:rPr lang="en-SG" sz="1400" dirty="0"/>
              <a:t>from </a:t>
            </a:r>
            <a:r>
              <a:rPr lang="en-SG" sz="1400" dirty="0" err="1"/>
              <a:t>sklearn.metrics</a:t>
            </a:r>
            <a:r>
              <a:rPr lang="en-SG" sz="1400" dirty="0"/>
              <a:t> import </a:t>
            </a:r>
            <a:r>
              <a:rPr lang="en-SG" sz="1400" dirty="0" err="1"/>
              <a:t>confusion_matrix</a:t>
            </a:r>
            <a:endParaRPr lang="en-SG" sz="1400" dirty="0"/>
          </a:p>
          <a:p>
            <a:r>
              <a:rPr lang="en-SG" sz="1400" dirty="0"/>
              <a:t>cm = </a:t>
            </a:r>
            <a:r>
              <a:rPr lang="en-SG" sz="1400" dirty="0" err="1"/>
              <a:t>confusion_matrix</a:t>
            </a:r>
            <a:r>
              <a:rPr lang="en-SG" sz="1400" dirty="0"/>
              <a:t>(</a:t>
            </a:r>
            <a:r>
              <a:rPr lang="en-SG" sz="1400" dirty="0" err="1"/>
              <a:t>Y_train</a:t>
            </a:r>
            <a:r>
              <a:rPr lang="en-SG" sz="1400" dirty="0"/>
              <a:t>, pred)</a:t>
            </a:r>
          </a:p>
          <a:p>
            <a:r>
              <a:rPr lang="en-SG" sz="1400" dirty="0"/>
              <a:t>print(cm)</a:t>
            </a:r>
          </a:p>
          <a:p>
            <a:r>
              <a:rPr lang="en-SG" sz="1400" dirty="0"/>
              <a:t>accuracy = (cm[0,0]+cm[1,1])/sum(sum(cm))</a:t>
            </a:r>
          </a:p>
          <a:p>
            <a:r>
              <a:rPr lang="en-SG" sz="1400" dirty="0"/>
              <a:t>print(accuracy)</a:t>
            </a:r>
          </a:p>
          <a:p>
            <a:endParaRPr lang="en-SG" sz="1400" dirty="0"/>
          </a:p>
          <a:p>
            <a:r>
              <a:rPr lang="en-SG" sz="1400" dirty="0"/>
              <a:t>pred = </a:t>
            </a:r>
            <a:r>
              <a:rPr lang="en-SG" sz="1400" dirty="0" err="1"/>
              <a:t>model.predict</a:t>
            </a:r>
            <a:r>
              <a:rPr lang="en-SG" sz="1400" dirty="0"/>
              <a:t>(</a:t>
            </a:r>
            <a:r>
              <a:rPr lang="en-SG" sz="1400" dirty="0" err="1"/>
              <a:t>X_test</a:t>
            </a:r>
            <a:r>
              <a:rPr lang="en-SG" sz="1400" dirty="0"/>
              <a:t>)</a:t>
            </a:r>
          </a:p>
          <a:p>
            <a:r>
              <a:rPr lang="en-SG" sz="1400" dirty="0"/>
              <a:t>cm = </a:t>
            </a:r>
            <a:r>
              <a:rPr lang="en-SG" sz="1400" dirty="0" err="1"/>
              <a:t>confusion_matrix</a:t>
            </a:r>
            <a:r>
              <a:rPr lang="en-SG" sz="1400" dirty="0"/>
              <a:t>(</a:t>
            </a:r>
            <a:r>
              <a:rPr lang="en-SG" sz="1400" dirty="0" err="1"/>
              <a:t>Y_test</a:t>
            </a:r>
            <a:r>
              <a:rPr lang="en-SG" sz="1400" dirty="0"/>
              <a:t>, pred)</a:t>
            </a:r>
          </a:p>
          <a:p>
            <a:r>
              <a:rPr lang="en-SG" sz="1400" dirty="0"/>
              <a:t>print(cm)</a:t>
            </a:r>
          </a:p>
          <a:p>
            <a:r>
              <a:rPr lang="en-SG" sz="1400" dirty="0"/>
              <a:t>accuracy = (cm[0,0]+cm[1,1])/sum(sum(cm))</a:t>
            </a:r>
          </a:p>
          <a:p>
            <a:r>
              <a:rPr lang="en-SG" sz="1400" dirty="0"/>
              <a:t>print(accuracy)</a:t>
            </a:r>
          </a:p>
        </p:txBody>
      </p:sp>
      <p:sp>
        <p:nvSpPr>
          <p:cNvPr id="4" name="Title 1">
            <a:extLst>
              <a:ext uri="{FF2B5EF4-FFF2-40B4-BE49-F238E27FC236}">
                <a16:creationId xmlns:a16="http://schemas.microsoft.com/office/drawing/2014/main" id="{789D8969-CD97-4974-9FD2-DFF8B0404AC9}"/>
              </a:ext>
            </a:extLst>
          </p:cNvPr>
          <p:cNvSpPr>
            <a:spLocks noGrp="1"/>
          </p:cNvSpPr>
          <p:nvPr>
            <p:ph type="title"/>
          </p:nvPr>
        </p:nvSpPr>
        <p:spPr>
          <a:xfrm>
            <a:off x="1718982" y="0"/>
            <a:ext cx="8229600" cy="1143000"/>
          </a:xfrm>
        </p:spPr>
        <p:txBody>
          <a:bodyPr/>
          <a:lstStyle/>
          <a:p>
            <a:r>
              <a:rPr lang="en-SG" dirty="0"/>
              <a:t>Split train test, train, predict</a:t>
            </a:r>
          </a:p>
        </p:txBody>
      </p:sp>
    </p:spTree>
    <p:extLst>
      <p:ext uri="{BB962C8B-B14F-4D97-AF65-F5344CB8AC3E}">
        <p14:creationId xmlns:p14="http://schemas.microsoft.com/office/powerpoint/2010/main" val="96044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D96DB-18C5-4136-9AFC-6AFD0FCD51CF}"/>
              </a:ext>
            </a:extLst>
          </p:cNvPr>
          <p:cNvSpPr/>
          <p:nvPr/>
        </p:nvSpPr>
        <p:spPr>
          <a:xfrm>
            <a:off x="676979" y="288756"/>
            <a:ext cx="4491788" cy="369332"/>
          </a:xfrm>
          <a:prstGeom prst="rect">
            <a:avLst/>
          </a:prstGeom>
        </p:spPr>
        <p:txBody>
          <a:bodyPr wrap="square">
            <a:spAutoFit/>
          </a:bodyPr>
          <a:lstStyle/>
          <a:p>
            <a:r>
              <a:rPr lang="en-SG" dirty="0"/>
              <a:t>https://pythoninstitute.org/certification/</a:t>
            </a:r>
          </a:p>
        </p:txBody>
      </p:sp>
      <p:pic>
        <p:nvPicPr>
          <p:cNvPr id="2" name="Picture 1">
            <a:extLst>
              <a:ext uri="{FF2B5EF4-FFF2-40B4-BE49-F238E27FC236}">
                <a16:creationId xmlns:a16="http://schemas.microsoft.com/office/drawing/2014/main" id="{54E3CD92-C5D5-44C1-A72A-48948354D4C3}"/>
              </a:ext>
            </a:extLst>
          </p:cNvPr>
          <p:cNvPicPr>
            <a:picLocks noChangeAspect="1"/>
          </p:cNvPicPr>
          <p:nvPr/>
        </p:nvPicPr>
        <p:blipFill>
          <a:blip r:embed="rId2"/>
          <a:stretch>
            <a:fillRect/>
          </a:stretch>
        </p:blipFill>
        <p:spPr>
          <a:xfrm>
            <a:off x="676979" y="1655546"/>
            <a:ext cx="10086664" cy="3971624"/>
          </a:xfrm>
          <a:prstGeom prst="rect">
            <a:avLst/>
          </a:prstGeom>
        </p:spPr>
      </p:pic>
    </p:spTree>
    <p:extLst>
      <p:ext uri="{BB962C8B-B14F-4D97-AF65-F5344CB8AC3E}">
        <p14:creationId xmlns:p14="http://schemas.microsoft.com/office/powerpoint/2010/main" val="539151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16D4-F327-4DE5-8AA8-3233A7463F14}"/>
              </a:ext>
            </a:extLst>
          </p:cNvPr>
          <p:cNvSpPr>
            <a:spLocks noGrp="1"/>
          </p:cNvSpPr>
          <p:nvPr>
            <p:ph type="title"/>
          </p:nvPr>
        </p:nvSpPr>
        <p:spPr/>
        <p:txBody>
          <a:bodyPr/>
          <a:lstStyle/>
          <a:p>
            <a:r>
              <a:rPr lang="en-US" dirty="0"/>
              <a:t>Finally - CEPP</a:t>
            </a:r>
            <a:endParaRPr lang="en-SG" dirty="0"/>
          </a:p>
        </p:txBody>
      </p:sp>
      <p:pic>
        <p:nvPicPr>
          <p:cNvPr id="4" name="Picture 3">
            <a:extLst>
              <a:ext uri="{FF2B5EF4-FFF2-40B4-BE49-F238E27FC236}">
                <a16:creationId xmlns:a16="http://schemas.microsoft.com/office/drawing/2014/main" id="{69923140-D5F6-4105-96DD-E45936A1B106}"/>
              </a:ext>
            </a:extLst>
          </p:cNvPr>
          <p:cNvPicPr>
            <a:picLocks noChangeAspect="1"/>
          </p:cNvPicPr>
          <p:nvPr/>
        </p:nvPicPr>
        <p:blipFill>
          <a:blip r:embed="rId2"/>
          <a:stretch>
            <a:fillRect/>
          </a:stretch>
        </p:blipFill>
        <p:spPr>
          <a:xfrm>
            <a:off x="1357162" y="1825625"/>
            <a:ext cx="10347158" cy="3930840"/>
          </a:xfrm>
          <a:prstGeom prst="rect">
            <a:avLst/>
          </a:prstGeom>
        </p:spPr>
      </p:pic>
    </p:spTree>
    <p:extLst>
      <p:ext uri="{BB962C8B-B14F-4D97-AF65-F5344CB8AC3E}">
        <p14:creationId xmlns:p14="http://schemas.microsoft.com/office/powerpoint/2010/main" val="198846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D8A278D-9833-4D23-A7FE-164CBB3B95ED}"/>
              </a:ext>
            </a:extLst>
          </p:cNvPr>
          <p:cNvSpPr>
            <a:spLocks noGrp="1" noChangeArrowheads="1"/>
          </p:cNvSpPr>
          <p:nvPr>
            <p:ph type="title"/>
          </p:nvPr>
        </p:nvSpPr>
        <p:spPr/>
        <p:txBody>
          <a:bodyPr/>
          <a:lstStyle/>
          <a:p>
            <a:r>
              <a:rPr lang="en-US" altLang="en-US" dirty="0"/>
              <a:t>Python</a:t>
            </a:r>
          </a:p>
        </p:txBody>
      </p:sp>
      <p:sp>
        <p:nvSpPr>
          <p:cNvPr id="16387" name="Rectangle 3">
            <a:extLst>
              <a:ext uri="{FF2B5EF4-FFF2-40B4-BE49-F238E27FC236}">
                <a16:creationId xmlns:a16="http://schemas.microsoft.com/office/drawing/2014/main" id="{9FD990FE-1908-4635-98E6-F6068C956D76}"/>
              </a:ext>
            </a:extLst>
          </p:cNvPr>
          <p:cNvSpPr>
            <a:spLocks noGrp="1" noChangeArrowheads="1"/>
          </p:cNvSpPr>
          <p:nvPr>
            <p:ph idx="1"/>
          </p:nvPr>
        </p:nvSpPr>
        <p:spPr/>
        <p:txBody>
          <a:bodyPr>
            <a:normAutofit fontScale="77500" lnSpcReduction="20000"/>
          </a:bodyPr>
          <a:lstStyle/>
          <a:p>
            <a:r>
              <a:rPr lang="en-US" altLang="en-US" sz="2800" dirty="0"/>
              <a:t>Basic Python – Variable, control flow, function</a:t>
            </a:r>
          </a:p>
          <a:p>
            <a:r>
              <a:rPr lang="en-US" altLang="en-US" sz="2800" dirty="0"/>
              <a:t>Data Structure – Array, list, dictionary, stack, queue</a:t>
            </a:r>
          </a:p>
          <a:p>
            <a:r>
              <a:rPr lang="en-US" altLang="en-US" sz="2800" dirty="0"/>
              <a:t>OOP – Class, subclass, instance, object, constructor, methods, private, static, abstract</a:t>
            </a:r>
          </a:p>
          <a:p>
            <a:r>
              <a:rPr lang="en-US" altLang="en-US" sz="2800" dirty="0"/>
              <a:t>SQL – CRUD</a:t>
            </a:r>
          </a:p>
          <a:p>
            <a:r>
              <a:rPr lang="en-US" altLang="en-US" sz="2800" dirty="0"/>
              <a:t>Network – Socket, REST API, json &amp; json-server, XML, request, configuration file</a:t>
            </a:r>
          </a:p>
          <a:p>
            <a:r>
              <a:rPr lang="en-US" altLang="en-US" sz="2800" dirty="0"/>
              <a:t>Others – Decorator, Generator, Lamba, Exception, PIP, PYC, </a:t>
            </a:r>
            <a:r>
              <a:rPr lang="en-US" altLang="en-US" sz="2800" dirty="0" err="1"/>
              <a:t>PyPI</a:t>
            </a:r>
            <a:r>
              <a:rPr lang="en-US" altLang="en-US" sz="2800" dirty="0"/>
              <a:t>, Namespace, Virtual Environment, Multiple Variable, configuration, Multi-threading, Pipe, file, Magic, </a:t>
            </a:r>
            <a:r>
              <a:rPr lang="en-US" altLang="en-US" sz="2800" dirty="0" err="1"/>
              <a:t>tktinker</a:t>
            </a:r>
            <a:r>
              <a:rPr lang="en-US" altLang="en-US" sz="2800" dirty="0"/>
              <a:t>, Pickle &amp; Shelve</a:t>
            </a:r>
          </a:p>
          <a:p>
            <a:r>
              <a:rPr lang="en-US" altLang="en-US" sz="2800" dirty="0"/>
              <a:t>AI – Regression and Decision Tree</a:t>
            </a:r>
          </a:p>
          <a:p>
            <a:r>
              <a:rPr lang="en-US" altLang="en-US" sz="2800" dirty="0"/>
              <a:t>Excel Using Python</a:t>
            </a:r>
          </a:p>
          <a:p>
            <a:endParaRPr lang="en-US"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F19-191B-44A1-9A6B-406904869399}"/>
              </a:ext>
            </a:extLst>
          </p:cNvPr>
          <p:cNvSpPr>
            <a:spLocks noGrp="1"/>
          </p:cNvSpPr>
          <p:nvPr>
            <p:ph type="title"/>
          </p:nvPr>
        </p:nvSpPr>
        <p:spPr/>
        <p:txBody>
          <a:bodyPr/>
          <a:lstStyle/>
          <a:p>
            <a:r>
              <a:rPr lang="en-SG" dirty="0"/>
              <a:t>Python</a:t>
            </a:r>
          </a:p>
        </p:txBody>
      </p:sp>
      <p:sp>
        <p:nvSpPr>
          <p:cNvPr id="3" name="Content Placeholder 2">
            <a:extLst>
              <a:ext uri="{FF2B5EF4-FFF2-40B4-BE49-F238E27FC236}">
                <a16:creationId xmlns:a16="http://schemas.microsoft.com/office/drawing/2014/main" id="{449C49FD-BA07-440E-A05A-D4E4D1662076}"/>
              </a:ext>
            </a:extLst>
          </p:cNvPr>
          <p:cNvSpPr>
            <a:spLocks noGrp="1"/>
          </p:cNvSpPr>
          <p:nvPr>
            <p:ph idx="1"/>
          </p:nvPr>
        </p:nvSpPr>
        <p:spPr/>
        <p:txBody>
          <a:bodyPr/>
          <a:lstStyle/>
          <a:p>
            <a:r>
              <a:rPr lang="en-US" altLang="en-US" sz="2000" dirty="0"/>
              <a:t>Day 1</a:t>
            </a:r>
          </a:p>
          <a:p>
            <a:pPr lvl="1"/>
            <a:r>
              <a:rPr lang="en-US" altLang="en-US" dirty="0"/>
              <a:t>Variable – Naming Convention, Assignment, Type (int, float, double, sequence: string, list, tuple), Operator (+ - / *)</a:t>
            </a:r>
          </a:p>
          <a:p>
            <a:pPr lvl="1"/>
            <a:r>
              <a:rPr lang="en-US" altLang="en-US" dirty="0"/>
              <a:t>control flow – If, </a:t>
            </a:r>
            <a:r>
              <a:rPr lang="en-US" altLang="en-US" dirty="0" err="1"/>
              <a:t>elif</a:t>
            </a:r>
            <a:r>
              <a:rPr lang="en-US" altLang="en-US" dirty="0"/>
              <a:t>, for, while</a:t>
            </a:r>
          </a:p>
          <a:p>
            <a:r>
              <a:rPr lang="en-US" altLang="en-US" dirty="0"/>
              <a:t>Day 2</a:t>
            </a:r>
          </a:p>
          <a:p>
            <a:pPr lvl="1"/>
            <a:r>
              <a:rPr lang="en-US" altLang="en-US" dirty="0"/>
              <a:t>Function</a:t>
            </a:r>
          </a:p>
          <a:p>
            <a:pPr lvl="1"/>
            <a:r>
              <a:rPr lang="en-US" altLang="en-US" sz="2000" dirty="0"/>
              <a:t>Data Structure – Array, list, dictionary, stack, queue</a:t>
            </a:r>
          </a:p>
          <a:p>
            <a:r>
              <a:rPr lang="en-US" altLang="en-US" sz="2200" dirty="0"/>
              <a:t>Advanced Python</a:t>
            </a:r>
          </a:p>
          <a:p>
            <a:endParaRPr lang="en-SG" dirty="0"/>
          </a:p>
        </p:txBody>
      </p:sp>
    </p:spTree>
    <p:extLst>
      <p:ext uri="{BB962C8B-B14F-4D97-AF65-F5344CB8AC3E}">
        <p14:creationId xmlns:p14="http://schemas.microsoft.com/office/powerpoint/2010/main" val="402502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870F-E19D-4971-9865-40E4EFBD0A94}"/>
              </a:ext>
            </a:extLst>
          </p:cNvPr>
          <p:cNvSpPr>
            <a:spLocks noGrp="1"/>
          </p:cNvSpPr>
          <p:nvPr>
            <p:ph type="title"/>
          </p:nvPr>
        </p:nvSpPr>
        <p:spPr/>
        <p:txBody>
          <a:bodyPr/>
          <a:lstStyle/>
          <a:p>
            <a:r>
              <a:rPr lang="en-SG" dirty="0"/>
              <a:t>Basic Command</a:t>
            </a:r>
          </a:p>
        </p:txBody>
      </p:sp>
      <p:sp>
        <p:nvSpPr>
          <p:cNvPr id="5" name="TextBox 4">
            <a:extLst>
              <a:ext uri="{FF2B5EF4-FFF2-40B4-BE49-F238E27FC236}">
                <a16:creationId xmlns:a16="http://schemas.microsoft.com/office/drawing/2014/main" id="{C40079DF-51C6-44C7-B969-155F387FD063}"/>
              </a:ext>
            </a:extLst>
          </p:cNvPr>
          <p:cNvSpPr txBox="1"/>
          <p:nvPr/>
        </p:nvSpPr>
        <p:spPr>
          <a:xfrm>
            <a:off x="466162" y="1719191"/>
            <a:ext cx="4435337" cy="3693319"/>
          </a:xfrm>
          <a:prstGeom prst="rect">
            <a:avLst/>
          </a:prstGeom>
          <a:noFill/>
        </p:spPr>
        <p:txBody>
          <a:bodyPr wrap="square">
            <a:spAutoFit/>
          </a:bodyPr>
          <a:lstStyle/>
          <a:p>
            <a:r>
              <a:rPr lang="en-SG" dirty="0"/>
              <a:t>a=1</a:t>
            </a:r>
          </a:p>
          <a:p>
            <a:r>
              <a:rPr lang="en-SG" dirty="0"/>
              <a:t>a=1.68</a:t>
            </a:r>
          </a:p>
          <a:p>
            <a:r>
              <a:rPr lang="en-SG" dirty="0"/>
              <a:t>a="hello“</a:t>
            </a:r>
          </a:p>
          <a:p>
            <a:r>
              <a:rPr lang="en-SG" dirty="0"/>
              <a:t>a=[1,3,4,6]</a:t>
            </a:r>
          </a:p>
          <a:p>
            <a:r>
              <a:rPr lang="en-SG" dirty="0"/>
              <a:t>print(a[2])</a:t>
            </a:r>
          </a:p>
          <a:p>
            <a:r>
              <a:rPr lang="en-US" dirty="0"/>
              <a:t>print("the array is : ", a)</a:t>
            </a:r>
          </a:p>
          <a:p>
            <a:r>
              <a:rPr lang="en-US" dirty="0"/>
              <a:t>name = input("Please enter your name : ")</a:t>
            </a:r>
          </a:p>
          <a:p>
            <a:r>
              <a:rPr lang="en-US"/>
              <a:t>print("Your name is ", name)</a:t>
            </a:r>
            <a:endParaRPr lang="en-SG" dirty="0"/>
          </a:p>
          <a:p>
            <a:endParaRPr lang="en-SG" dirty="0"/>
          </a:p>
          <a:p>
            <a:endParaRPr lang="en-SG" dirty="0"/>
          </a:p>
          <a:p>
            <a:endParaRPr lang="en-SG" dirty="0"/>
          </a:p>
          <a:p>
            <a:endParaRPr lang="en-SG" dirty="0"/>
          </a:p>
          <a:p>
            <a:endParaRPr lang="en-SG" dirty="0"/>
          </a:p>
        </p:txBody>
      </p:sp>
      <p:sp>
        <p:nvSpPr>
          <p:cNvPr id="7" name="TextBox 6">
            <a:extLst>
              <a:ext uri="{FF2B5EF4-FFF2-40B4-BE49-F238E27FC236}">
                <a16:creationId xmlns:a16="http://schemas.microsoft.com/office/drawing/2014/main" id="{F76E1304-FBB5-4242-88D3-E8797F57A59E}"/>
              </a:ext>
            </a:extLst>
          </p:cNvPr>
          <p:cNvSpPr txBox="1"/>
          <p:nvPr/>
        </p:nvSpPr>
        <p:spPr>
          <a:xfrm>
            <a:off x="6025494" y="1892612"/>
            <a:ext cx="6097656" cy="1200329"/>
          </a:xfrm>
          <a:prstGeom prst="rect">
            <a:avLst/>
          </a:prstGeom>
          <a:noFill/>
        </p:spPr>
        <p:txBody>
          <a:bodyPr wrap="square">
            <a:spAutoFit/>
          </a:bodyPr>
          <a:lstStyle/>
          <a:p>
            <a:r>
              <a:rPr lang="en-SG" dirty="0"/>
              <a:t>a = 1</a:t>
            </a:r>
          </a:p>
          <a:p>
            <a:r>
              <a:rPr lang="en-SG" dirty="0"/>
              <a:t>while a &lt; 5:</a:t>
            </a:r>
          </a:p>
          <a:p>
            <a:r>
              <a:rPr lang="en-SG" dirty="0"/>
              <a:t>    print(a)</a:t>
            </a:r>
          </a:p>
          <a:p>
            <a:r>
              <a:rPr lang="en-SG" dirty="0"/>
              <a:t>    a = a+1</a:t>
            </a:r>
          </a:p>
        </p:txBody>
      </p:sp>
      <p:sp>
        <p:nvSpPr>
          <p:cNvPr id="6" name="TextBox 5">
            <a:extLst>
              <a:ext uri="{FF2B5EF4-FFF2-40B4-BE49-F238E27FC236}">
                <a16:creationId xmlns:a16="http://schemas.microsoft.com/office/drawing/2014/main" id="{9A244339-6367-4AF3-970A-7FF277A0A8BF}"/>
              </a:ext>
            </a:extLst>
          </p:cNvPr>
          <p:cNvSpPr txBox="1"/>
          <p:nvPr/>
        </p:nvSpPr>
        <p:spPr>
          <a:xfrm>
            <a:off x="417787" y="4162352"/>
            <a:ext cx="6094948" cy="2031325"/>
          </a:xfrm>
          <a:prstGeom prst="rect">
            <a:avLst/>
          </a:prstGeom>
          <a:noFill/>
        </p:spPr>
        <p:txBody>
          <a:bodyPr wrap="square">
            <a:spAutoFit/>
          </a:bodyPr>
          <a:lstStyle/>
          <a:p>
            <a:r>
              <a:rPr lang="en-US" dirty="0"/>
              <a:t>a=3</a:t>
            </a:r>
          </a:p>
          <a:p>
            <a:r>
              <a:rPr lang="en-US" dirty="0"/>
              <a:t>if a==1:</a:t>
            </a:r>
          </a:p>
          <a:p>
            <a:r>
              <a:rPr lang="en-US" dirty="0"/>
              <a:t>    print("a is 1")</a:t>
            </a:r>
          </a:p>
          <a:p>
            <a:r>
              <a:rPr lang="en-US" dirty="0" err="1"/>
              <a:t>elif</a:t>
            </a:r>
            <a:r>
              <a:rPr lang="en-US" dirty="0"/>
              <a:t> a==2:</a:t>
            </a:r>
          </a:p>
          <a:p>
            <a:r>
              <a:rPr lang="en-US" dirty="0"/>
              <a:t>    print("a is 2")</a:t>
            </a:r>
          </a:p>
          <a:p>
            <a:r>
              <a:rPr lang="en-US" dirty="0"/>
              <a:t>else:</a:t>
            </a:r>
          </a:p>
          <a:p>
            <a:r>
              <a:rPr lang="en-US" dirty="0"/>
              <a:t>    print("a is not 1 or 2")</a:t>
            </a:r>
            <a:endParaRPr lang="en-SG" dirty="0"/>
          </a:p>
        </p:txBody>
      </p:sp>
    </p:spTree>
    <p:extLst>
      <p:ext uri="{BB962C8B-B14F-4D97-AF65-F5344CB8AC3E}">
        <p14:creationId xmlns:p14="http://schemas.microsoft.com/office/powerpoint/2010/main" val="12789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78AC-4264-407A-AF4C-E345F66D3675}"/>
              </a:ext>
            </a:extLst>
          </p:cNvPr>
          <p:cNvSpPr>
            <a:spLocks noGrp="1"/>
          </p:cNvSpPr>
          <p:nvPr>
            <p:ph type="title"/>
          </p:nvPr>
        </p:nvSpPr>
        <p:spPr/>
        <p:txBody>
          <a:bodyPr/>
          <a:lstStyle/>
          <a:p>
            <a:r>
              <a:rPr lang="en-SG" dirty="0"/>
              <a:t>Ide (try print hello)</a:t>
            </a:r>
          </a:p>
        </p:txBody>
      </p:sp>
      <p:sp>
        <p:nvSpPr>
          <p:cNvPr id="3" name="Content Placeholder 2">
            <a:extLst>
              <a:ext uri="{FF2B5EF4-FFF2-40B4-BE49-F238E27FC236}">
                <a16:creationId xmlns:a16="http://schemas.microsoft.com/office/drawing/2014/main" id="{52F8AF9D-C303-440F-9CCF-D07191EF4B3D}"/>
              </a:ext>
            </a:extLst>
          </p:cNvPr>
          <p:cNvSpPr>
            <a:spLocks noGrp="1"/>
          </p:cNvSpPr>
          <p:nvPr>
            <p:ph idx="1"/>
          </p:nvPr>
        </p:nvSpPr>
        <p:spPr/>
        <p:txBody>
          <a:bodyPr/>
          <a:lstStyle/>
          <a:p>
            <a:r>
              <a:rPr lang="en-SG" dirty="0"/>
              <a:t>Anaconda https://www.anaconda.com/products/individual</a:t>
            </a:r>
          </a:p>
          <a:p>
            <a:r>
              <a:rPr lang="en-SG" dirty="0" err="1"/>
              <a:t>Colab</a:t>
            </a:r>
            <a:r>
              <a:rPr lang="en-SG" dirty="0"/>
              <a:t> </a:t>
            </a:r>
            <a:r>
              <a:rPr lang="en-SG" dirty="0">
                <a:hlinkClick r:id="rId2"/>
              </a:rPr>
              <a:t>https://colab.research.google.com/</a:t>
            </a:r>
            <a:endParaRPr lang="en-SG" dirty="0"/>
          </a:p>
          <a:p>
            <a:endParaRPr lang="en-SG" dirty="0"/>
          </a:p>
          <a:p>
            <a:endParaRPr lang="en-SG" dirty="0"/>
          </a:p>
        </p:txBody>
      </p:sp>
      <p:pic>
        <p:nvPicPr>
          <p:cNvPr id="5" name="Picture 4">
            <a:extLst>
              <a:ext uri="{FF2B5EF4-FFF2-40B4-BE49-F238E27FC236}">
                <a16:creationId xmlns:a16="http://schemas.microsoft.com/office/drawing/2014/main" id="{73D5ECDF-9E47-4618-9660-B736E265C002}"/>
              </a:ext>
            </a:extLst>
          </p:cNvPr>
          <p:cNvPicPr>
            <a:picLocks noChangeAspect="1"/>
          </p:cNvPicPr>
          <p:nvPr/>
        </p:nvPicPr>
        <p:blipFill>
          <a:blip r:embed="rId3"/>
          <a:stretch>
            <a:fillRect/>
          </a:stretch>
        </p:blipFill>
        <p:spPr>
          <a:xfrm>
            <a:off x="1146036" y="3658590"/>
            <a:ext cx="6524625" cy="1038225"/>
          </a:xfrm>
          <a:prstGeom prst="rect">
            <a:avLst/>
          </a:prstGeom>
        </p:spPr>
      </p:pic>
    </p:spTree>
    <p:extLst>
      <p:ext uri="{BB962C8B-B14F-4D97-AF65-F5344CB8AC3E}">
        <p14:creationId xmlns:p14="http://schemas.microsoft.com/office/powerpoint/2010/main" val="47411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56DE-224B-4260-96E1-DC67DA57E673}"/>
              </a:ext>
            </a:extLst>
          </p:cNvPr>
          <p:cNvSpPr>
            <a:spLocks noGrp="1"/>
          </p:cNvSpPr>
          <p:nvPr>
            <p:ph type="title"/>
          </p:nvPr>
        </p:nvSpPr>
        <p:spPr>
          <a:xfrm>
            <a:off x="933450" y="4632325"/>
            <a:ext cx="10515600" cy="1325563"/>
          </a:xfrm>
        </p:spPr>
        <p:txBody>
          <a:bodyPr/>
          <a:lstStyle/>
          <a:p>
            <a:r>
              <a:rPr lang="en-US" dirty="0"/>
              <a:t>Basic</a:t>
            </a:r>
            <a:endParaRPr lang="en-SG" dirty="0"/>
          </a:p>
        </p:txBody>
      </p:sp>
    </p:spTree>
    <p:extLst>
      <p:ext uri="{BB962C8B-B14F-4D97-AF65-F5344CB8AC3E}">
        <p14:creationId xmlns:p14="http://schemas.microsoft.com/office/powerpoint/2010/main" val="58119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4CA5-4A6C-49D9-931C-1214858E55C5}"/>
              </a:ext>
            </a:extLst>
          </p:cNvPr>
          <p:cNvSpPr>
            <a:spLocks noGrp="1"/>
          </p:cNvSpPr>
          <p:nvPr>
            <p:ph type="title"/>
          </p:nvPr>
        </p:nvSpPr>
        <p:spPr/>
        <p:txBody>
          <a:bodyPr/>
          <a:lstStyle/>
          <a:p>
            <a:r>
              <a:rPr lang="en-SG" dirty="0"/>
              <a:t>Variable Type</a:t>
            </a:r>
          </a:p>
        </p:txBody>
      </p:sp>
      <p:pic>
        <p:nvPicPr>
          <p:cNvPr id="4" name="Content Placeholder 3">
            <a:extLst>
              <a:ext uri="{FF2B5EF4-FFF2-40B4-BE49-F238E27FC236}">
                <a16:creationId xmlns:a16="http://schemas.microsoft.com/office/drawing/2014/main" id="{EFA60673-C550-42FA-868B-5101D8D4ECD1}"/>
              </a:ext>
            </a:extLst>
          </p:cNvPr>
          <p:cNvPicPr>
            <a:picLocks noGrp="1" noChangeAspect="1"/>
          </p:cNvPicPr>
          <p:nvPr>
            <p:ph idx="1"/>
          </p:nvPr>
        </p:nvPicPr>
        <p:blipFill>
          <a:blip r:embed="rId2"/>
          <a:stretch>
            <a:fillRect/>
          </a:stretch>
        </p:blipFill>
        <p:spPr>
          <a:xfrm>
            <a:off x="2085709" y="2102851"/>
            <a:ext cx="7639050" cy="4000500"/>
          </a:xfrm>
          <a:prstGeom prst="rect">
            <a:avLst/>
          </a:prstGeom>
        </p:spPr>
      </p:pic>
    </p:spTree>
    <p:extLst>
      <p:ext uri="{BB962C8B-B14F-4D97-AF65-F5344CB8AC3E}">
        <p14:creationId xmlns:p14="http://schemas.microsoft.com/office/powerpoint/2010/main" val="2756392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A9606A-60A9-4807-B064-0E83266375F4}"/>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Basic Datatypes</a:t>
            </a:r>
          </a:p>
        </p:txBody>
      </p:sp>
      <p:sp>
        <p:nvSpPr>
          <p:cNvPr id="51203" name="Rectangle 3">
            <a:extLst>
              <a:ext uri="{FF2B5EF4-FFF2-40B4-BE49-F238E27FC236}">
                <a16:creationId xmlns:a16="http://schemas.microsoft.com/office/drawing/2014/main" id="{8EB37A66-83FF-4710-B604-5F8AD2FEFC7F}"/>
              </a:ext>
            </a:extLst>
          </p:cNvPr>
          <p:cNvSpPr>
            <a:spLocks noGrp="1" noChangeArrowheads="1"/>
          </p:cNvSpPr>
          <p:nvPr>
            <p:ph type="body" idx="1"/>
          </p:nvPr>
        </p:nvSpPr>
        <p:spPr>
          <a:xfrm>
            <a:off x="1097280" y="1838303"/>
            <a:ext cx="7664493" cy="4733094"/>
          </a:xfrm>
        </p:spPr>
        <p:txBody>
          <a:bodyPr/>
          <a:lstStyle/>
          <a:p>
            <a:r>
              <a:rPr lang="en-US" altLang="en-US" sz="2800" dirty="0">
                <a:ea typeface="ＭＳ Ｐゴシック" panose="020B0600070205080204" pitchFamily="34" charset="-128"/>
              </a:rPr>
              <a:t>Integers (default for numbers)</a:t>
            </a:r>
          </a:p>
          <a:p>
            <a:pPr lvl="1">
              <a:buFontTx/>
              <a:buNone/>
            </a:pPr>
            <a:r>
              <a:rPr lang="en-US" altLang="en-US" sz="2400" dirty="0">
                <a:solidFill>
                  <a:schemeClr val="accent2"/>
                </a:solidFill>
                <a:latin typeface="Lucida Sans Typewriter" panose="020B0509030504030204" pitchFamily="49" charset="0"/>
                <a:ea typeface="ＭＳ Ｐゴシック" panose="020B0600070205080204" pitchFamily="34" charset="-128"/>
              </a:rPr>
              <a:t>z = 5 / 2  # Answer 2, integer division</a:t>
            </a:r>
          </a:p>
          <a:p>
            <a:r>
              <a:rPr lang="en-US" altLang="en-US" sz="2800" dirty="0">
                <a:ea typeface="ＭＳ Ｐゴシック" panose="020B0600070205080204" pitchFamily="34" charset="-128"/>
              </a:rPr>
              <a:t>Floats</a:t>
            </a:r>
          </a:p>
          <a:p>
            <a:pPr lvl="1">
              <a:buFontTx/>
              <a:buNone/>
            </a:pPr>
            <a:r>
              <a:rPr lang="en-US" altLang="en-US" sz="2400" dirty="0">
                <a:solidFill>
                  <a:schemeClr val="accent2"/>
                </a:solidFill>
                <a:latin typeface="Lucida Sans Typewriter" panose="020B0509030504030204" pitchFamily="49" charset="0"/>
                <a:ea typeface="ＭＳ Ｐゴシック" panose="020B0600070205080204" pitchFamily="34" charset="-128"/>
              </a:rPr>
              <a:t>x = 3.456</a:t>
            </a:r>
          </a:p>
          <a:p>
            <a:r>
              <a:rPr lang="en-US" altLang="en-US" sz="2800" dirty="0">
                <a:ea typeface="ＭＳ Ｐゴシック" panose="020B0600070205080204" pitchFamily="34" charset="-128"/>
              </a:rPr>
              <a:t>Strings</a:t>
            </a:r>
          </a:p>
          <a:p>
            <a:pPr lvl="1"/>
            <a:r>
              <a:rPr lang="en-US" altLang="en-US" sz="2600" dirty="0">
                <a:ea typeface="ＭＳ Ｐゴシック" panose="020B0600070205080204" pitchFamily="34" charset="-128"/>
              </a:rPr>
              <a:t>Can use “” or ‘’ to specify with </a:t>
            </a:r>
            <a:r>
              <a:rPr lang="en-US" altLang="en-US" sz="2600" dirty="0">
                <a:solidFill>
                  <a:schemeClr val="accent2"/>
                </a:solidFill>
                <a:latin typeface="Lucida Sans Typewriter" panose="020B0509030504030204" pitchFamily="49" charset="0"/>
                <a:ea typeface="ＭＳ Ｐゴシック" panose="020B0600070205080204" pitchFamily="34" charset="-128"/>
              </a:rPr>
              <a:t>“</a:t>
            </a:r>
            <a:r>
              <a:rPr lang="en-US" altLang="en-US" sz="2600" dirty="0" err="1">
                <a:solidFill>
                  <a:schemeClr val="accent2"/>
                </a:solidFill>
                <a:latin typeface="Lucida Sans Typewriter" panose="020B0509030504030204" pitchFamily="49" charset="0"/>
                <a:ea typeface="ＭＳ Ｐゴシック" panose="020B0600070205080204" pitchFamily="34" charset="-128"/>
              </a:rPr>
              <a:t>abc</a:t>
            </a:r>
            <a:r>
              <a:rPr lang="en-US" altLang="en-US" sz="2600" dirty="0">
                <a:solidFill>
                  <a:schemeClr val="accent2"/>
                </a:solidFill>
                <a:latin typeface="Lucida Sans Typewriter" panose="020B0509030504030204" pitchFamily="49" charset="0"/>
                <a:ea typeface="ＭＳ Ｐゴシック" panose="020B0600070205080204" pitchFamily="34" charset="-128"/>
              </a:rPr>
              <a:t>” </a:t>
            </a:r>
            <a:r>
              <a:rPr lang="en-US" altLang="en-US" sz="2600" dirty="0">
                <a:ea typeface="ＭＳ Ｐゴシック" panose="020B0600070205080204" pitchFamily="34" charset="-128"/>
              </a:rPr>
              <a:t>== </a:t>
            </a:r>
            <a:r>
              <a:rPr lang="en-US" altLang="en-US" sz="2600" dirty="0">
                <a:solidFill>
                  <a:schemeClr val="accent2"/>
                </a:solidFill>
                <a:latin typeface="Lucida Sans Typewriter" panose="020B0509030504030204" pitchFamily="49" charset="0"/>
                <a:ea typeface="ＭＳ Ｐゴシック" panose="020B0600070205080204" pitchFamily="34" charset="-128"/>
              </a:rPr>
              <a:t>‘</a:t>
            </a:r>
            <a:r>
              <a:rPr lang="en-US" altLang="en-US" sz="2600" dirty="0" err="1">
                <a:solidFill>
                  <a:schemeClr val="accent2"/>
                </a:solidFill>
                <a:latin typeface="Lucida Sans Typewriter" panose="020B0509030504030204" pitchFamily="49" charset="0"/>
                <a:ea typeface="ＭＳ Ｐゴシック" panose="020B0600070205080204" pitchFamily="34" charset="-128"/>
              </a:rPr>
              <a:t>abc</a:t>
            </a:r>
            <a:r>
              <a:rPr lang="en-US" altLang="en-US" sz="2600" dirty="0">
                <a:solidFill>
                  <a:schemeClr val="accent2"/>
                </a:solidFill>
                <a:latin typeface="Lucida Sans Typewriter" panose="020B0509030504030204" pitchFamily="49" charset="0"/>
                <a:ea typeface="ＭＳ Ｐゴシック" panose="020B0600070205080204" pitchFamily="34" charset="-128"/>
              </a:rPr>
              <a:t>’</a:t>
            </a:r>
            <a:endParaRPr lang="en-US" altLang="en-US" sz="2600" dirty="0">
              <a:ea typeface="ＭＳ Ｐゴシック" panose="020B0600070205080204" pitchFamily="34" charset="-128"/>
            </a:endParaRPr>
          </a:p>
        </p:txBody>
      </p:sp>
    </p:spTree>
    <p:extLst>
      <p:ext uri="{BB962C8B-B14F-4D97-AF65-F5344CB8AC3E}">
        <p14:creationId xmlns:p14="http://schemas.microsoft.com/office/powerpoint/2010/main" val="395640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D122-41F1-41FE-A805-B978E2138414}"/>
              </a:ext>
            </a:extLst>
          </p:cNvPr>
          <p:cNvSpPr>
            <a:spLocks noGrp="1"/>
          </p:cNvSpPr>
          <p:nvPr>
            <p:ph type="title"/>
          </p:nvPr>
        </p:nvSpPr>
        <p:spPr>
          <a:xfrm>
            <a:off x="1164786" y="2796601"/>
            <a:ext cx="10058400" cy="1450757"/>
          </a:xfrm>
        </p:spPr>
        <p:txBody>
          <a:bodyPr/>
          <a:lstStyle/>
          <a:p>
            <a:r>
              <a:rPr lang="en-SG" dirty="0"/>
              <a:t>Always Try DIR() then Internet Help</a:t>
            </a:r>
          </a:p>
        </p:txBody>
      </p:sp>
    </p:spTree>
    <p:extLst>
      <p:ext uri="{BB962C8B-B14F-4D97-AF65-F5344CB8AC3E}">
        <p14:creationId xmlns:p14="http://schemas.microsoft.com/office/powerpoint/2010/main" val="320387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AF9A0175-835C-4768-BDA1-6282A8EFA949}"/>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Naming Rules</a:t>
            </a:r>
          </a:p>
        </p:txBody>
      </p:sp>
      <p:sp>
        <p:nvSpPr>
          <p:cNvPr id="57347" name="Rectangle 3">
            <a:extLst>
              <a:ext uri="{FF2B5EF4-FFF2-40B4-BE49-F238E27FC236}">
                <a16:creationId xmlns:a16="http://schemas.microsoft.com/office/drawing/2014/main" id="{786E31C4-CCB5-43D0-AA2D-1CBCA5AB6623}"/>
              </a:ext>
            </a:extLst>
          </p:cNvPr>
          <p:cNvSpPr>
            <a:spLocks noGrp="1" noChangeArrowheads="1"/>
          </p:cNvSpPr>
          <p:nvPr>
            <p:ph type="body" idx="1"/>
          </p:nvPr>
        </p:nvSpPr>
        <p:spPr/>
        <p:txBody>
          <a:bodyPr/>
          <a:lstStyle/>
          <a:p>
            <a:pPr>
              <a:lnSpc>
                <a:spcPct val="90000"/>
              </a:lnSpc>
            </a:pPr>
            <a:r>
              <a:rPr lang="en-US" altLang="en-US" sz="2800" dirty="0">
                <a:ea typeface="ＭＳ Ｐゴシック" panose="020B0600070205080204" pitchFamily="34" charset="-128"/>
              </a:rPr>
              <a:t>There are some reserved words:</a:t>
            </a:r>
          </a:p>
          <a:p>
            <a:pPr lvl="1">
              <a:lnSpc>
                <a:spcPct val="90000"/>
              </a:lnSpc>
              <a:buFontTx/>
              <a:buNone/>
            </a:pPr>
            <a:r>
              <a:rPr lang="en-US" altLang="en-US" dirty="0">
                <a:solidFill>
                  <a:srgbClr val="2D2DB9"/>
                </a:solidFill>
                <a:ea typeface="ＭＳ Ｐゴシック" panose="020B0600070205080204" pitchFamily="34" charset="-128"/>
              </a:rPr>
              <a:t>	</a:t>
            </a:r>
            <a:r>
              <a:rPr lang="en-US" altLang="en-US" sz="2400" dirty="0">
                <a:solidFill>
                  <a:srgbClr val="2D2DB9"/>
                </a:solidFill>
                <a:latin typeface="Courier New" panose="02070309020205020404" pitchFamily="49" charset="0"/>
                <a:ea typeface="ＭＳ Ｐゴシック" panose="020B0600070205080204" pitchFamily="34" charset="-128"/>
              </a:rPr>
              <a:t>and, assert, break, class, continue, def, del, </a:t>
            </a:r>
            <a:r>
              <a:rPr lang="en-US" altLang="en-US" sz="2400" dirty="0" err="1">
                <a:solidFill>
                  <a:srgbClr val="2D2DB9"/>
                </a:solidFill>
                <a:latin typeface="Courier New" panose="02070309020205020404" pitchFamily="49" charset="0"/>
                <a:ea typeface="ＭＳ Ｐゴシック" panose="020B0600070205080204" pitchFamily="34" charset="-128"/>
              </a:rPr>
              <a:t>elif</a:t>
            </a:r>
            <a:r>
              <a:rPr lang="en-US" altLang="en-US" sz="2400" dirty="0">
                <a:solidFill>
                  <a:srgbClr val="2D2DB9"/>
                </a:solidFill>
                <a:latin typeface="Courier New" panose="02070309020205020404" pitchFamily="49" charset="0"/>
                <a:ea typeface="ＭＳ Ｐゴシック" panose="020B0600070205080204" pitchFamily="34" charset="-128"/>
              </a:rPr>
              <a:t>, else, except, exec, finally, for, from, global, if, import, in, is, lambda, not, or, pass, print, raise, return, try, while</a:t>
            </a:r>
          </a:p>
        </p:txBody>
      </p:sp>
      <p:sp>
        <p:nvSpPr>
          <p:cNvPr id="5" name="TextBox 4">
            <a:extLst>
              <a:ext uri="{FF2B5EF4-FFF2-40B4-BE49-F238E27FC236}">
                <a16:creationId xmlns:a16="http://schemas.microsoft.com/office/drawing/2014/main" id="{4F4DE908-DFA6-4E7C-B198-A4150048FAA3}"/>
              </a:ext>
            </a:extLst>
          </p:cNvPr>
          <p:cNvSpPr txBox="1"/>
          <p:nvPr/>
        </p:nvSpPr>
        <p:spPr>
          <a:xfrm>
            <a:off x="1097280" y="4324288"/>
            <a:ext cx="9887794" cy="1569660"/>
          </a:xfrm>
          <a:prstGeom prst="rect">
            <a:avLst/>
          </a:prstGeom>
          <a:noFill/>
        </p:spPr>
        <p:txBody>
          <a:bodyPr wrap="square">
            <a:spAutoFit/>
          </a:bodyPr>
          <a:lstStyle/>
          <a:p>
            <a:r>
              <a:rPr lang="en-US" sz="2400" dirty="0" err="1"/>
              <a:t>Dunder</a:t>
            </a:r>
            <a:r>
              <a:rPr lang="en-US" sz="2400" dirty="0"/>
              <a:t> or magic methods in Python are the methods having two prefix and suffix underscores in the method name. </a:t>
            </a:r>
            <a:r>
              <a:rPr lang="en-US" sz="2400" dirty="0" err="1"/>
              <a:t>Dunder</a:t>
            </a:r>
            <a:r>
              <a:rPr lang="en-US" sz="2400" dirty="0"/>
              <a:t> here means “Double Under (Underscores)”. These are commonly used for operator overloading. Few examples for magic methods are: __</a:t>
            </a:r>
            <a:r>
              <a:rPr lang="en-US" sz="2400" dirty="0" err="1"/>
              <a:t>init</a:t>
            </a:r>
            <a:r>
              <a:rPr lang="en-US" sz="2400" dirty="0"/>
              <a:t>__, __add__, __</a:t>
            </a:r>
            <a:r>
              <a:rPr lang="en-US" sz="2400" dirty="0" err="1"/>
              <a:t>len</a:t>
            </a:r>
            <a:r>
              <a:rPr lang="en-US" sz="2400" dirty="0"/>
              <a:t>__, __</a:t>
            </a:r>
            <a:r>
              <a:rPr lang="en-US" sz="2400" dirty="0" err="1"/>
              <a:t>repr</a:t>
            </a:r>
            <a:r>
              <a:rPr lang="en-US" sz="2400" dirty="0"/>
              <a:t>__ etc</a:t>
            </a:r>
            <a:r>
              <a:rPr lang="en-US" dirty="0"/>
              <a:t>.</a:t>
            </a:r>
            <a:endParaRPr lang="en-SG" dirty="0"/>
          </a:p>
        </p:txBody>
      </p:sp>
    </p:spTree>
    <p:extLst>
      <p:ext uri="{BB962C8B-B14F-4D97-AF65-F5344CB8AC3E}">
        <p14:creationId xmlns:p14="http://schemas.microsoft.com/office/powerpoint/2010/main" val="2834336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CFCAC2E2-692A-4CC4-A40C-514749D9AB08}"/>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Assignment</a:t>
            </a:r>
          </a:p>
        </p:txBody>
      </p:sp>
      <p:sp>
        <p:nvSpPr>
          <p:cNvPr id="62467" name="Rectangle 3">
            <a:extLst>
              <a:ext uri="{FF2B5EF4-FFF2-40B4-BE49-F238E27FC236}">
                <a16:creationId xmlns:a16="http://schemas.microsoft.com/office/drawing/2014/main" id="{FEB68BD1-17A7-4481-B6DB-E20EC447B920}"/>
              </a:ext>
            </a:extLst>
          </p:cNvPr>
          <p:cNvSpPr>
            <a:spLocks noGrp="1" noChangeArrowheads="1"/>
          </p:cNvSpPr>
          <p:nvPr>
            <p:ph type="body" idx="1"/>
          </p:nvPr>
        </p:nvSpPr>
        <p:spPr/>
        <p:txBody>
          <a:bodyPr>
            <a:normAutofit fontScale="92500" lnSpcReduction="10000"/>
          </a:bodyPr>
          <a:lstStyle/>
          <a:p>
            <a:pPr marL="236538" indent="-236538"/>
            <a:r>
              <a:rPr lang="en-US" altLang="en-US" sz="3200">
                <a:ea typeface="ＭＳ Ｐゴシック" panose="020B0600070205080204" pitchFamily="34" charset="-128"/>
              </a:rPr>
              <a:t>You can assign to multiple names at the same time  </a:t>
            </a:r>
          </a:p>
          <a:p>
            <a:pPr lvl="1">
              <a:lnSpc>
                <a:spcPct val="90000"/>
              </a:lnSpc>
              <a:buFontTx/>
              <a:buNone/>
            </a:pPr>
            <a:r>
              <a:rPr lang="en-US" altLang="en-US" sz="2400">
                <a:solidFill>
                  <a:srgbClr val="660033"/>
                </a:solidFill>
                <a:latin typeface="Courier New" panose="02070309020205020404" pitchFamily="49" charset="0"/>
                <a:ea typeface="ＭＳ Ｐゴシック" panose="020B0600070205080204" pitchFamily="34" charset="-128"/>
              </a:rPr>
              <a:t>&gt;&gt;&gt;</a:t>
            </a:r>
            <a:r>
              <a:rPr lang="en-US" altLang="en-US" sz="2400">
                <a:latin typeface="Courier New" panose="02070309020205020404" pitchFamily="49" charset="0"/>
                <a:ea typeface="ＭＳ Ｐゴシック" panose="020B0600070205080204" pitchFamily="34" charset="-128"/>
              </a:rPr>
              <a:t> x, y = 2, 3</a:t>
            </a:r>
          </a:p>
          <a:p>
            <a:pPr lvl="1">
              <a:lnSpc>
                <a:spcPct val="90000"/>
              </a:lnSpc>
              <a:buFontTx/>
              <a:buNone/>
            </a:pPr>
            <a:r>
              <a:rPr lang="en-US" altLang="en-US" sz="2400">
                <a:solidFill>
                  <a:srgbClr val="660033"/>
                </a:solidFill>
                <a:latin typeface="Courier New" panose="02070309020205020404" pitchFamily="49" charset="0"/>
                <a:ea typeface="ＭＳ Ｐゴシック" panose="020B0600070205080204" pitchFamily="34" charset="-128"/>
              </a:rPr>
              <a:t>&gt;&gt;&gt;</a:t>
            </a:r>
            <a:r>
              <a:rPr lang="en-US" altLang="en-US" sz="2400">
                <a:latin typeface="Courier New" panose="02070309020205020404" pitchFamily="49" charset="0"/>
                <a:ea typeface="ＭＳ Ｐゴシック" panose="020B0600070205080204" pitchFamily="34" charset="-128"/>
              </a:rPr>
              <a:t> x</a:t>
            </a:r>
          </a:p>
          <a:p>
            <a:pPr lvl="1">
              <a:lnSpc>
                <a:spcPct val="90000"/>
              </a:lnSpc>
              <a:buFontTx/>
              <a:buNone/>
            </a:pPr>
            <a:r>
              <a:rPr lang="en-US" altLang="en-US" sz="2400">
                <a:solidFill>
                  <a:schemeClr val="accent2"/>
                </a:solidFill>
                <a:latin typeface="Courier New" panose="02070309020205020404" pitchFamily="49" charset="0"/>
                <a:ea typeface="ＭＳ Ｐゴシック" panose="020B0600070205080204" pitchFamily="34" charset="-128"/>
              </a:rPr>
              <a:t>2</a:t>
            </a:r>
          </a:p>
          <a:p>
            <a:pPr lvl="1">
              <a:lnSpc>
                <a:spcPct val="90000"/>
              </a:lnSpc>
              <a:buFontTx/>
              <a:buNone/>
            </a:pPr>
            <a:r>
              <a:rPr lang="en-US" altLang="en-US" sz="2400">
                <a:solidFill>
                  <a:srgbClr val="660033"/>
                </a:solidFill>
                <a:latin typeface="Courier New" panose="02070309020205020404" pitchFamily="49" charset="0"/>
                <a:ea typeface="ＭＳ Ｐゴシック" panose="020B0600070205080204" pitchFamily="34" charset="-128"/>
              </a:rPr>
              <a:t>&gt;&gt;&gt;</a:t>
            </a:r>
            <a:r>
              <a:rPr lang="en-US" altLang="en-US" sz="2400">
                <a:latin typeface="Courier New" panose="02070309020205020404" pitchFamily="49" charset="0"/>
                <a:ea typeface="ＭＳ Ｐゴシック" panose="020B0600070205080204" pitchFamily="34" charset="-128"/>
              </a:rPr>
              <a:t> y</a:t>
            </a:r>
          </a:p>
          <a:p>
            <a:pPr lvl="1">
              <a:lnSpc>
                <a:spcPct val="90000"/>
              </a:lnSpc>
              <a:buFontTx/>
              <a:buNone/>
            </a:pPr>
            <a:r>
              <a:rPr lang="en-US" altLang="en-US" sz="2400">
                <a:solidFill>
                  <a:schemeClr val="accent2"/>
                </a:solidFill>
                <a:latin typeface="Courier New" panose="02070309020205020404" pitchFamily="49" charset="0"/>
                <a:ea typeface="ＭＳ Ｐゴシック" panose="020B0600070205080204" pitchFamily="34" charset="-128"/>
              </a:rPr>
              <a:t>3</a:t>
            </a:r>
          </a:p>
          <a:p>
            <a:pPr marL="236538" indent="-236538">
              <a:buNone/>
            </a:pPr>
            <a:r>
              <a:rPr lang="en-US" altLang="en-US" sz="3200">
                <a:solidFill>
                  <a:srgbClr val="000000"/>
                </a:solidFill>
                <a:ea typeface="ＭＳ Ｐゴシック" panose="020B0600070205080204" pitchFamily="34" charset="-128"/>
              </a:rPr>
              <a:t>This makes it easy to swap values</a:t>
            </a:r>
          </a:p>
          <a:p>
            <a:pPr lvl="1">
              <a:lnSpc>
                <a:spcPct val="90000"/>
              </a:lnSpc>
              <a:buFontTx/>
              <a:buNone/>
            </a:pPr>
            <a:r>
              <a:rPr lang="en-US" altLang="en-US" sz="2400">
                <a:solidFill>
                  <a:srgbClr val="660033"/>
                </a:solidFill>
                <a:latin typeface="Courier New" panose="02070309020205020404" pitchFamily="49" charset="0"/>
                <a:ea typeface="ＭＳ Ｐゴシック" panose="020B0600070205080204" pitchFamily="34" charset="-128"/>
              </a:rPr>
              <a:t>&gt;&gt;&gt;</a:t>
            </a:r>
            <a:r>
              <a:rPr lang="en-US" altLang="en-US" sz="2400">
                <a:latin typeface="Courier New" panose="02070309020205020404" pitchFamily="49" charset="0"/>
                <a:ea typeface="ＭＳ Ｐゴシック" panose="020B0600070205080204" pitchFamily="34" charset="-128"/>
              </a:rPr>
              <a:t> x, y = y, x</a:t>
            </a:r>
          </a:p>
          <a:p>
            <a:pPr marL="236538" indent="-236538"/>
            <a:r>
              <a:rPr lang="en-US" altLang="en-US" sz="3200">
                <a:ea typeface="ＭＳ Ｐゴシック" panose="020B0600070205080204" pitchFamily="34" charset="-128"/>
              </a:rPr>
              <a:t>Assignments can be chained</a:t>
            </a:r>
          </a:p>
          <a:p>
            <a:pPr lvl="1">
              <a:lnSpc>
                <a:spcPct val="90000"/>
              </a:lnSpc>
              <a:buFontTx/>
              <a:buNone/>
            </a:pPr>
            <a:r>
              <a:rPr lang="en-US" altLang="en-US" sz="2400">
                <a:solidFill>
                  <a:srgbClr val="660033"/>
                </a:solidFill>
                <a:latin typeface="Courier New" panose="02070309020205020404" pitchFamily="49" charset="0"/>
                <a:ea typeface="ＭＳ Ｐゴシック" panose="020B0600070205080204" pitchFamily="34" charset="-128"/>
              </a:rPr>
              <a:t>&gt;&gt;&gt;</a:t>
            </a:r>
            <a:r>
              <a:rPr lang="en-US" altLang="en-US" sz="2400">
                <a:latin typeface="Courier New" panose="02070309020205020404" pitchFamily="49" charset="0"/>
                <a:ea typeface="ＭＳ Ｐゴシック" panose="020B0600070205080204" pitchFamily="34" charset="-128"/>
              </a:rPr>
              <a:t> a = b = x = 2</a:t>
            </a:r>
          </a:p>
        </p:txBody>
      </p:sp>
    </p:spTree>
    <p:extLst>
      <p:ext uri="{BB962C8B-B14F-4D97-AF65-F5344CB8AC3E}">
        <p14:creationId xmlns:p14="http://schemas.microsoft.com/office/powerpoint/2010/main" val="655086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DEA1-B837-475D-920E-CA82FE81B520}"/>
              </a:ext>
            </a:extLst>
          </p:cNvPr>
          <p:cNvSpPr>
            <a:spLocks noGrp="1"/>
          </p:cNvSpPr>
          <p:nvPr>
            <p:ph type="title"/>
          </p:nvPr>
        </p:nvSpPr>
        <p:spPr/>
        <p:txBody>
          <a:bodyPr>
            <a:normAutofit/>
          </a:bodyPr>
          <a:lstStyle/>
          <a:p>
            <a:r>
              <a:rPr lang="en-US" dirty="0"/>
              <a:t>Python Simple Syntax (Variable, assign or input) Refer </a:t>
            </a:r>
            <a:r>
              <a:rPr lang="en-US"/>
              <a:t>to textbook page …</a:t>
            </a:r>
            <a:endParaRPr lang="en-SG" dirty="0"/>
          </a:p>
        </p:txBody>
      </p:sp>
      <p:sp>
        <p:nvSpPr>
          <p:cNvPr id="5" name="TextBox 4">
            <a:extLst>
              <a:ext uri="{FF2B5EF4-FFF2-40B4-BE49-F238E27FC236}">
                <a16:creationId xmlns:a16="http://schemas.microsoft.com/office/drawing/2014/main" id="{BDA4A006-32E1-4646-A167-B1917AFB6534}"/>
              </a:ext>
            </a:extLst>
          </p:cNvPr>
          <p:cNvSpPr txBox="1"/>
          <p:nvPr/>
        </p:nvSpPr>
        <p:spPr>
          <a:xfrm>
            <a:off x="971550" y="1959273"/>
            <a:ext cx="6096000" cy="369332"/>
          </a:xfrm>
          <a:prstGeom prst="rect">
            <a:avLst/>
          </a:prstGeom>
          <a:noFill/>
        </p:spPr>
        <p:txBody>
          <a:bodyPr wrap="square">
            <a:spAutoFit/>
          </a:bodyPr>
          <a:lstStyle/>
          <a:p>
            <a:r>
              <a:rPr lang="en-SG" dirty="0"/>
              <a:t>print("hello")</a:t>
            </a:r>
          </a:p>
        </p:txBody>
      </p:sp>
      <p:pic>
        <p:nvPicPr>
          <p:cNvPr id="7" name="Picture 6">
            <a:extLst>
              <a:ext uri="{FF2B5EF4-FFF2-40B4-BE49-F238E27FC236}">
                <a16:creationId xmlns:a16="http://schemas.microsoft.com/office/drawing/2014/main" id="{58AF3E52-E5CA-4D62-8223-3F0102EF3811}"/>
              </a:ext>
            </a:extLst>
          </p:cNvPr>
          <p:cNvPicPr>
            <a:picLocks noChangeAspect="1"/>
          </p:cNvPicPr>
          <p:nvPr/>
        </p:nvPicPr>
        <p:blipFill>
          <a:blip r:embed="rId2"/>
          <a:stretch>
            <a:fillRect/>
          </a:stretch>
        </p:blipFill>
        <p:spPr>
          <a:xfrm>
            <a:off x="523875" y="2414072"/>
            <a:ext cx="2190750" cy="3286125"/>
          </a:xfrm>
          <a:prstGeom prst="rect">
            <a:avLst/>
          </a:prstGeom>
        </p:spPr>
      </p:pic>
      <p:pic>
        <p:nvPicPr>
          <p:cNvPr id="9" name="Picture 8">
            <a:extLst>
              <a:ext uri="{FF2B5EF4-FFF2-40B4-BE49-F238E27FC236}">
                <a16:creationId xmlns:a16="http://schemas.microsoft.com/office/drawing/2014/main" id="{3D98D624-6B6F-4D28-9410-FA27E356DF62}"/>
              </a:ext>
            </a:extLst>
          </p:cNvPr>
          <p:cNvPicPr>
            <a:picLocks noChangeAspect="1"/>
          </p:cNvPicPr>
          <p:nvPr/>
        </p:nvPicPr>
        <p:blipFill>
          <a:blip r:embed="rId3"/>
          <a:stretch>
            <a:fillRect/>
          </a:stretch>
        </p:blipFill>
        <p:spPr>
          <a:xfrm>
            <a:off x="3228976" y="2033587"/>
            <a:ext cx="3790950" cy="1762125"/>
          </a:xfrm>
          <a:prstGeom prst="rect">
            <a:avLst/>
          </a:prstGeom>
        </p:spPr>
      </p:pic>
      <p:pic>
        <p:nvPicPr>
          <p:cNvPr id="6" name="Picture 5">
            <a:extLst>
              <a:ext uri="{FF2B5EF4-FFF2-40B4-BE49-F238E27FC236}">
                <a16:creationId xmlns:a16="http://schemas.microsoft.com/office/drawing/2014/main" id="{5E07980A-DCC2-4629-8688-C7F94FE556EA}"/>
              </a:ext>
            </a:extLst>
          </p:cNvPr>
          <p:cNvPicPr>
            <a:picLocks noChangeAspect="1"/>
          </p:cNvPicPr>
          <p:nvPr/>
        </p:nvPicPr>
        <p:blipFill>
          <a:blip r:embed="rId4"/>
          <a:stretch>
            <a:fillRect/>
          </a:stretch>
        </p:blipFill>
        <p:spPr>
          <a:xfrm>
            <a:off x="7581901" y="1959273"/>
            <a:ext cx="2905125" cy="2076450"/>
          </a:xfrm>
          <a:prstGeom prst="rect">
            <a:avLst/>
          </a:prstGeom>
        </p:spPr>
      </p:pic>
    </p:spTree>
    <p:extLst>
      <p:ext uri="{BB962C8B-B14F-4D97-AF65-F5344CB8AC3E}">
        <p14:creationId xmlns:p14="http://schemas.microsoft.com/office/powerpoint/2010/main" val="2738286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572-C738-4AB0-98DC-653C9242BDFB}"/>
              </a:ext>
            </a:extLst>
          </p:cNvPr>
          <p:cNvSpPr>
            <a:spLocks noGrp="1"/>
          </p:cNvSpPr>
          <p:nvPr>
            <p:ph type="title"/>
          </p:nvPr>
        </p:nvSpPr>
        <p:spPr/>
        <p:txBody>
          <a:bodyPr/>
          <a:lstStyle/>
          <a:p>
            <a:r>
              <a:rPr lang="en-SG" dirty="0"/>
              <a:t>Input default is string</a:t>
            </a:r>
          </a:p>
        </p:txBody>
      </p:sp>
      <p:pic>
        <p:nvPicPr>
          <p:cNvPr id="5" name="Picture 4" descr="Text&#10;&#10;Description automatically generated">
            <a:extLst>
              <a:ext uri="{FF2B5EF4-FFF2-40B4-BE49-F238E27FC236}">
                <a16:creationId xmlns:a16="http://schemas.microsoft.com/office/drawing/2014/main" id="{A3A5FEE0-72EF-49CD-B44B-AF3F6D02E7E2}"/>
              </a:ext>
            </a:extLst>
          </p:cNvPr>
          <p:cNvPicPr>
            <a:picLocks noChangeAspect="1"/>
          </p:cNvPicPr>
          <p:nvPr/>
        </p:nvPicPr>
        <p:blipFill>
          <a:blip r:embed="rId2"/>
          <a:stretch>
            <a:fillRect/>
          </a:stretch>
        </p:blipFill>
        <p:spPr>
          <a:xfrm>
            <a:off x="794067" y="1950085"/>
            <a:ext cx="3970973" cy="162203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5080EAD-8EE9-4A6F-A088-9DC5260CFD6B}"/>
              </a:ext>
            </a:extLst>
          </p:cNvPr>
          <p:cNvPicPr>
            <a:picLocks noChangeAspect="1"/>
          </p:cNvPicPr>
          <p:nvPr/>
        </p:nvPicPr>
        <p:blipFill>
          <a:blip r:embed="rId3"/>
          <a:stretch>
            <a:fillRect/>
          </a:stretch>
        </p:blipFill>
        <p:spPr>
          <a:xfrm>
            <a:off x="794067" y="3784841"/>
            <a:ext cx="3175953" cy="202423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639EB57-3CB6-4324-8FCA-160FA20337F9}"/>
              </a:ext>
            </a:extLst>
          </p:cNvPr>
          <p:cNvPicPr>
            <a:picLocks noChangeAspect="1"/>
          </p:cNvPicPr>
          <p:nvPr/>
        </p:nvPicPr>
        <p:blipFill>
          <a:blip r:embed="rId4"/>
          <a:stretch>
            <a:fillRect/>
          </a:stretch>
        </p:blipFill>
        <p:spPr>
          <a:xfrm>
            <a:off x="5769294" y="1950085"/>
            <a:ext cx="4905375" cy="2447925"/>
          </a:xfrm>
          <a:prstGeom prst="rect">
            <a:avLst/>
          </a:prstGeom>
        </p:spPr>
      </p:pic>
    </p:spTree>
    <p:extLst>
      <p:ext uri="{BB962C8B-B14F-4D97-AF65-F5344CB8AC3E}">
        <p14:creationId xmlns:p14="http://schemas.microsoft.com/office/powerpoint/2010/main" val="54020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247C-965A-46B9-A42A-70A5F1C06E77}"/>
              </a:ext>
            </a:extLst>
          </p:cNvPr>
          <p:cNvSpPr>
            <a:spLocks noGrp="1"/>
          </p:cNvSpPr>
          <p:nvPr>
            <p:ph type="title"/>
          </p:nvPr>
        </p:nvSpPr>
        <p:spPr/>
        <p:txBody>
          <a:bodyPr/>
          <a:lstStyle/>
          <a:p>
            <a:r>
              <a:rPr lang="en-US" dirty="0"/>
              <a:t>Operator : Number &amp; String</a:t>
            </a:r>
            <a:endParaRPr lang="en-SG" dirty="0"/>
          </a:p>
        </p:txBody>
      </p:sp>
      <p:pic>
        <p:nvPicPr>
          <p:cNvPr id="5" name="Picture 4">
            <a:extLst>
              <a:ext uri="{FF2B5EF4-FFF2-40B4-BE49-F238E27FC236}">
                <a16:creationId xmlns:a16="http://schemas.microsoft.com/office/drawing/2014/main" id="{03E91E5D-25E0-4D5F-A367-9CD0292B63DA}"/>
              </a:ext>
            </a:extLst>
          </p:cNvPr>
          <p:cNvPicPr>
            <a:picLocks noChangeAspect="1"/>
          </p:cNvPicPr>
          <p:nvPr/>
        </p:nvPicPr>
        <p:blipFill>
          <a:blip r:embed="rId2"/>
          <a:stretch>
            <a:fillRect/>
          </a:stretch>
        </p:blipFill>
        <p:spPr>
          <a:xfrm>
            <a:off x="5923597" y="2085975"/>
            <a:ext cx="5724525" cy="2686050"/>
          </a:xfrm>
          <a:prstGeom prst="rect">
            <a:avLst/>
          </a:prstGeom>
        </p:spPr>
      </p:pic>
      <p:pic>
        <p:nvPicPr>
          <p:cNvPr id="6" name="Picture 5">
            <a:extLst>
              <a:ext uri="{FF2B5EF4-FFF2-40B4-BE49-F238E27FC236}">
                <a16:creationId xmlns:a16="http://schemas.microsoft.com/office/drawing/2014/main" id="{33D59D0F-D1E7-4129-AA88-FB23C116A0EA}"/>
              </a:ext>
            </a:extLst>
          </p:cNvPr>
          <p:cNvPicPr>
            <a:picLocks noChangeAspect="1"/>
          </p:cNvPicPr>
          <p:nvPr/>
        </p:nvPicPr>
        <p:blipFill>
          <a:blip r:embed="rId3"/>
          <a:stretch>
            <a:fillRect/>
          </a:stretch>
        </p:blipFill>
        <p:spPr>
          <a:xfrm>
            <a:off x="838199" y="2082495"/>
            <a:ext cx="4933089" cy="2686050"/>
          </a:xfrm>
          <a:prstGeom prst="rect">
            <a:avLst/>
          </a:prstGeom>
        </p:spPr>
      </p:pic>
      <p:cxnSp>
        <p:nvCxnSpPr>
          <p:cNvPr id="8" name="Straight Arrow Connector 7">
            <a:extLst>
              <a:ext uri="{FF2B5EF4-FFF2-40B4-BE49-F238E27FC236}">
                <a16:creationId xmlns:a16="http://schemas.microsoft.com/office/drawing/2014/main" id="{956AA08D-91FB-4522-9D46-B2E6AFD88252}"/>
              </a:ext>
            </a:extLst>
          </p:cNvPr>
          <p:cNvCxnSpPr/>
          <p:nvPr/>
        </p:nvCxnSpPr>
        <p:spPr>
          <a:xfrm flipH="1">
            <a:off x="3895725" y="1543050"/>
            <a:ext cx="257175"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2AC8961-3138-4867-977B-DE065EB36FA5}"/>
              </a:ext>
            </a:extLst>
          </p:cNvPr>
          <p:cNvCxnSpPr>
            <a:cxnSpLocks/>
          </p:cNvCxnSpPr>
          <p:nvPr/>
        </p:nvCxnSpPr>
        <p:spPr>
          <a:xfrm>
            <a:off x="6267450" y="1447800"/>
            <a:ext cx="41910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79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201B-DAA7-45E4-BCFF-177F63D69F19}"/>
              </a:ext>
            </a:extLst>
          </p:cNvPr>
          <p:cNvSpPr>
            <a:spLocks noGrp="1"/>
          </p:cNvSpPr>
          <p:nvPr>
            <p:ph type="title"/>
          </p:nvPr>
        </p:nvSpPr>
        <p:spPr>
          <a:xfrm>
            <a:off x="1066800" y="2203690"/>
            <a:ext cx="10058400" cy="1450757"/>
          </a:xfrm>
        </p:spPr>
        <p:txBody>
          <a:bodyPr/>
          <a:lstStyle/>
          <a:p>
            <a:r>
              <a:rPr lang="en-SG" dirty="0"/>
              <a:t>Python for Analytics</a:t>
            </a:r>
          </a:p>
        </p:txBody>
      </p:sp>
    </p:spTree>
    <p:extLst>
      <p:ext uri="{BB962C8B-B14F-4D97-AF65-F5344CB8AC3E}">
        <p14:creationId xmlns:p14="http://schemas.microsoft.com/office/powerpoint/2010/main" val="233843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F54AB40-95EB-4BA7-BBF0-23C654AB576D}"/>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Sequence Types</a:t>
            </a:r>
          </a:p>
        </p:txBody>
      </p:sp>
      <p:sp>
        <p:nvSpPr>
          <p:cNvPr id="68611" name="Rectangle 3">
            <a:extLst>
              <a:ext uri="{FF2B5EF4-FFF2-40B4-BE49-F238E27FC236}">
                <a16:creationId xmlns:a16="http://schemas.microsoft.com/office/drawing/2014/main" id="{B81FD5FC-C6A6-40C4-B283-B0019609688A}"/>
              </a:ext>
            </a:extLst>
          </p:cNvPr>
          <p:cNvSpPr>
            <a:spLocks noGrp="1" noChangeArrowheads="1"/>
          </p:cNvSpPr>
          <p:nvPr>
            <p:ph type="body" idx="1"/>
          </p:nvPr>
        </p:nvSpPr>
        <p:spPr>
          <a:xfrm>
            <a:off x="1000827" y="1945913"/>
            <a:ext cx="9646715" cy="5181600"/>
          </a:xfrm>
        </p:spPr>
        <p:txBody>
          <a:bodyPr/>
          <a:lstStyle/>
          <a:p>
            <a:pPr marL="457200" indent="-457200">
              <a:buFont typeface="Symbol" panose="05050102010706020507" pitchFamily="18" charset="2"/>
              <a:buAutoNum type="arabicPeriod"/>
            </a:pPr>
            <a:r>
              <a:rPr lang="en-US" altLang="en-US" sz="3200" dirty="0">
                <a:ea typeface="ＭＳ Ｐゴシック" panose="020B0600070205080204" pitchFamily="34" charset="-128"/>
              </a:rPr>
              <a:t>Tuple: (</a:t>
            </a:r>
            <a:r>
              <a:rPr lang="en-US" altLang="en-US" sz="3200" dirty="0" err="1">
                <a:ea typeface="ＭＳ Ｐゴシック" panose="020B0600070205080204" pitchFamily="34" charset="-128"/>
              </a:rPr>
              <a:t>‘john</a:t>
            </a:r>
            <a:r>
              <a:rPr lang="en-US" altLang="en-US" sz="3200" dirty="0">
                <a:ea typeface="ＭＳ Ｐゴシック" panose="020B0600070205080204" pitchFamily="34" charset="-128"/>
              </a:rPr>
              <a:t>’, 32)</a:t>
            </a:r>
          </a:p>
          <a:p>
            <a:pPr marL="838200" lvl="1" indent="-381000">
              <a:buFont typeface="Symbol" panose="05050102010706020507" pitchFamily="18" charset="2"/>
              <a:buChar char="·"/>
            </a:pPr>
            <a:r>
              <a:rPr lang="en-US" altLang="en-US" sz="2800" dirty="0">
                <a:ea typeface="ＭＳ Ｐゴシック" panose="020B0600070205080204" pitchFamily="34" charset="-128"/>
              </a:rPr>
              <a:t>A simple </a:t>
            </a:r>
            <a:r>
              <a:rPr lang="en-US" altLang="en-US" sz="2800" i="1" dirty="0">
                <a:solidFill>
                  <a:schemeClr val="accent2"/>
                </a:solidFill>
                <a:ea typeface="ＭＳ Ｐゴシック" panose="020B0600070205080204" pitchFamily="34" charset="-128"/>
              </a:rPr>
              <a:t>immutable</a:t>
            </a:r>
            <a:r>
              <a:rPr lang="en-US" altLang="en-US" sz="2800" dirty="0">
                <a:ea typeface="ＭＳ Ｐゴシック" panose="020B0600070205080204" pitchFamily="34" charset="-128"/>
              </a:rPr>
              <a:t> ordered sequence of items</a:t>
            </a:r>
          </a:p>
          <a:p>
            <a:pPr marL="838200" lvl="1" indent="-381000">
              <a:buFont typeface="Symbol" panose="05050102010706020507" pitchFamily="18" charset="2"/>
              <a:buChar char="·"/>
            </a:pPr>
            <a:r>
              <a:rPr lang="en-US" altLang="en-US" sz="2800" dirty="0">
                <a:ea typeface="ＭＳ Ｐゴシック" panose="020B0600070205080204" pitchFamily="34" charset="-128"/>
              </a:rPr>
              <a:t>Items can be of mixed types, including collection types</a:t>
            </a:r>
          </a:p>
          <a:p>
            <a:pPr marL="457200" indent="-457200">
              <a:buFontTx/>
              <a:buAutoNum type="arabicPeriod"/>
            </a:pPr>
            <a:r>
              <a:rPr lang="en-US" altLang="en-US" sz="3200" dirty="0">
                <a:ea typeface="ＭＳ Ｐゴシック" panose="020B0600070205080204" pitchFamily="34" charset="-128"/>
              </a:rPr>
              <a:t>Strings: “John Smith”</a:t>
            </a:r>
          </a:p>
          <a:p>
            <a:pPr marL="838200" lvl="1" indent="-381000"/>
            <a:r>
              <a:rPr lang="en-US" altLang="en-US" sz="2800" i="1" dirty="0">
                <a:solidFill>
                  <a:schemeClr val="accent2"/>
                </a:solidFill>
                <a:ea typeface="ＭＳ Ｐゴシック" panose="020B0600070205080204" pitchFamily="34" charset="-128"/>
              </a:rPr>
              <a:t>Immutable</a:t>
            </a:r>
          </a:p>
          <a:p>
            <a:pPr marL="838200" lvl="1" indent="-381000"/>
            <a:r>
              <a:rPr lang="en-US" altLang="en-US" sz="2800" dirty="0">
                <a:ea typeface="ＭＳ Ｐゴシック" panose="020B0600070205080204" pitchFamily="34" charset="-128"/>
              </a:rPr>
              <a:t>Conceptually very much like a tuple</a:t>
            </a:r>
          </a:p>
          <a:p>
            <a:pPr marL="457200" indent="-457200">
              <a:buFontTx/>
              <a:buAutoNum type="arabicPeriod"/>
            </a:pPr>
            <a:r>
              <a:rPr lang="en-US" altLang="en-US" sz="3200" dirty="0">
                <a:ea typeface="ＭＳ Ｐゴシック" panose="020B0600070205080204" pitchFamily="34" charset="-128"/>
              </a:rPr>
              <a:t>List: [1, 2, </a:t>
            </a:r>
            <a:r>
              <a:rPr lang="en-US" altLang="en-US" sz="3200" dirty="0" err="1">
                <a:ea typeface="ＭＳ Ｐゴシック" panose="020B0600070205080204" pitchFamily="34" charset="-128"/>
              </a:rPr>
              <a:t>‘john</a:t>
            </a:r>
            <a:r>
              <a:rPr lang="en-US" altLang="en-US" sz="3200" dirty="0">
                <a:ea typeface="ＭＳ Ｐゴシック" panose="020B0600070205080204" pitchFamily="34" charset="-128"/>
              </a:rPr>
              <a:t>’]</a:t>
            </a:r>
          </a:p>
          <a:p>
            <a:pPr marL="838200" lvl="1" indent="-381000">
              <a:buFont typeface="Symbol" panose="05050102010706020507" pitchFamily="18" charset="2"/>
              <a:buChar char="·"/>
            </a:pPr>
            <a:r>
              <a:rPr lang="en-US" altLang="en-US" sz="2800" i="1" dirty="0">
                <a:solidFill>
                  <a:schemeClr val="accent2"/>
                </a:solidFill>
                <a:ea typeface="ＭＳ Ｐゴシック" panose="020B0600070205080204" pitchFamily="34" charset="-128"/>
              </a:rPr>
              <a:t>Mutable</a:t>
            </a:r>
            <a:r>
              <a:rPr lang="en-US" altLang="en-US" sz="2800" dirty="0">
                <a:ea typeface="ＭＳ Ｐゴシック" panose="020B0600070205080204" pitchFamily="34" charset="-128"/>
              </a:rPr>
              <a:t> ordered sequence of items of mixed types</a:t>
            </a:r>
          </a:p>
          <a:p>
            <a:pPr marL="838200" lvl="1" indent="-381000">
              <a:buFont typeface="Symbol" panose="05050102010706020507" pitchFamily="18" charset="2"/>
              <a:buChar char="·"/>
            </a:pPr>
            <a:endParaRPr lang="en-US" altLang="en-US" sz="3200" dirty="0">
              <a:ea typeface="ＭＳ Ｐゴシック" panose="020B0600070205080204" pitchFamily="34" charset="-128"/>
            </a:endParaRPr>
          </a:p>
          <a:p>
            <a:pPr marL="457200" indent="-457200">
              <a:buNone/>
            </a:pPr>
            <a:endParaRPr lang="en-US" altLang="en-US" sz="3200" i="1"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1679134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860FAFC8-CEBE-46B6-A10F-206FD85B2FCC}"/>
              </a:ext>
            </a:extLst>
          </p:cNvPr>
          <p:cNvSpPr>
            <a:spLocks noGrp="1" noChangeArrowheads="1"/>
          </p:cNvSpPr>
          <p:nvPr>
            <p:ph type="title"/>
          </p:nvPr>
        </p:nvSpPr>
        <p:spPr/>
        <p:txBody>
          <a:bodyPr/>
          <a:lstStyle/>
          <a:p>
            <a:r>
              <a:rPr lang="en-US" altLang="en-US" dirty="0">
                <a:effectLst>
                  <a:outerShdw blurRad="38100" dist="38100" dir="2700000" algn="tl">
                    <a:srgbClr val="000000"/>
                  </a:outerShdw>
                </a:effectLst>
                <a:ea typeface="ＭＳ Ｐゴシック" panose="020B0600070205080204" pitchFamily="34" charset="-128"/>
              </a:rPr>
              <a:t>Sequence Types</a:t>
            </a:r>
          </a:p>
        </p:txBody>
      </p:sp>
      <p:sp>
        <p:nvSpPr>
          <p:cNvPr id="74755" name="Rectangle 3">
            <a:extLst>
              <a:ext uri="{FF2B5EF4-FFF2-40B4-BE49-F238E27FC236}">
                <a16:creationId xmlns:a16="http://schemas.microsoft.com/office/drawing/2014/main" id="{0619CE3C-19A2-42FC-940A-FE9F802782A2}"/>
              </a:ext>
            </a:extLst>
          </p:cNvPr>
          <p:cNvSpPr>
            <a:spLocks noGrp="1" noChangeArrowheads="1"/>
          </p:cNvSpPr>
          <p:nvPr>
            <p:ph type="body" idx="1"/>
          </p:nvPr>
        </p:nvSpPr>
        <p:spPr>
          <a:xfrm>
            <a:off x="927184" y="1988361"/>
            <a:ext cx="9431923" cy="4067750"/>
          </a:xfrm>
        </p:spPr>
        <p:txBody>
          <a:bodyPr>
            <a:normAutofit fontScale="55000" lnSpcReduction="20000"/>
          </a:bodyPr>
          <a:lstStyle/>
          <a:p>
            <a:pPr>
              <a:lnSpc>
                <a:spcPct val="90000"/>
              </a:lnSpc>
            </a:pPr>
            <a:r>
              <a:rPr lang="en-US" altLang="en-US" sz="2800" dirty="0">
                <a:ea typeface="ＭＳ Ｐゴシック" panose="020B0600070205080204" pitchFamily="34" charset="-128"/>
              </a:rPr>
              <a:t>Access individual members of a tuple, list, or string using square bracket “array” notation </a:t>
            </a:r>
          </a:p>
          <a:p>
            <a:pPr>
              <a:lnSpc>
                <a:spcPct val="90000"/>
              </a:lnSpc>
            </a:pPr>
            <a:r>
              <a:rPr lang="en-US" altLang="en-US" sz="2800" i="1" dirty="0">
                <a:ea typeface="ＭＳ Ｐゴシック" panose="020B0600070205080204" pitchFamily="34" charset="-128"/>
              </a:rPr>
              <a:t>Note that all are 0 based… </a:t>
            </a:r>
          </a:p>
          <a:p>
            <a:pPr>
              <a:lnSpc>
                <a:spcPct val="90000"/>
              </a:lnSpc>
              <a:buFont typeface="Symbol" panose="05050102010706020507" pitchFamily="18" charset="2"/>
              <a:buNone/>
            </a:pPr>
            <a:endParaRPr lang="en-US" altLang="en-US" sz="1000" i="1" dirty="0">
              <a:ea typeface="ＭＳ Ｐゴシック" panose="020B0600070205080204" pitchFamily="34" charset="-128"/>
            </a:endParaRP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tu</a:t>
            </a:r>
            <a:r>
              <a:rPr lang="en-US" altLang="en-US" dirty="0">
                <a:latin typeface="Courier New" panose="02070309020205020404" pitchFamily="49" charset="0"/>
                <a:ea typeface="ＭＳ Ｐゴシック" panose="020B0600070205080204" pitchFamily="34" charset="-128"/>
              </a:rPr>
              <a:t> = (23, </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err="1">
                <a:solidFill>
                  <a:srgbClr val="008000"/>
                </a:solidFill>
                <a:latin typeface="Courier New" panose="02070309020205020404" pitchFamily="49" charset="0"/>
                <a:ea typeface="ＭＳ Ｐゴシック" panose="020B0600070205080204" pitchFamily="34" charset="-128"/>
              </a:rPr>
              <a:t>abc</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a:latin typeface="Courier New" panose="02070309020205020404" pitchFamily="49" charset="0"/>
                <a:ea typeface="ＭＳ Ｐゴシック" panose="020B0600070205080204" pitchFamily="34" charset="-128"/>
              </a:rPr>
              <a:t>, 4.56, (2,3), </a:t>
            </a:r>
            <a:r>
              <a:rPr lang="en-US" altLang="en-US" dirty="0">
                <a:solidFill>
                  <a:srgbClr val="008000"/>
                </a:solidFill>
                <a:latin typeface="Courier New" panose="02070309020205020404" pitchFamily="49" charset="0"/>
                <a:ea typeface="ＭＳ Ｐゴシック" panose="020B0600070205080204" pitchFamily="34" charset="-128"/>
              </a:rPr>
              <a:t>‘def’</a:t>
            </a:r>
            <a:r>
              <a:rPr lang="en-US" altLang="en-US" dirty="0">
                <a:latin typeface="Courier New" panose="02070309020205020404" pitchFamily="49" charset="0"/>
                <a:ea typeface="ＭＳ Ｐゴシック" panose="020B0600070205080204" pitchFamily="34" charset="-128"/>
              </a:rPr>
              <a:t>)</a:t>
            </a: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tu</a:t>
            </a:r>
            <a:r>
              <a:rPr lang="en-US" altLang="en-US" dirty="0">
                <a:latin typeface="Courier New" panose="02070309020205020404" pitchFamily="49" charset="0"/>
                <a:ea typeface="ＭＳ Ｐゴシック" panose="020B0600070205080204" pitchFamily="34" charset="-128"/>
              </a:rPr>
              <a:t>[1]     # Second item in the tuple.</a:t>
            </a:r>
          </a:p>
          <a:p>
            <a:pPr>
              <a:lnSpc>
                <a:spcPct val="90000"/>
              </a:lnSpc>
              <a:buFont typeface="Symbol" panose="05050102010706020507" pitchFamily="18" charset="2"/>
              <a:buNone/>
            </a:pPr>
            <a:r>
              <a:rPr lang="en-US" altLang="en-US" dirty="0">
                <a:solidFill>
                  <a:schemeClr val="accent2"/>
                </a:solidFill>
                <a:latin typeface="Courier New" panose="02070309020205020404" pitchFamily="49" charset="0"/>
                <a:ea typeface="ＭＳ Ｐゴシック" panose="020B0600070205080204" pitchFamily="34" charset="-128"/>
              </a:rPr>
              <a:t> ‘</a:t>
            </a:r>
            <a:r>
              <a:rPr lang="en-US" altLang="en-US" dirty="0" err="1">
                <a:solidFill>
                  <a:schemeClr val="accent2"/>
                </a:solidFill>
                <a:latin typeface="Courier New" panose="02070309020205020404" pitchFamily="49" charset="0"/>
                <a:ea typeface="ＭＳ Ｐゴシック" panose="020B0600070205080204" pitchFamily="34" charset="-128"/>
              </a:rPr>
              <a:t>abc</a:t>
            </a:r>
            <a:r>
              <a:rPr lang="en-US" altLang="en-US" dirty="0">
                <a:solidFill>
                  <a:schemeClr val="accent2"/>
                </a:solidFill>
                <a:latin typeface="Courier New" panose="02070309020205020404" pitchFamily="49" charset="0"/>
                <a:ea typeface="ＭＳ Ｐゴシック" panose="020B0600070205080204" pitchFamily="34" charset="-128"/>
              </a:rPr>
              <a:t>’</a:t>
            </a:r>
          </a:p>
          <a:p>
            <a:pPr>
              <a:lnSpc>
                <a:spcPct val="90000"/>
              </a:lnSpc>
              <a:buFont typeface="Symbol" panose="05050102010706020507" pitchFamily="18" charset="2"/>
              <a:buNone/>
            </a:pPr>
            <a:endParaRPr lang="en-US" altLang="en-US" sz="800" dirty="0">
              <a:solidFill>
                <a:schemeClr val="accent2"/>
              </a:solidFill>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 = [</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err="1">
                <a:solidFill>
                  <a:srgbClr val="008000"/>
                </a:solidFill>
                <a:latin typeface="Courier New" panose="02070309020205020404" pitchFamily="49" charset="0"/>
                <a:ea typeface="ＭＳ Ｐゴシック" panose="020B0600070205080204" pitchFamily="34" charset="-128"/>
              </a:rPr>
              <a:t>abc</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a:latin typeface="Courier New" panose="02070309020205020404" pitchFamily="49" charset="0"/>
                <a:ea typeface="ＭＳ Ｐゴシック" panose="020B0600070205080204" pitchFamily="34" charset="-128"/>
              </a:rPr>
              <a:t>, 34, 4.34, 23]</a:t>
            </a:r>
            <a:r>
              <a:rPr lang="en-US" altLang="en-US" dirty="0">
                <a:solidFill>
                  <a:srgbClr val="660033"/>
                </a:solidFill>
                <a:latin typeface="Courier New" panose="02070309020205020404" pitchFamily="49" charset="0"/>
                <a:ea typeface="ＭＳ Ｐゴシック" panose="020B0600070205080204" pitchFamily="34" charset="-128"/>
              </a:rPr>
              <a:t> </a:t>
            </a: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li[1]      # Second item in the list.</a:t>
            </a:r>
          </a:p>
          <a:p>
            <a:pPr>
              <a:lnSpc>
                <a:spcPct val="90000"/>
              </a:lnSpc>
              <a:buFont typeface="Symbol" panose="05050102010706020507" pitchFamily="18" charset="2"/>
              <a:buNone/>
            </a:pPr>
            <a:r>
              <a:rPr lang="en-US" altLang="en-US" dirty="0">
                <a:solidFill>
                  <a:schemeClr val="accent2"/>
                </a:solidFill>
                <a:latin typeface="Courier New" panose="02070309020205020404" pitchFamily="49" charset="0"/>
                <a:ea typeface="ＭＳ Ｐゴシック" panose="020B0600070205080204" pitchFamily="34" charset="-128"/>
              </a:rPr>
              <a:t> 34</a:t>
            </a:r>
          </a:p>
          <a:p>
            <a:pPr>
              <a:lnSpc>
                <a:spcPct val="90000"/>
              </a:lnSpc>
              <a:buFont typeface="Symbol" panose="05050102010706020507" pitchFamily="18" charset="2"/>
              <a:buNone/>
            </a:pPr>
            <a:endParaRPr lang="en-US" altLang="en-US" sz="800" dirty="0">
              <a:solidFill>
                <a:schemeClr val="accent2"/>
              </a:solidFill>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st</a:t>
            </a:r>
            <a:r>
              <a:rPr lang="en-US" altLang="en-US" dirty="0">
                <a:latin typeface="Courier New" panose="02070309020205020404" pitchFamily="49" charset="0"/>
                <a:ea typeface="ＭＳ Ｐゴシック" panose="020B0600070205080204" pitchFamily="34" charset="-128"/>
              </a:rPr>
              <a:t> = </a:t>
            </a:r>
            <a:r>
              <a:rPr lang="en-US" altLang="en-US" dirty="0">
                <a:solidFill>
                  <a:srgbClr val="008000"/>
                </a:solidFill>
                <a:latin typeface="Courier New" panose="02070309020205020404" pitchFamily="49" charset="0"/>
                <a:ea typeface="ＭＳ Ｐゴシック" panose="020B0600070205080204" pitchFamily="34" charset="-128"/>
              </a:rPr>
              <a:t>“Hello World”</a:t>
            </a: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st</a:t>
            </a:r>
            <a:r>
              <a:rPr lang="en-US" altLang="en-US" dirty="0">
                <a:latin typeface="Courier New" panose="02070309020205020404" pitchFamily="49" charset="0"/>
                <a:ea typeface="ＭＳ Ｐゴシック" panose="020B0600070205080204" pitchFamily="34" charset="-128"/>
              </a:rPr>
              <a:t>[1]   # Second character in string.</a:t>
            </a:r>
          </a:p>
          <a:p>
            <a:pPr>
              <a:lnSpc>
                <a:spcPct val="90000"/>
              </a:lnSpc>
              <a:buFont typeface="Symbol" panose="05050102010706020507" pitchFamily="18" charset="2"/>
              <a:buNone/>
            </a:pPr>
            <a:r>
              <a:rPr lang="en-US" altLang="en-US" dirty="0">
                <a:solidFill>
                  <a:schemeClr val="accent2"/>
                </a:solidFill>
                <a:latin typeface="Courier New" panose="02070309020205020404" pitchFamily="49" charset="0"/>
                <a:ea typeface="ＭＳ Ｐゴシック" panose="020B0600070205080204" pitchFamily="34" charset="-128"/>
              </a:rPr>
              <a:t> ‘e’</a:t>
            </a:r>
          </a:p>
        </p:txBody>
      </p:sp>
      <p:pic>
        <p:nvPicPr>
          <p:cNvPr id="2" name="Picture 1">
            <a:extLst>
              <a:ext uri="{FF2B5EF4-FFF2-40B4-BE49-F238E27FC236}">
                <a16:creationId xmlns:a16="http://schemas.microsoft.com/office/drawing/2014/main" id="{5224880B-EAB5-4815-B9C3-028280C23FB7}"/>
              </a:ext>
            </a:extLst>
          </p:cNvPr>
          <p:cNvPicPr>
            <a:picLocks noChangeAspect="1"/>
          </p:cNvPicPr>
          <p:nvPr/>
        </p:nvPicPr>
        <p:blipFill>
          <a:blip r:embed="rId3"/>
          <a:stretch>
            <a:fillRect/>
          </a:stretch>
        </p:blipFill>
        <p:spPr>
          <a:xfrm>
            <a:off x="7576290" y="2852878"/>
            <a:ext cx="2243522" cy="1152244"/>
          </a:xfrm>
          <a:prstGeom prst="rect">
            <a:avLst/>
          </a:prstGeom>
        </p:spPr>
      </p:pic>
    </p:spTree>
    <p:extLst>
      <p:ext uri="{BB962C8B-B14F-4D97-AF65-F5344CB8AC3E}">
        <p14:creationId xmlns:p14="http://schemas.microsoft.com/office/powerpoint/2010/main" val="1792787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E4DF9A39-87EA-4CC2-A9EE-E938FA285ADA}"/>
              </a:ext>
            </a:extLst>
          </p:cNvPr>
          <p:cNvSpPr>
            <a:spLocks noGrp="1" noChangeArrowheads="1"/>
          </p:cNvSpPr>
          <p:nvPr>
            <p:ph type="title"/>
          </p:nvPr>
        </p:nvSpPr>
        <p:spPr/>
        <p:txBody>
          <a:bodyPr/>
          <a:lstStyle/>
          <a:p>
            <a:r>
              <a:rPr lang="en-US" altLang="en-US" dirty="0">
                <a:effectLst>
                  <a:outerShdw blurRad="38100" dist="38100" dir="2700000" algn="tl">
                    <a:srgbClr val="000000"/>
                  </a:outerShdw>
                </a:effectLst>
                <a:ea typeface="ＭＳ Ｐゴシック" panose="020B0600070205080204" pitchFamily="34" charset="-128"/>
              </a:rPr>
              <a:t>Operations on Lists</a:t>
            </a:r>
          </a:p>
        </p:txBody>
      </p:sp>
      <p:sp>
        <p:nvSpPr>
          <p:cNvPr id="103427" name="Rectangle 3">
            <a:extLst>
              <a:ext uri="{FF2B5EF4-FFF2-40B4-BE49-F238E27FC236}">
                <a16:creationId xmlns:a16="http://schemas.microsoft.com/office/drawing/2014/main" id="{31490299-8BE5-4ABF-9E88-B00C8FA59851}"/>
              </a:ext>
            </a:extLst>
          </p:cNvPr>
          <p:cNvSpPr>
            <a:spLocks noGrp="1" noChangeArrowheads="1"/>
          </p:cNvSpPr>
          <p:nvPr>
            <p:ph type="body" idx="1"/>
          </p:nvPr>
        </p:nvSpPr>
        <p:spPr/>
        <p:txBody>
          <a:bodyPr>
            <a:normAutofit/>
          </a:bodyPr>
          <a:lstStyle/>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 = [5, 2, 6, 8]</a:t>
            </a:r>
          </a:p>
          <a:p>
            <a:pPr>
              <a:lnSpc>
                <a:spcPct val="90000"/>
              </a:lnSpc>
              <a:buFont typeface="Symbol" panose="05050102010706020507" pitchFamily="18" charset="2"/>
              <a:buNone/>
            </a:pPr>
            <a:endParaRPr lang="en-US" altLang="en-US" dirty="0">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li.reverse</a:t>
            </a:r>
            <a:r>
              <a:rPr lang="en-US" altLang="en-US" dirty="0">
                <a:latin typeface="Courier New" panose="02070309020205020404" pitchFamily="49" charset="0"/>
                <a:ea typeface="ＭＳ Ｐゴシック" panose="020B0600070205080204" pitchFamily="34" charset="-128"/>
              </a:rPr>
              <a:t>()    # reverse the list </a:t>
            </a:r>
            <a:r>
              <a:rPr lang="en-US" altLang="en-US" i="1" dirty="0">
                <a:latin typeface="Courier New" panose="02070309020205020404" pitchFamily="49" charset="0"/>
                <a:ea typeface="ＭＳ Ｐゴシック" panose="020B0600070205080204" pitchFamily="34" charset="-128"/>
              </a:rPr>
              <a:t>*in place*</a:t>
            </a: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a:t>
            </a:r>
          </a:p>
          <a:p>
            <a:pPr>
              <a:lnSpc>
                <a:spcPct val="90000"/>
              </a:lnSpc>
              <a:buFont typeface="Symbol" panose="05050102010706020507" pitchFamily="18" charset="2"/>
              <a:buNone/>
            </a:pPr>
            <a:r>
              <a:rPr lang="en-US" altLang="en-US" dirty="0">
                <a:latin typeface="Courier New" panose="02070309020205020404" pitchFamily="49" charset="0"/>
                <a:ea typeface="ＭＳ Ｐゴシック" panose="020B0600070205080204" pitchFamily="34" charset="-128"/>
              </a:rPr>
              <a:t>  </a:t>
            </a:r>
            <a:r>
              <a:rPr lang="en-US" altLang="en-US" dirty="0">
                <a:solidFill>
                  <a:schemeClr val="accent2"/>
                </a:solidFill>
                <a:latin typeface="Courier New" panose="02070309020205020404" pitchFamily="49" charset="0"/>
                <a:ea typeface="ＭＳ Ｐゴシック" panose="020B0600070205080204" pitchFamily="34" charset="-128"/>
              </a:rPr>
              <a:t>[8, 6, 2, 5]</a:t>
            </a:r>
          </a:p>
          <a:p>
            <a:pPr>
              <a:lnSpc>
                <a:spcPct val="90000"/>
              </a:lnSpc>
              <a:buFont typeface="Symbol" panose="05050102010706020507" pitchFamily="18" charset="2"/>
              <a:buNone/>
            </a:pPr>
            <a:endParaRPr lang="en-US" altLang="en-US" dirty="0">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li.sort</a:t>
            </a:r>
            <a:r>
              <a:rPr lang="en-US" altLang="en-US" dirty="0">
                <a:latin typeface="Courier New" panose="02070309020205020404" pitchFamily="49" charset="0"/>
                <a:ea typeface="ＭＳ Ｐゴシック" panose="020B0600070205080204" pitchFamily="34" charset="-128"/>
              </a:rPr>
              <a:t>()       # sort the list </a:t>
            </a:r>
            <a:r>
              <a:rPr lang="en-US" altLang="en-US" i="1" dirty="0">
                <a:latin typeface="Courier New" panose="02070309020205020404" pitchFamily="49" charset="0"/>
                <a:ea typeface="ＭＳ Ｐゴシック" panose="020B0600070205080204" pitchFamily="34" charset="-128"/>
              </a:rPr>
              <a:t>*in place*</a:t>
            </a:r>
          </a:p>
          <a:p>
            <a:pPr>
              <a:lnSpc>
                <a:spcPct val="90000"/>
              </a:lnSpc>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a:t>
            </a:r>
          </a:p>
          <a:p>
            <a:pPr>
              <a:lnSpc>
                <a:spcPct val="90000"/>
              </a:lnSpc>
              <a:buFont typeface="Symbol" panose="05050102010706020507" pitchFamily="18" charset="2"/>
              <a:buNone/>
            </a:pPr>
            <a:r>
              <a:rPr lang="en-US" altLang="en-US" dirty="0">
                <a:latin typeface="Courier New" panose="02070309020205020404" pitchFamily="49" charset="0"/>
                <a:ea typeface="ＭＳ Ｐゴシック" panose="020B0600070205080204" pitchFamily="34" charset="-128"/>
              </a:rPr>
              <a:t>  </a:t>
            </a:r>
            <a:r>
              <a:rPr lang="en-US" altLang="en-US" dirty="0">
                <a:solidFill>
                  <a:schemeClr val="accent2"/>
                </a:solidFill>
                <a:latin typeface="Courier New" panose="02070309020205020404" pitchFamily="49" charset="0"/>
                <a:ea typeface="ＭＳ Ｐゴシック" panose="020B0600070205080204" pitchFamily="34" charset="-128"/>
              </a:rPr>
              <a:t>[2, 5, 6, 8]</a:t>
            </a:r>
          </a:p>
        </p:txBody>
      </p:sp>
    </p:spTree>
    <p:extLst>
      <p:ext uri="{BB962C8B-B14F-4D97-AF65-F5344CB8AC3E}">
        <p14:creationId xmlns:p14="http://schemas.microsoft.com/office/powerpoint/2010/main" val="2641290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989F87AF-B6C4-45AD-A449-1CF82585C3D9}"/>
              </a:ext>
            </a:extLst>
          </p:cNvPr>
          <p:cNvSpPr>
            <a:spLocks noGrp="1" noChangeArrowheads="1"/>
          </p:cNvSpPr>
          <p:nvPr>
            <p:ph type="title"/>
          </p:nvPr>
        </p:nvSpPr>
        <p:spPr>
          <a:xfrm>
            <a:off x="821119" y="581175"/>
            <a:ext cx="8052857" cy="652345"/>
          </a:xfrm>
        </p:spPr>
        <p:txBody>
          <a:bodyPr>
            <a:normAutofit fontScale="90000"/>
          </a:bodyPr>
          <a:lstStyle/>
          <a:p>
            <a:r>
              <a:rPr lang="en-US" altLang="en-US" dirty="0">
                <a:effectLst>
                  <a:outerShdw blurRad="38100" dist="38100" dir="2700000" algn="tl">
                    <a:srgbClr val="000000"/>
                  </a:outerShdw>
                </a:effectLst>
                <a:ea typeface="ＭＳ Ｐゴシック" panose="020B0600070205080204" pitchFamily="34" charset="-128"/>
              </a:rPr>
              <a:t>Operations on Lists</a:t>
            </a:r>
          </a:p>
        </p:txBody>
      </p:sp>
      <p:sp>
        <p:nvSpPr>
          <p:cNvPr id="99331" name="Rectangle 3">
            <a:extLst>
              <a:ext uri="{FF2B5EF4-FFF2-40B4-BE49-F238E27FC236}">
                <a16:creationId xmlns:a16="http://schemas.microsoft.com/office/drawing/2014/main" id="{C8F4A349-E032-41E0-8FD8-B862B909960D}"/>
              </a:ext>
            </a:extLst>
          </p:cNvPr>
          <p:cNvSpPr>
            <a:spLocks noGrp="1" noChangeArrowheads="1"/>
          </p:cNvSpPr>
          <p:nvPr>
            <p:ph type="body" idx="1"/>
          </p:nvPr>
        </p:nvSpPr>
        <p:spPr>
          <a:xfrm>
            <a:off x="620338" y="1687650"/>
            <a:ext cx="9781728" cy="5107446"/>
          </a:xfrm>
        </p:spPr>
        <p:txBody>
          <a:bodyPr/>
          <a:lstStyle/>
          <a:p>
            <a:pPr marL="0" indent="0">
              <a:buNone/>
            </a:pPr>
            <a:r>
              <a:rPr lang="en-US" altLang="en-US" sz="2800" dirty="0">
                <a:solidFill>
                  <a:srgbClr val="000000"/>
                </a:solidFill>
                <a:ea typeface="ＭＳ Ｐゴシック" panose="020B0600070205080204" pitchFamily="34" charset="-128"/>
              </a:rPr>
              <a:t>Lists have many methods, including index, count, remove, reverse, sort </a:t>
            </a:r>
          </a:p>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li = [‘a’, ‘b’, ‘c’, ‘b’]</a:t>
            </a:r>
          </a:p>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a:t>
            </a:r>
            <a:r>
              <a:rPr lang="en-US" altLang="en-US" b="0" dirty="0" err="1">
                <a:latin typeface="Courier New" panose="02070309020205020404" pitchFamily="49" charset="0"/>
                <a:ea typeface="ＭＳ Ｐゴシック" panose="020B0600070205080204" pitchFamily="34" charset="-128"/>
              </a:rPr>
              <a:t>li.index</a:t>
            </a:r>
            <a:r>
              <a:rPr lang="en-US" altLang="en-US" b="0" dirty="0">
                <a:latin typeface="Courier New" panose="02070309020205020404" pitchFamily="49" charset="0"/>
                <a:ea typeface="ＭＳ Ｐゴシック" panose="020B0600070205080204" pitchFamily="34" charset="-128"/>
              </a:rPr>
              <a:t>(‘b’)  # index of 1</a:t>
            </a:r>
            <a:r>
              <a:rPr lang="en-US" altLang="en-US" b="0" baseline="30000" dirty="0">
                <a:latin typeface="Courier New" panose="02070309020205020404" pitchFamily="49" charset="0"/>
                <a:ea typeface="ＭＳ Ｐゴシック" panose="020B0600070205080204" pitchFamily="34" charset="-128"/>
              </a:rPr>
              <a:t>st</a:t>
            </a:r>
            <a:r>
              <a:rPr lang="en-US" altLang="en-US" b="0" dirty="0">
                <a:latin typeface="Courier New" panose="02070309020205020404" pitchFamily="49" charset="0"/>
                <a:ea typeface="ＭＳ Ｐゴシック" panose="020B0600070205080204" pitchFamily="34" charset="-128"/>
              </a:rPr>
              <a:t> occurrence</a:t>
            </a:r>
            <a:endParaRPr lang="en-US" altLang="en-US" b="0" baseline="30000" dirty="0">
              <a:latin typeface="Courier New" panose="02070309020205020404" pitchFamily="49" charset="0"/>
              <a:ea typeface="ＭＳ Ｐゴシック" panose="020B0600070205080204" pitchFamily="34" charset="-128"/>
            </a:endParaRPr>
          </a:p>
          <a:p>
            <a:pPr marL="0" indent="0">
              <a:buNone/>
            </a:pPr>
            <a:r>
              <a:rPr lang="en-US" altLang="en-US" b="0" dirty="0">
                <a:solidFill>
                  <a:schemeClr val="accent2"/>
                </a:solidFill>
                <a:latin typeface="Courier New" panose="02070309020205020404" pitchFamily="49" charset="0"/>
                <a:ea typeface="ＭＳ Ｐゴシック" panose="020B0600070205080204" pitchFamily="34" charset="-128"/>
              </a:rPr>
              <a:t>1</a:t>
            </a:r>
          </a:p>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a:t>
            </a:r>
            <a:r>
              <a:rPr lang="en-US" altLang="en-US" b="0" dirty="0" err="1">
                <a:latin typeface="Courier New" panose="02070309020205020404" pitchFamily="49" charset="0"/>
                <a:ea typeface="ＭＳ Ｐゴシック" panose="020B0600070205080204" pitchFamily="34" charset="-128"/>
              </a:rPr>
              <a:t>li.count</a:t>
            </a:r>
            <a:r>
              <a:rPr lang="en-US" altLang="en-US" b="0" dirty="0">
                <a:latin typeface="Courier New" panose="02070309020205020404" pitchFamily="49" charset="0"/>
                <a:ea typeface="ＭＳ Ｐゴシック" panose="020B0600070205080204" pitchFamily="34" charset="-128"/>
              </a:rPr>
              <a:t>(‘b’)  # number of occurrences</a:t>
            </a:r>
          </a:p>
          <a:p>
            <a:pPr marL="0" indent="0">
              <a:buNone/>
            </a:pPr>
            <a:r>
              <a:rPr lang="en-US" altLang="en-US" b="0" dirty="0">
                <a:solidFill>
                  <a:schemeClr val="accent2"/>
                </a:solidFill>
                <a:latin typeface="Courier New" panose="02070309020205020404" pitchFamily="49" charset="0"/>
                <a:ea typeface="ＭＳ Ｐゴシック" panose="020B0600070205080204" pitchFamily="34" charset="-128"/>
              </a:rPr>
              <a:t>2</a:t>
            </a:r>
            <a:endParaRPr lang="en-US" altLang="en-US" b="0" dirty="0">
              <a:latin typeface="Courier New" panose="02070309020205020404" pitchFamily="49" charset="0"/>
              <a:ea typeface="ＭＳ Ｐゴシック" panose="020B0600070205080204" pitchFamily="34" charset="-128"/>
            </a:endParaRPr>
          </a:p>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a:t>
            </a:r>
            <a:r>
              <a:rPr lang="en-US" altLang="en-US" b="0" dirty="0" err="1">
                <a:latin typeface="Courier New" panose="02070309020205020404" pitchFamily="49" charset="0"/>
                <a:ea typeface="ＭＳ Ｐゴシック" panose="020B0600070205080204" pitchFamily="34" charset="-128"/>
              </a:rPr>
              <a:t>li.remove</a:t>
            </a:r>
            <a:r>
              <a:rPr lang="en-US" altLang="en-US" b="0" dirty="0">
                <a:latin typeface="Courier New" panose="02070309020205020404" pitchFamily="49" charset="0"/>
                <a:ea typeface="ＭＳ Ｐゴシック" panose="020B0600070205080204" pitchFamily="34" charset="-128"/>
              </a:rPr>
              <a:t>(‘b’) # remove 1</a:t>
            </a:r>
            <a:r>
              <a:rPr lang="en-US" altLang="en-US" b="0" baseline="30000" dirty="0">
                <a:latin typeface="Courier New" panose="02070309020205020404" pitchFamily="49" charset="0"/>
                <a:ea typeface="ＭＳ Ｐゴシック" panose="020B0600070205080204" pitchFamily="34" charset="-128"/>
              </a:rPr>
              <a:t>st</a:t>
            </a:r>
            <a:r>
              <a:rPr lang="en-US" altLang="en-US" b="0" dirty="0">
                <a:latin typeface="Courier New" panose="02070309020205020404" pitchFamily="49" charset="0"/>
                <a:ea typeface="ＭＳ Ｐゴシック" panose="020B0600070205080204" pitchFamily="34" charset="-128"/>
              </a:rPr>
              <a:t> occurrence</a:t>
            </a:r>
          </a:p>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li</a:t>
            </a:r>
          </a:p>
          <a:p>
            <a:pPr marL="0" indent="0">
              <a:buNone/>
            </a:pPr>
            <a:r>
              <a:rPr lang="en-US" altLang="en-US" b="0" dirty="0">
                <a:solidFill>
                  <a:schemeClr val="accent2"/>
                </a:solidFill>
                <a:latin typeface="Courier New" panose="02070309020205020404" pitchFamily="49" charset="0"/>
                <a:ea typeface="ＭＳ Ｐゴシック" panose="020B0600070205080204" pitchFamily="34" charset="-128"/>
              </a:rPr>
              <a:t>  [‘a’, ‘c’, ‘b’]</a:t>
            </a:r>
          </a:p>
          <a:p>
            <a:pPr marL="0" indent="0">
              <a:buNone/>
            </a:pPr>
            <a:endParaRPr lang="en-US" altLang="en-US" b="0" baseline="30000" dirty="0">
              <a:latin typeface="Courier New" panose="02070309020205020404" pitchFamily="49" charset="0"/>
              <a:ea typeface="ＭＳ Ｐゴシック" panose="020B0600070205080204" pitchFamily="34" charset="-128"/>
            </a:endParaRPr>
          </a:p>
        </p:txBody>
      </p:sp>
    </p:spTree>
    <p:extLst>
      <p:ext uri="{BB962C8B-B14F-4D97-AF65-F5344CB8AC3E}">
        <p14:creationId xmlns:p14="http://schemas.microsoft.com/office/powerpoint/2010/main" val="3884324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44F2321-BCEB-4798-9B74-B3B4B079465B}"/>
              </a:ext>
            </a:extLst>
          </p:cNvPr>
          <p:cNvSpPr>
            <a:spLocks noGrp="1" noChangeArrowheads="1"/>
          </p:cNvSpPr>
          <p:nvPr>
            <p:ph type="title"/>
          </p:nvPr>
        </p:nvSpPr>
        <p:spPr/>
        <p:txBody>
          <a:bodyPr/>
          <a:lstStyle/>
          <a:p>
            <a:r>
              <a:rPr lang="en-US" altLang="en-US" dirty="0">
                <a:effectLst>
                  <a:outerShdw blurRad="38100" dist="38100" dir="2700000" algn="tl">
                    <a:srgbClr val="000000"/>
                  </a:outerShdw>
                </a:effectLst>
                <a:ea typeface="ＭＳ Ｐゴシック" panose="020B0600070205080204" pitchFamily="34" charset="-128"/>
              </a:rPr>
              <a:t>Sequence Types</a:t>
            </a:r>
          </a:p>
        </p:txBody>
      </p:sp>
      <p:sp>
        <p:nvSpPr>
          <p:cNvPr id="72707" name="Rectangle 3">
            <a:extLst>
              <a:ext uri="{FF2B5EF4-FFF2-40B4-BE49-F238E27FC236}">
                <a16:creationId xmlns:a16="http://schemas.microsoft.com/office/drawing/2014/main" id="{D4D76782-3537-4F22-B425-B5F6ABA7907E}"/>
              </a:ext>
            </a:extLst>
          </p:cNvPr>
          <p:cNvSpPr>
            <a:spLocks noGrp="1" noChangeArrowheads="1"/>
          </p:cNvSpPr>
          <p:nvPr>
            <p:ph type="body" idx="1"/>
          </p:nvPr>
        </p:nvSpPr>
        <p:spPr>
          <a:xfrm>
            <a:off x="1258579" y="2005236"/>
            <a:ext cx="7924800" cy="4953000"/>
          </a:xfrm>
        </p:spPr>
        <p:txBody>
          <a:bodyPr/>
          <a:lstStyle/>
          <a:p>
            <a:r>
              <a:rPr lang="en-US" altLang="en-US" sz="2800" dirty="0">
                <a:ea typeface="ＭＳ Ｐゴシック" panose="020B0600070205080204" pitchFamily="34" charset="-128"/>
              </a:rPr>
              <a:t>Define tuples using parentheses and commas</a:t>
            </a:r>
          </a:p>
          <a:p>
            <a:pPr lvl="1">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tu</a:t>
            </a:r>
            <a:r>
              <a:rPr lang="en-US" altLang="en-US" dirty="0">
                <a:latin typeface="Courier New" panose="02070309020205020404" pitchFamily="49" charset="0"/>
                <a:ea typeface="ＭＳ Ｐゴシック" panose="020B0600070205080204" pitchFamily="34" charset="-128"/>
              </a:rPr>
              <a:t> = (23, </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err="1">
                <a:solidFill>
                  <a:srgbClr val="008000"/>
                </a:solidFill>
                <a:latin typeface="Courier New" panose="02070309020205020404" pitchFamily="49" charset="0"/>
                <a:ea typeface="ＭＳ Ｐゴシック" panose="020B0600070205080204" pitchFamily="34" charset="-128"/>
              </a:rPr>
              <a:t>abc</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a:latin typeface="Courier New" panose="02070309020205020404" pitchFamily="49" charset="0"/>
                <a:ea typeface="ＭＳ Ｐゴシック" panose="020B0600070205080204" pitchFamily="34" charset="-128"/>
              </a:rPr>
              <a:t>, 4.56, (2,3), </a:t>
            </a:r>
            <a:r>
              <a:rPr lang="en-US" altLang="en-US" dirty="0">
                <a:solidFill>
                  <a:srgbClr val="008000"/>
                </a:solidFill>
                <a:latin typeface="Courier New" panose="02070309020205020404" pitchFamily="49" charset="0"/>
                <a:ea typeface="ＭＳ Ｐゴシック" panose="020B0600070205080204" pitchFamily="34" charset="-128"/>
              </a:rPr>
              <a:t>‘def’</a:t>
            </a:r>
            <a:r>
              <a:rPr lang="en-US" altLang="en-US" dirty="0">
                <a:latin typeface="Courier New" panose="02070309020205020404" pitchFamily="49" charset="0"/>
                <a:ea typeface="ＭＳ Ｐゴシック" panose="020B0600070205080204" pitchFamily="34" charset="-128"/>
              </a:rPr>
              <a:t>)</a:t>
            </a:r>
          </a:p>
          <a:p>
            <a:r>
              <a:rPr lang="en-US" altLang="en-US" sz="2800" dirty="0">
                <a:ea typeface="ＭＳ Ｐゴシック" panose="020B0600070205080204" pitchFamily="34" charset="-128"/>
              </a:rPr>
              <a:t>Define lists are using square brackets and commas</a:t>
            </a:r>
            <a:endParaRPr lang="en-US" altLang="en-US" b="0" dirty="0">
              <a:latin typeface="Courier New" panose="02070309020205020404" pitchFamily="49" charset="0"/>
              <a:ea typeface="ＭＳ Ｐゴシック" panose="020B0600070205080204" pitchFamily="34" charset="-128"/>
            </a:endParaRPr>
          </a:p>
          <a:p>
            <a:pPr lvl="1">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li = [</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err="1">
                <a:solidFill>
                  <a:srgbClr val="008000"/>
                </a:solidFill>
                <a:latin typeface="Courier New" panose="02070309020205020404" pitchFamily="49" charset="0"/>
                <a:ea typeface="ＭＳ Ｐゴシック" panose="020B0600070205080204" pitchFamily="34" charset="-128"/>
              </a:rPr>
              <a:t>abc</a:t>
            </a:r>
            <a:r>
              <a:rPr lang="en-US" altLang="en-US" dirty="0">
                <a:solidFill>
                  <a:srgbClr val="008000"/>
                </a:solidFill>
                <a:latin typeface="Courier New" panose="02070309020205020404" pitchFamily="49" charset="0"/>
                <a:ea typeface="ＭＳ Ｐゴシック" panose="020B0600070205080204" pitchFamily="34" charset="-128"/>
              </a:rPr>
              <a:t>”</a:t>
            </a:r>
            <a:r>
              <a:rPr lang="en-US" altLang="en-US" dirty="0">
                <a:latin typeface="Courier New" panose="02070309020205020404" pitchFamily="49" charset="0"/>
                <a:ea typeface="ＭＳ Ｐゴシック" panose="020B0600070205080204" pitchFamily="34" charset="-128"/>
              </a:rPr>
              <a:t>, 34, 4.34, 23]</a:t>
            </a:r>
          </a:p>
          <a:p>
            <a:r>
              <a:rPr lang="en-US" altLang="en-US" sz="2800" dirty="0">
                <a:ea typeface="ＭＳ Ｐゴシック" panose="020B0600070205080204" pitchFamily="34" charset="-128"/>
              </a:rPr>
              <a:t>Define strings using quotes (“, ‘, or “““).</a:t>
            </a:r>
            <a:endParaRPr lang="en-US" altLang="en-US" b="0" dirty="0">
              <a:latin typeface="Courier New" panose="02070309020205020404" pitchFamily="49" charset="0"/>
              <a:ea typeface="ＭＳ Ｐゴシック" panose="020B0600070205080204" pitchFamily="34" charset="-128"/>
            </a:endParaRPr>
          </a:p>
          <a:p>
            <a:pPr lvl="1">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st</a:t>
            </a:r>
            <a:r>
              <a:rPr lang="en-US" altLang="en-US" dirty="0">
                <a:latin typeface="Courier New" panose="02070309020205020404" pitchFamily="49" charset="0"/>
                <a:ea typeface="ＭＳ Ｐゴシック" panose="020B0600070205080204" pitchFamily="34" charset="-128"/>
              </a:rPr>
              <a:t> = </a:t>
            </a:r>
            <a:r>
              <a:rPr lang="en-US" altLang="en-US" dirty="0">
                <a:solidFill>
                  <a:srgbClr val="008000"/>
                </a:solidFill>
                <a:latin typeface="Courier New" panose="02070309020205020404" pitchFamily="49" charset="0"/>
                <a:ea typeface="ＭＳ Ｐゴシック" panose="020B0600070205080204" pitchFamily="34" charset="-128"/>
              </a:rPr>
              <a:t>“Hello World”</a:t>
            </a:r>
          </a:p>
          <a:p>
            <a:pPr lvl="1">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st</a:t>
            </a:r>
            <a:r>
              <a:rPr lang="en-US" altLang="en-US" dirty="0">
                <a:latin typeface="Courier New" panose="02070309020205020404" pitchFamily="49" charset="0"/>
                <a:ea typeface="ＭＳ Ｐゴシック" panose="020B0600070205080204" pitchFamily="34" charset="-128"/>
              </a:rPr>
              <a:t> = </a:t>
            </a:r>
            <a:r>
              <a:rPr lang="en-US" altLang="en-US" dirty="0">
                <a:solidFill>
                  <a:srgbClr val="008000"/>
                </a:solidFill>
                <a:latin typeface="Courier New" panose="02070309020205020404" pitchFamily="49" charset="0"/>
                <a:ea typeface="ＭＳ Ｐゴシック" panose="020B0600070205080204" pitchFamily="34" charset="-128"/>
              </a:rPr>
              <a:t>‘Hello World’</a:t>
            </a:r>
          </a:p>
          <a:p>
            <a:pPr lvl="1">
              <a:buFont typeface="Symbol" panose="05050102010706020507" pitchFamily="18" charset="2"/>
              <a:buNone/>
            </a:pPr>
            <a:r>
              <a:rPr lang="en-US" altLang="en-US" dirty="0">
                <a:solidFill>
                  <a:srgbClr val="660033"/>
                </a:solidFill>
                <a:latin typeface="Courier New" panose="02070309020205020404" pitchFamily="49" charset="0"/>
                <a:ea typeface="ＭＳ Ｐゴシック" panose="020B0600070205080204" pitchFamily="34" charset="-128"/>
              </a:rPr>
              <a:t>&gt;&gt;&gt;</a:t>
            </a:r>
            <a:r>
              <a:rPr lang="en-US" altLang="en-US" dirty="0">
                <a:latin typeface="Courier New" panose="02070309020205020404" pitchFamily="49" charset="0"/>
                <a:ea typeface="ＭＳ Ｐゴシック" panose="020B0600070205080204" pitchFamily="34" charset="-128"/>
              </a:rPr>
              <a:t> </a:t>
            </a:r>
            <a:r>
              <a:rPr lang="en-US" altLang="en-US" dirty="0" err="1">
                <a:latin typeface="Courier New" panose="02070309020205020404" pitchFamily="49" charset="0"/>
                <a:ea typeface="ＭＳ Ｐゴシック" panose="020B0600070205080204" pitchFamily="34" charset="-128"/>
              </a:rPr>
              <a:t>st</a:t>
            </a:r>
            <a:r>
              <a:rPr lang="en-US" altLang="en-US" dirty="0">
                <a:latin typeface="Courier New" panose="02070309020205020404" pitchFamily="49" charset="0"/>
                <a:ea typeface="ＭＳ Ｐゴシック" panose="020B0600070205080204" pitchFamily="34" charset="-128"/>
              </a:rPr>
              <a:t> = </a:t>
            </a:r>
            <a:r>
              <a:rPr lang="en-US" altLang="en-US" dirty="0">
                <a:solidFill>
                  <a:srgbClr val="008000"/>
                </a:solidFill>
                <a:latin typeface="Courier New" panose="02070309020205020404" pitchFamily="49" charset="0"/>
                <a:ea typeface="ＭＳ Ｐゴシック" panose="020B0600070205080204" pitchFamily="34" charset="-128"/>
              </a:rPr>
              <a:t>“““This is a multi-line</a:t>
            </a:r>
          </a:p>
          <a:p>
            <a:pPr lvl="1">
              <a:buFont typeface="Symbol" panose="05050102010706020507" pitchFamily="18" charset="2"/>
              <a:buNone/>
            </a:pPr>
            <a:r>
              <a:rPr lang="en-US" altLang="en-US" dirty="0">
                <a:solidFill>
                  <a:srgbClr val="008000"/>
                </a:solidFill>
                <a:latin typeface="Courier New" panose="02070309020205020404" pitchFamily="49" charset="0"/>
                <a:ea typeface="ＭＳ Ｐゴシック" panose="020B0600070205080204" pitchFamily="34" charset="-128"/>
              </a:rPr>
              <a:t>string that uses triple quotes.”””</a:t>
            </a:r>
          </a:p>
        </p:txBody>
      </p:sp>
    </p:spTree>
    <p:extLst>
      <p:ext uri="{BB962C8B-B14F-4D97-AF65-F5344CB8AC3E}">
        <p14:creationId xmlns:p14="http://schemas.microsoft.com/office/powerpoint/2010/main" val="26252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3D222E24-FE22-4AD7-8F10-B8A81BB19082}"/>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Positive and negative indices</a:t>
            </a:r>
          </a:p>
        </p:txBody>
      </p:sp>
      <p:sp>
        <p:nvSpPr>
          <p:cNvPr id="76803" name="Rectangle 3">
            <a:extLst>
              <a:ext uri="{FF2B5EF4-FFF2-40B4-BE49-F238E27FC236}">
                <a16:creationId xmlns:a16="http://schemas.microsoft.com/office/drawing/2014/main" id="{E2B02E3F-3600-4AF2-A89C-209F47F067ED}"/>
              </a:ext>
            </a:extLst>
          </p:cNvPr>
          <p:cNvSpPr>
            <a:spLocks noGrp="1" noChangeArrowheads="1"/>
          </p:cNvSpPr>
          <p:nvPr>
            <p:ph type="body" idx="1"/>
          </p:nvPr>
        </p:nvSpPr>
        <p:spPr>
          <a:xfrm>
            <a:off x="1284149" y="2138203"/>
            <a:ext cx="8077200" cy="4572000"/>
          </a:xfrm>
        </p:spPr>
        <p:txBody>
          <a:bodyPr/>
          <a:lstStyle/>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t = (23, </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err="1">
                <a:solidFill>
                  <a:srgbClr val="008000"/>
                </a:solidFill>
                <a:latin typeface="Courier New" panose="02070309020205020404" pitchFamily="49" charset="0"/>
                <a:ea typeface="ＭＳ Ｐゴシック" panose="020B0600070205080204" pitchFamily="34" charset="-128"/>
              </a:rPr>
              <a:t>abc</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a:latin typeface="Courier New" panose="02070309020205020404" pitchFamily="49" charset="0"/>
                <a:ea typeface="ＭＳ Ｐゴシック" panose="020B0600070205080204" pitchFamily="34" charset="-128"/>
              </a:rPr>
              <a:t>, 4.56, (2,3), </a:t>
            </a:r>
            <a:r>
              <a:rPr lang="en-US" altLang="en-US" b="0" dirty="0">
                <a:solidFill>
                  <a:srgbClr val="008000"/>
                </a:solidFill>
                <a:latin typeface="Courier New" panose="02070309020205020404" pitchFamily="49" charset="0"/>
                <a:ea typeface="ＭＳ Ｐゴシック" panose="020B0600070205080204" pitchFamily="34" charset="-128"/>
              </a:rPr>
              <a:t>‘def’</a:t>
            </a:r>
            <a:r>
              <a:rPr lang="en-US" altLang="en-US" b="0" dirty="0">
                <a:latin typeface="Courier New" panose="02070309020205020404" pitchFamily="49" charset="0"/>
                <a:ea typeface="ＭＳ Ｐゴシック" panose="020B0600070205080204" pitchFamily="34" charset="-128"/>
              </a:rPr>
              <a:t>)</a:t>
            </a:r>
          </a:p>
          <a:p>
            <a:pPr marL="0" indent="0">
              <a:buNone/>
            </a:pPr>
            <a:r>
              <a:rPr lang="en-US" altLang="en-US" sz="2800" dirty="0">
                <a:ea typeface="ＭＳ Ｐゴシック" panose="020B0600070205080204" pitchFamily="34" charset="-128"/>
              </a:rPr>
              <a:t>Positive index: count from the left, starting with 0</a:t>
            </a:r>
          </a:p>
          <a:p>
            <a:pPr marL="400050" lvl="1" indent="0">
              <a:buNone/>
            </a:pPr>
            <a:r>
              <a:rPr lang="en-US" altLang="en-US" sz="2800" dirty="0">
                <a:ea typeface="ＭＳ Ｐゴシック" panose="020B0600070205080204" pitchFamily="34" charset="-128"/>
              </a:rPr>
              <a:t> </a:t>
            </a: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t[1] </a:t>
            </a:r>
          </a:p>
          <a:p>
            <a:pPr marL="400050" lvl="1"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a:t>
            </a:r>
            <a:r>
              <a:rPr lang="en-US" altLang="en-US" sz="2800" dirty="0" err="1">
                <a:solidFill>
                  <a:schemeClr val="accent2"/>
                </a:solidFill>
                <a:latin typeface="Courier New" panose="02070309020205020404" pitchFamily="49" charset="0"/>
                <a:ea typeface="ＭＳ Ｐゴシック" panose="020B0600070205080204" pitchFamily="34" charset="-128"/>
              </a:rPr>
              <a:t>abc</a:t>
            </a:r>
            <a:r>
              <a:rPr lang="en-US" altLang="en-US" sz="2800" dirty="0">
                <a:solidFill>
                  <a:schemeClr val="accent2"/>
                </a:solidFill>
                <a:latin typeface="Courier New" panose="02070309020205020404" pitchFamily="49" charset="0"/>
                <a:ea typeface="ＭＳ Ｐゴシック" panose="020B0600070205080204" pitchFamily="34" charset="-128"/>
              </a:rPr>
              <a:t>’</a:t>
            </a:r>
            <a:endParaRPr lang="en-US" altLang="en-US" sz="2800" dirty="0">
              <a:ea typeface="ＭＳ Ｐゴシック" panose="020B0600070205080204" pitchFamily="34" charset="-128"/>
            </a:endParaRPr>
          </a:p>
          <a:p>
            <a:pPr marL="0" indent="0">
              <a:buNone/>
            </a:pPr>
            <a:r>
              <a:rPr lang="en-US" altLang="en-US" sz="2800" dirty="0">
                <a:ea typeface="ＭＳ Ｐゴシック" panose="020B0600070205080204" pitchFamily="34" charset="-128"/>
              </a:rPr>
              <a:t>Negative index: count from right, starting with –1</a:t>
            </a:r>
            <a:endParaRPr lang="en-US" altLang="en-US" sz="2800" dirty="0">
              <a:solidFill>
                <a:schemeClr val="accent2"/>
              </a:solidFill>
              <a:latin typeface="Courier New" panose="02070309020205020404" pitchFamily="49" charset="0"/>
              <a:ea typeface="ＭＳ Ｐゴシック" panose="020B0600070205080204" pitchFamily="34" charset="-128"/>
            </a:endParaRPr>
          </a:p>
          <a:p>
            <a:pPr marL="400050" lvl="1" indent="0">
              <a:buNone/>
            </a:pP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t[-3] </a:t>
            </a:r>
          </a:p>
          <a:p>
            <a:pPr marL="400050" lvl="1"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4.56</a:t>
            </a:r>
          </a:p>
        </p:txBody>
      </p:sp>
    </p:spTree>
    <p:extLst>
      <p:ext uri="{BB962C8B-B14F-4D97-AF65-F5344CB8AC3E}">
        <p14:creationId xmlns:p14="http://schemas.microsoft.com/office/powerpoint/2010/main" val="1985546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7A94C46B-11EB-458A-BB32-C1A5C10160C0}"/>
              </a:ext>
            </a:extLst>
          </p:cNvPr>
          <p:cNvSpPr>
            <a:spLocks noGrp="1" noChangeArrowheads="1"/>
          </p:cNvSpPr>
          <p:nvPr>
            <p:ph type="title"/>
          </p:nvPr>
        </p:nvSpPr>
        <p:spPr>
          <a:xfrm>
            <a:off x="796572" y="0"/>
            <a:ext cx="10058400" cy="1450757"/>
          </a:xfrm>
        </p:spPr>
        <p:txBody>
          <a:bodyPr/>
          <a:lstStyle/>
          <a:p>
            <a:r>
              <a:rPr lang="en-US" altLang="en-US" sz="3600" dirty="0">
                <a:effectLst>
                  <a:outerShdw blurRad="38100" dist="38100" dir="2700000" algn="tl">
                    <a:srgbClr val="000000"/>
                  </a:outerShdw>
                </a:effectLst>
                <a:ea typeface="ＭＳ Ｐゴシック" panose="020B0600070205080204" pitchFamily="34" charset="-128"/>
              </a:rPr>
              <a:t>Slicing: return copy of a subset</a:t>
            </a:r>
          </a:p>
        </p:txBody>
      </p:sp>
      <p:sp>
        <p:nvSpPr>
          <p:cNvPr id="121859" name="Rectangle 3">
            <a:extLst>
              <a:ext uri="{FF2B5EF4-FFF2-40B4-BE49-F238E27FC236}">
                <a16:creationId xmlns:a16="http://schemas.microsoft.com/office/drawing/2014/main" id="{70F20B05-5486-4023-BDDE-3890D6C89284}"/>
              </a:ext>
            </a:extLst>
          </p:cNvPr>
          <p:cNvSpPr>
            <a:spLocks noGrp="1" noChangeArrowheads="1"/>
          </p:cNvSpPr>
          <p:nvPr>
            <p:ph type="body" idx="1"/>
          </p:nvPr>
        </p:nvSpPr>
        <p:spPr>
          <a:xfrm>
            <a:off x="1160388" y="1814992"/>
            <a:ext cx="7772400" cy="4953000"/>
          </a:xfrm>
        </p:spPr>
        <p:txBody>
          <a:bodyPr/>
          <a:lstStyle/>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t = (23, </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err="1">
                <a:solidFill>
                  <a:srgbClr val="008000"/>
                </a:solidFill>
                <a:latin typeface="Courier New" panose="02070309020205020404" pitchFamily="49" charset="0"/>
                <a:ea typeface="ＭＳ Ｐゴシック" panose="020B0600070205080204" pitchFamily="34" charset="-128"/>
              </a:rPr>
              <a:t>abc</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a:latin typeface="Courier New" panose="02070309020205020404" pitchFamily="49" charset="0"/>
                <a:ea typeface="ＭＳ Ｐゴシック" panose="020B0600070205080204" pitchFamily="34" charset="-128"/>
              </a:rPr>
              <a:t>, 4.56, (2,3), </a:t>
            </a:r>
            <a:r>
              <a:rPr lang="en-US" altLang="en-US" b="0" dirty="0">
                <a:solidFill>
                  <a:srgbClr val="008000"/>
                </a:solidFill>
                <a:latin typeface="Courier New" panose="02070309020205020404" pitchFamily="49" charset="0"/>
                <a:ea typeface="ＭＳ Ｐゴシック" panose="020B0600070205080204" pitchFamily="34" charset="-128"/>
              </a:rPr>
              <a:t>‘def’</a:t>
            </a:r>
            <a:r>
              <a:rPr lang="en-US" altLang="en-US" b="0" dirty="0">
                <a:latin typeface="Courier New" panose="02070309020205020404" pitchFamily="49" charset="0"/>
                <a:ea typeface="ＭＳ Ｐゴシック" panose="020B0600070205080204" pitchFamily="34" charset="-128"/>
              </a:rPr>
              <a:t>)</a:t>
            </a:r>
          </a:p>
          <a:p>
            <a:pPr marL="0" indent="0">
              <a:buNone/>
            </a:pPr>
            <a:endParaRPr lang="en-US" altLang="en-US" sz="1000" dirty="0">
              <a:latin typeface="Courier New" panose="02070309020205020404" pitchFamily="49" charset="0"/>
              <a:ea typeface="ＭＳ Ｐゴシック" panose="020B0600070205080204" pitchFamily="34" charset="-128"/>
            </a:endParaRPr>
          </a:p>
          <a:p>
            <a:pPr marL="0" indent="0">
              <a:buNone/>
            </a:pPr>
            <a:r>
              <a:rPr lang="en-US" altLang="en-US" sz="2800" dirty="0">
                <a:ea typeface="ＭＳ Ｐゴシック" panose="020B0600070205080204" pitchFamily="34" charset="-128"/>
              </a:rPr>
              <a:t>Return a copy of the container with a subset of the original members.  Start copying at the first index, and stop copying </a:t>
            </a:r>
            <a:r>
              <a:rPr lang="en-US" altLang="en-US" sz="2800" i="1" u="sng" dirty="0">
                <a:solidFill>
                  <a:schemeClr val="accent2"/>
                </a:solidFill>
                <a:ea typeface="ＭＳ Ｐゴシック" panose="020B0600070205080204" pitchFamily="34" charset="-128"/>
              </a:rPr>
              <a:t>before</a:t>
            </a:r>
            <a:r>
              <a:rPr lang="en-US" altLang="en-US" sz="2800" dirty="0">
                <a:ea typeface="ＭＳ Ｐゴシック" panose="020B0600070205080204" pitchFamily="34" charset="-128"/>
              </a:rPr>
              <a:t> second.</a:t>
            </a:r>
          </a:p>
          <a:p>
            <a:pPr marL="400050" lvl="1" indent="0">
              <a:buNone/>
            </a:pP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t[1:4]	</a:t>
            </a:r>
          </a:p>
          <a:p>
            <a:pPr marL="400050" lvl="1"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a:t>
            </a:r>
            <a:r>
              <a:rPr lang="en-US" altLang="en-US" sz="2800" dirty="0" err="1">
                <a:solidFill>
                  <a:schemeClr val="accent2"/>
                </a:solidFill>
                <a:latin typeface="Courier New" panose="02070309020205020404" pitchFamily="49" charset="0"/>
                <a:ea typeface="ＭＳ Ｐゴシック" panose="020B0600070205080204" pitchFamily="34" charset="-128"/>
              </a:rPr>
              <a:t>abc</a:t>
            </a:r>
            <a:r>
              <a:rPr lang="en-US" altLang="en-US" sz="2800" dirty="0">
                <a:solidFill>
                  <a:schemeClr val="accent2"/>
                </a:solidFill>
                <a:latin typeface="Courier New" panose="02070309020205020404" pitchFamily="49" charset="0"/>
                <a:ea typeface="ＭＳ Ｐゴシック" panose="020B0600070205080204" pitchFamily="34" charset="-128"/>
              </a:rPr>
              <a:t>’, 4.56, (2,3))</a:t>
            </a:r>
            <a:endParaRPr lang="en-US" altLang="en-US" sz="2800" dirty="0">
              <a:latin typeface="Courier New" panose="02070309020205020404" pitchFamily="49" charset="0"/>
              <a:ea typeface="ＭＳ Ｐゴシック" panose="020B0600070205080204" pitchFamily="34" charset="-128"/>
            </a:endParaRPr>
          </a:p>
          <a:p>
            <a:pPr marL="0" indent="0">
              <a:buNone/>
            </a:pPr>
            <a:r>
              <a:rPr lang="en-US" altLang="en-US" sz="2800" dirty="0">
                <a:ea typeface="ＭＳ Ｐゴシック" panose="020B0600070205080204" pitchFamily="34" charset="-128"/>
              </a:rPr>
              <a:t>Negative indices count from end</a:t>
            </a:r>
          </a:p>
          <a:p>
            <a:pPr marL="400050" lvl="1" indent="0">
              <a:buNone/>
            </a:pP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t[1:-1]</a:t>
            </a:r>
          </a:p>
          <a:p>
            <a:pPr marL="400050" lvl="1"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a:t>
            </a:r>
            <a:r>
              <a:rPr lang="en-US" altLang="en-US" sz="2800" dirty="0" err="1">
                <a:solidFill>
                  <a:schemeClr val="accent2"/>
                </a:solidFill>
                <a:latin typeface="Courier New" panose="02070309020205020404" pitchFamily="49" charset="0"/>
                <a:ea typeface="ＭＳ Ｐゴシック" panose="020B0600070205080204" pitchFamily="34" charset="-128"/>
              </a:rPr>
              <a:t>abc</a:t>
            </a:r>
            <a:r>
              <a:rPr lang="en-US" altLang="en-US" sz="2800" dirty="0">
                <a:solidFill>
                  <a:schemeClr val="accent2"/>
                </a:solidFill>
                <a:latin typeface="Courier New" panose="02070309020205020404" pitchFamily="49" charset="0"/>
                <a:ea typeface="ＭＳ Ｐゴシック" panose="020B0600070205080204" pitchFamily="34" charset="-128"/>
              </a:rPr>
              <a:t>’, 4.56, (2,3))</a:t>
            </a:r>
          </a:p>
        </p:txBody>
      </p:sp>
    </p:spTree>
    <p:extLst>
      <p:ext uri="{BB962C8B-B14F-4D97-AF65-F5344CB8AC3E}">
        <p14:creationId xmlns:p14="http://schemas.microsoft.com/office/powerpoint/2010/main" val="2947627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C4B6B24D-D4F5-47B4-9A88-431F2E859B84}"/>
              </a:ext>
            </a:extLst>
          </p:cNvPr>
          <p:cNvSpPr>
            <a:spLocks noGrp="1" noChangeArrowheads="1"/>
          </p:cNvSpPr>
          <p:nvPr>
            <p:ph type="title"/>
          </p:nvPr>
        </p:nvSpPr>
        <p:spPr/>
        <p:txBody>
          <a:bodyPr/>
          <a:lstStyle/>
          <a:p>
            <a:r>
              <a:rPr lang="en-US" altLang="en-US" sz="3600">
                <a:effectLst>
                  <a:outerShdw blurRad="38100" dist="38100" dir="2700000" algn="tl">
                    <a:srgbClr val="000000"/>
                  </a:outerShdw>
                </a:effectLst>
                <a:ea typeface="ＭＳ Ｐゴシック" panose="020B0600070205080204" pitchFamily="34" charset="-128"/>
              </a:rPr>
              <a:t>Slicing: return copy of a =subset</a:t>
            </a:r>
          </a:p>
        </p:txBody>
      </p:sp>
      <p:sp>
        <p:nvSpPr>
          <p:cNvPr id="80899" name="Rectangle 3">
            <a:extLst>
              <a:ext uri="{FF2B5EF4-FFF2-40B4-BE49-F238E27FC236}">
                <a16:creationId xmlns:a16="http://schemas.microsoft.com/office/drawing/2014/main" id="{C36AE3CA-6644-4B1D-9420-5C225F4410D6}"/>
              </a:ext>
            </a:extLst>
          </p:cNvPr>
          <p:cNvSpPr>
            <a:spLocks noGrp="1" noChangeArrowheads="1"/>
          </p:cNvSpPr>
          <p:nvPr>
            <p:ph type="body" idx="1"/>
          </p:nvPr>
        </p:nvSpPr>
        <p:spPr>
          <a:xfrm>
            <a:off x="1097280" y="1962278"/>
            <a:ext cx="7772400" cy="4419600"/>
          </a:xfrm>
        </p:spPr>
        <p:txBody>
          <a:bodyPr>
            <a:normAutofit lnSpcReduction="10000"/>
          </a:bodyPr>
          <a:lstStyle/>
          <a:p>
            <a:pPr marL="0" indent="0">
              <a:buNone/>
            </a:pPr>
            <a:r>
              <a:rPr lang="en-US" altLang="en-US" b="0" dirty="0">
                <a:solidFill>
                  <a:srgbClr val="660033"/>
                </a:solidFill>
                <a:latin typeface="Courier New" panose="02070309020205020404" pitchFamily="49" charset="0"/>
                <a:ea typeface="ＭＳ Ｐゴシック" panose="020B0600070205080204" pitchFamily="34" charset="-128"/>
              </a:rPr>
              <a:t>&gt;&gt;&gt;</a:t>
            </a:r>
            <a:r>
              <a:rPr lang="en-US" altLang="en-US" b="0" dirty="0">
                <a:latin typeface="Courier New" panose="02070309020205020404" pitchFamily="49" charset="0"/>
                <a:ea typeface="ＭＳ Ｐゴシック" panose="020B0600070205080204" pitchFamily="34" charset="-128"/>
              </a:rPr>
              <a:t> t = (23, </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err="1">
                <a:solidFill>
                  <a:srgbClr val="008000"/>
                </a:solidFill>
                <a:latin typeface="Courier New" panose="02070309020205020404" pitchFamily="49" charset="0"/>
                <a:ea typeface="ＭＳ Ｐゴシック" panose="020B0600070205080204" pitchFamily="34" charset="-128"/>
              </a:rPr>
              <a:t>abc</a:t>
            </a:r>
            <a:r>
              <a:rPr lang="en-US" altLang="en-US" b="0" dirty="0">
                <a:solidFill>
                  <a:srgbClr val="008000"/>
                </a:solidFill>
                <a:latin typeface="Courier New" panose="02070309020205020404" pitchFamily="49" charset="0"/>
                <a:ea typeface="ＭＳ Ｐゴシック" panose="020B0600070205080204" pitchFamily="34" charset="-128"/>
              </a:rPr>
              <a:t>’</a:t>
            </a:r>
            <a:r>
              <a:rPr lang="en-US" altLang="en-US" b="0" dirty="0">
                <a:latin typeface="Courier New" panose="02070309020205020404" pitchFamily="49" charset="0"/>
                <a:ea typeface="ＭＳ Ｐゴシック" panose="020B0600070205080204" pitchFamily="34" charset="-128"/>
              </a:rPr>
              <a:t>, 4.56, (2,3), </a:t>
            </a:r>
            <a:r>
              <a:rPr lang="en-US" altLang="en-US" b="0" dirty="0">
                <a:solidFill>
                  <a:srgbClr val="008000"/>
                </a:solidFill>
                <a:latin typeface="Courier New" panose="02070309020205020404" pitchFamily="49" charset="0"/>
                <a:ea typeface="ＭＳ Ｐゴシック" panose="020B0600070205080204" pitchFamily="34" charset="-128"/>
              </a:rPr>
              <a:t>‘def’</a:t>
            </a:r>
            <a:r>
              <a:rPr lang="en-US" altLang="en-US" b="0" dirty="0">
                <a:latin typeface="Courier New" panose="02070309020205020404" pitchFamily="49" charset="0"/>
                <a:ea typeface="ＭＳ Ｐゴシック" panose="020B0600070205080204" pitchFamily="34" charset="-128"/>
              </a:rPr>
              <a:t>)</a:t>
            </a:r>
          </a:p>
          <a:p>
            <a:pPr marL="0" indent="0">
              <a:buNone/>
            </a:pPr>
            <a:r>
              <a:rPr lang="en-US" altLang="en-US" sz="2800" dirty="0">
                <a:ea typeface="ＭＳ Ｐゴシック" panose="020B0600070205080204" pitchFamily="34" charset="-128"/>
              </a:rPr>
              <a:t>Omit first index to make copy starting from beginning of the container</a:t>
            </a:r>
          </a:p>
          <a:p>
            <a:pPr marL="0" indent="0">
              <a:buNone/>
            </a:pPr>
            <a:r>
              <a:rPr lang="en-US" altLang="en-US" sz="2800" dirty="0">
                <a:latin typeface="Courier New" panose="02070309020205020404" pitchFamily="49" charset="0"/>
                <a:ea typeface="ＭＳ Ｐゴシック" panose="020B0600070205080204" pitchFamily="34" charset="-128"/>
              </a:rPr>
              <a:t>	</a:t>
            </a: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t[:2] </a:t>
            </a:r>
          </a:p>
          <a:p>
            <a:pPr marL="0"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	(23, ‘</a:t>
            </a:r>
            <a:r>
              <a:rPr lang="en-US" altLang="en-US" sz="2800" dirty="0" err="1">
                <a:solidFill>
                  <a:schemeClr val="accent2"/>
                </a:solidFill>
                <a:latin typeface="Courier New" panose="02070309020205020404" pitchFamily="49" charset="0"/>
                <a:ea typeface="ＭＳ Ｐゴシック" panose="020B0600070205080204" pitchFamily="34" charset="-128"/>
              </a:rPr>
              <a:t>abc</a:t>
            </a:r>
            <a:r>
              <a:rPr lang="en-US" altLang="en-US" sz="2800" dirty="0">
                <a:solidFill>
                  <a:schemeClr val="accent2"/>
                </a:solidFill>
                <a:latin typeface="Courier New" panose="02070309020205020404" pitchFamily="49" charset="0"/>
                <a:ea typeface="ＭＳ Ｐゴシック" panose="020B0600070205080204" pitchFamily="34" charset="-128"/>
              </a:rPr>
              <a:t>’)</a:t>
            </a:r>
            <a:endParaRPr lang="en-US" altLang="en-US" sz="2800" dirty="0">
              <a:latin typeface="Courier New" panose="02070309020205020404" pitchFamily="49" charset="0"/>
              <a:ea typeface="ＭＳ Ｐゴシック" panose="020B0600070205080204" pitchFamily="34" charset="-128"/>
            </a:endParaRPr>
          </a:p>
          <a:p>
            <a:pPr marL="0" indent="0">
              <a:buNone/>
            </a:pPr>
            <a:r>
              <a:rPr lang="en-US" altLang="en-US" sz="2800" dirty="0">
                <a:ea typeface="ＭＳ Ｐゴシック" panose="020B0600070205080204" pitchFamily="34" charset="-128"/>
              </a:rPr>
              <a:t>Omit second index to make copy starting at first index and going to end</a:t>
            </a:r>
          </a:p>
          <a:p>
            <a:pPr marL="0" indent="0">
              <a:buNone/>
            </a:pPr>
            <a:r>
              <a:rPr lang="en-US" altLang="en-US" sz="2800" dirty="0">
                <a:latin typeface="Courier New" panose="02070309020205020404" pitchFamily="49" charset="0"/>
                <a:ea typeface="ＭＳ Ｐゴシック" panose="020B0600070205080204" pitchFamily="34" charset="-128"/>
              </a:rPr>
              <a:t>	</a:t>
            </a:r>
            <a:r>
              <a:rPr lang="en-US" altLang="en-US" sz="2800" dirty="0">
                <a:solidFill>
                  <a:srgbClr val="660033"/>
                </a:solidFill>
                <a:latin typeface="Courier New" panose="02070309020205020404" pitchFamily="49" charset="0"/>
                <a:ea typeface="ＭＳ Ｐゴシック" panose="020B0600070205080204" pitchFamily="34" charset="-128"/>
              </a:rPr>
              <a:t>&gt;&gt;&gt;</a:t>
            </a:r>
            <a:r>
              <a:rPr lang="en-US" altLang="en-US" sz="2800" dirty="0">
                <a:latin typeface="Courier New" panose="02070309020205020404" pitchFamily="49" charset="0"/>
                <a:ea typeface="ＭＳ Ｐゴシック" panose="020B0600070205080204" pitchFamily="34" charset="-128"/>
              </a:rPr>
              <a:t> t[2:]</a:t>
            </a:r>
          </a:p>
          <a:p>
            <a:pPr marL="0" indent="0">
              <a:buNone/>
            </a:pPr>
            <a:r>
              <a:rPr lang="en-US" altLang="en-US" sz="2800" dirty="0">
                <a:solidFill>
                  <a:schemeClr val="accent2"/>
                </a:solidFill>
                <a:latin typeface="Courier New" panose="02070309020205020404" pitchFamily="49" charset="0"/>
                <a:ea typeface="ＭＳ Ｐゴシック" panose="020B0600070205080204" pitchFamily="34" charset="-128"/>
              </a:rPr>
              <a:t>	(4.56, (2,3), ‘def’)</a:t>
            </a:r>
          </a:p>
        </p:txBody>
      </p:sp>
    </p:spTree>
    <p:extLst>
      <p:ext uri="{BB962C8B-B14F-4D97-AF65-F5344CB8AC3E}">
        <p14:creationId xmlns:p14="http://schemas.microsoft.com/office/powerpoint/2010/main" val="4765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B1DF300C-DF1E-4F75-B45F-CE9F7F4302FA}"/>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The ‘in’ Operator</a:t>
            </a:r>
          </a:p>
        </p:txBody>
      </p:sp>
      <p:sp>
        <p:nvSpPr>
          <p:cNvPr id="84995" name="Rectangle 3">
            <a:extLst>
              <a:ext uri="{FF2B5EF4-FFF2-40B4-BE49-F238E27FC236}">
                <a16:creationId xmlns:a16="http://schemas.microsoft.com/office/drawing/2014/main" id="{843284D7-C718-4B8A-87FB-8CC88D5D1DB6}"/>
              </a:ext>
            </a:extLst>
          </p:cNvPr>
          <p:cNvSpPr>
            <a:spLocks noGrp="1" noChangeArrowheads="1"/>
          </p:cNvSpPr>
          <p:nvPr>
            <p:ph type="body" idx="1"/>
          </p:nvPr>
        </p:nvSpPr>
        <p:spPr/>
        <p:txBody>
          <a:bodyPr>
            <a:normAutofit fontScale="85000" lnSpcReduction="20000"/>
          </a:bodyPr>
          <a:lstStyle/>
          <a:p>
            <a:pPr>
              <a:lnSpc>
                <a:spcPct val="90000"/>
              </a:lnSpc>
            </a:pPr>
            <a:r>
              <a:rPr lang="en-US" altLang="en-US" b="0" dirty="0">
                <a:ea typeface="ＭＳ Ｐゴシック" panose="020B0600070205080204" pitchFamily="34" charset="-128"/>
              </a:rPr>
              <a:t>Boolean test whether a value is inside a container:</a:t>
            </a:r>
            <a:endParaRPr lang="en-US" altLang="en-US" dirty="0">
              <a:latin typeface="Courier New" panose="02070309020205020404" pitchFamily="49" charset="0"/>
              <a:ea typeface="ＭＳ Ｐゴシック" panose="020B0600070205080204" pitchFamily="34" charset="-128"/>
            </a:endParaRPr>
          </a:p>
          <a:p>
            <a:pPr lvl="2">
              <a:lnSpc>
                <a:spcPct val="90000"/>
              </a:lnSpc>
              <a:spcBef>
                <a:spcPct val="0"/>
              </a:spcBef>
              <a:buFontTx/>
              <a:buNone/>
            </a:pPr>
            <a:r>
              <a:rPr lang="en-US" altLang="en-US" sz="1800" dirty="0">
                <a:solidFill>
                  <a:srgbClr val="660033"/>
                </a:solidFill>
                <a:latin typeface="Courier New" panose="02070309020205020404" pitchFamily="49" charset="0"/>
                <a:ea typeface="ＭＳ Ｐゴシック" panose="020B0600070205080204" pitchFamily="34" charset="-128"/>
              </a:rPr>
              <a:t>&gt;&gt;&gt;</a:t>
            </a:r>
            <a:r>
              <a:rPr lang="en-US" altLang="en-US" sz="1800" dirty="0">
                <a:latin typeface="Courier New" panose="02070309020205020404" pitchFamily="49" charset="0"/>
                <a:ea typeface="ＭＳ Ｐゴシック" panose="020B0600070205080204" pitchFamily="34" charset="-128"/>
              </a:rPr>
              <a:t> t = [1, 2, 4, 5]</a:t>
            </a:r>
          </a:p>
          <a:p>
            <a:pPr lvl="2">
              <a:lnSpc>
                <a:spcPct val="90000"/>
              </a:lnSpc>
              <a:spcBef>
                <a:spcPct val="0"/>
              </a:spcBef>
              <a:buFontTx/>
              <a:buNone/>
            </a:pPr>
            <a:r>
              <a:rPr lang="en-US" altLang="en-US" sz="1800" dirty="0">
                <a:solidFill>
                  <a:srgbClr val="660033"/>
                </a:solidFill>
                <a:latin typeface="Courier New" panose="02070309020205020404" pitchFamily="49" charset="0"/>
                <a:ea typeface="ＭＳ Ｐゴシック" panose="020B0600070205080204" pitchFamily="34" charset="-128"/>
              </a:rPr>
              <a:t>&gt;&gt;&gt;</a:t>
            </a:r>
            <a:r>
              <a:rPr lang="en-US" altLang="en-US" sz="1800" dirty="0">
                <a:latin typeface="Courier New" panose="02070309020205020404" pitchFamily="49" charset="0"/>
                <a:ea typeface="ＭＳ Ｐゴシック" panose="020B0600070205080204" pitchFamily="34" charset="-128"/>
              </a:rPr>
              <a:t> 3 </a:t>
            </a:r>
            <a:r>
              <a:rPr lang="en-US" altLang="en-US" sz="1800" dirty="0">
                <a:solidFill>
                  <a:srgbClr val="FF6600"/>
                </a:solidFill>
                <a:latin typeface="Courier New" panose="02070309020205020404" pitchFamily="49" charset="0"/>
                <a:ea typeface="ＭＳ Ｐゴシック" panose="020B0600070205080204" pitchFamily="34" charset="-128"/>
              </a:rPr>
              <a:t>in</a:t>
            </a:r>
            <a:r>
              <a:rPr lang="en-US" altLang="en-US" sz="1800" dirty="0">
                <a:latin typeface="Courier New" panose="02070309020205020404" pitchFamily="49" charset="0"/>
                <a:ea typeface="ＭＳ Ｐゴシック" panose="020B0600070205080204" pitchFamily="34" charset="-128"/>
              </a:rPr>
              <a:t> t</a:t>
            </a:r>
          </a:p>
          <a:p>
            <a:pPr lvl="2">
              <a:lnSpc>
                <a:spcPct val="90000"/>
              </a:lnSpc>
              <a:spcBef>
                <a:spcPct val="0"/>
              </a:spcBef>
              <a:buFontTx/>
              <a:buNone/>
            </a:pPr>
            <a:r>
              <a:rPr lang="en-US" altLang="en-US" sz="1800" dirty="0">
                <a:solidFill>
                  <a:schemeClr val="accent2"/>
                </a:solidFill>
                <a:latin typeface="Courier New" panose="02070309020205020404" pitchFamily="49" charset="0"/>
                <a:ea typeface="ＭＳ Ｐゴシック" panose="020B0600070205080204" pitchFamily="34" charset="-128"/>
              </a:rPr>
              <a:t>False</a:t>
            </a:r>
          </a:p>
          <a:p>
            <a:pPr lvl="2">
              <a:lnSpc>
                <a:spcPct val="90000"/>
              </a:lnSpc>
              <a:spcBef>
                <a:spcPct val="0"/>
              </a:spcBef>
              <a:buFontTx/>
              <a:buNone/>
            </a:pPr>
            <a:r>
              <a:rPr lang="en-US" altLang="en-US" sz="1800" dirty="0">
                <a:solidFill>
                  <a:srgbClr val="660033"/>
                </a:solidFill>
                <a:latin typeface="Courier New" panose="02070309020205020404" pitchFamily="49" charset="0"/>
                <a:ea typeface="ＭＳ Ｐゴシック" panose="020B0600070205080204" pitchFamily="34" charset="-128"/>
              </a:rPr>
              <a:t>&gt;&gt;&gt;</a:t>
            </a:r>
            <a:r>
              <a:rPr lang="en-US" altLang="en-US" sz="1800" dirty="0">
                <a:latin typeface="Courier New" panose="02070309020205020404" pitchFamily="49" charset="0"/>
                <a:ea typeface="ＭＳ Ｐゴシック" panose="020B0600070205080204" pitchFamily="34" charset="-128"/>
              </a:rPr>
              <a:t> 4 </a:t>
            </a:r>
            <a:r>
              <a:rPr lang="en-US" altLang="en-US" sz="1800" dirty="0">
                <a:solidFill>
                  <a:srgbClr val="FF6600"/>
                </a:solidFill>
                <a:latin typeface="Courier New" panose="02070309020205020404" pitchFamily="49" charset="0"/>
                <a:ea typeface="ＭＳ Ｐゴシック" panose="020B0600070205080204" pitchFamily="34" charset="-128"/>
              </a:rPr>
              <a:t>in </a:t>
            </a:r>
            <a:r>
              <a:rPr lang="en-US" altLang="en-US" sz="1800" dirty="0">
                <a:latin typeface="Courier New" panose="02070309020205020404" pitchFamily="49" charset="0"/>
                <a:ea typeface="ＭＳ Ｐゴシック" panose="020B0600070205080204" pitchFamily="34" charset="-128"/>
              </a:rPr>
              <a:t>t</a:t>
            </a:r>
          </a:p>
          <a:p>
            <a:pPr lvl="2">
              <a:lnSpc>
                <a:spcPct val="90000"/>
              </a:lnSpc>
              <a:spcBef>
                <a:spcPct val="0"/>
              </a:spcBef>
              <a:buFontTx/>
              <a:buNone/>
            </a:pPr>
            <a:r>
              <a:rPr lang="en-US" altLang="en-US" sz="1800" dirty="0">
                <a:solidFill>
                  <a:schemeClr val="accent2"/>
                </a:solidFill>
                <a:latin typeface="Courier New" panose="02070309020205020404" pitchFamily="49" charset="0"/>
                <a:ea typeface="ＭＳ Ｐゴシック" panose="020B0600070205080204" pitchFamily="34" charset="-128"/>
              </a:rPr>
              <a:t>True</a:t>
            </a:r>
          </a:p>
          <a:p>
            <a:pPr lvl="2">
              <a:lnSpc>
                <a:spcPct val="90000"/>
              </a:lnSpc>
              <a:spcBef>
                <a:spcPct val="0"/>
              </a:spcBef>
              <a:buFontTx/>
              <a:buNone/>
            </a:pPr>
            <a:r>
              <a:rPr lang="en-US" altLang="en-US" sz="1800" dirty="0">
                <a:solidFill>
                  <a:srgbClr val="660033"/>
                </a:solidFill>
                <a:latin typeface="Courier New" panose="02070309020205020404" pitchFamily="49" charset="0"/>
                <a:ea typeface="ＭＳ Ｐゴシック" panose="020B0600070205080204" pitchFamily="34" charset="-128"/>
              </a:rPr>
              <a:t>&gt;&gt;&gt;</a:t>
            </a:r>
            <a:r>
              <a:rPr lang="en-US" altLang="en-US" sz="1800" dirty="0">
                <a:latin typeface="Courier New" panose="02070309020205020404" pitchFamily="49" charset="0"/>
                <a:ea typeface="ＭＳ Ｐゴシック" panose="020B0600070205080204" pitchFamily="34" charset="-128"/>
              </a:rPr>
              <a:t> 4 </a:t>
            </a:r>
            <a:r>
              <a:rPr lang="en-US" altLang="en-US" sz="1800" dirty="0">
                <a:solidFill>
                  <a:srgbClr val="FF6600"/>
                </a:solidFill>
                <a:latin typeface="Courier New" panose="02070309020205020404" pitchFamily="49" charset="0"/>
                <a:ea typeface="ＭＳ Ｐゴシック" panose="020B0600070205080204" pitchFamily="34" charset="-128"/>
              </a:rPr>
              <a:t>not in </a:t>
            </a:r>
            <a:r>
              <a:rPr lang="en-US" altLang="en-US" sz="1800" dirty="0">
                <a:latin typeface="Courier New" panose="02070309020205020404" pitchFamily="49" charset="0"/>
                <a:ea typeface="ＭＳ Ｐゴシック" panose="020B0600070205080204" pitchFamily="34" charset="-128"/>
              </a:rPr>
              <a:t>t</a:t>
            </a:r>
          </a:p>
          <a:p>
            <a:pPr lvl="2">
              <a:lnSpc>
                <a:spcPct val="90000"/>
              </a:lnSpc>
              <a:spcBef>
                <a:spcPct val="0"/>
              </a:spcBef>
              <a:buFontTx/>
              <a:buNone/>
            </a:pPr>
            <a:r>
              <a:rPr lang="en-US" altLang="en-US" sz="1800" dirty="0">
                <a:solidFill>
                  <a:schemeClr val="accent2"/>
                </a:solidFill>
                <a:latin typeface="Courier New" panose="02070309020205020404" pitchFamily="49" charset="0"/>
                <a:ea typeface="ＭＳ Ｐゴシック" panose="020B0600070205080204" pitchFamily="34" charset="-128"/>
              </a:rPr>
              <a:t>False</a:t>
            </a:r>
          </a:p>
          <a:p>
            <a:pPr>
              <a:lnSpc>
                <a:spcPct val="90000"/>
              </a:lnSpc>
            </a:pPr>
            <a:r>
              <a:rPr lang="en-US" altLang="en-US" b="0" dirty="0">
                <a:ea typeface="ＭＳ Ｐゴシック" panose="020B0600070205080204" pitchFamily="34" charset="-128"/>
                <a:cs typeface="Arial" panose="020B0604020202020204" pitchFamily="34" charset="0"/>
              </a:rPr>
              <a:t>For strings, tests for substrings</a:t>
            </a:r>
            <a:endParaRPr lang="en-US" altLang="en-US" b="0" dirty="0">
              <a:ea typeface="ＭＳ Ｐゴシック" panose="020B0600070205080204" pitchFamily="34" charset="-128"/>
            </a:endParaRPr>
          </a:p>
          <a:p>
            <a:pPr lvl="2">
              <a:lnSpc>
                <a:spcPct val="90000"/>
              </a:lnSpc>
              <a:spcBef>
                <a:spcPct val="0"/>
              </a:spcBef>
              <a:buFontTx/>
              <a:buNone/>
            </a:pPr>
            <a:r>
              <a:rPr lang="en-US" altLang="en-US" sz="2000" dirty="0">
                <a:latin typeface="Courier New" panose="02070309020205020404" pitchFamily="49" charset="0"/>
                <a:ea typeface="ＭＳ Ｐゴシック" panose="020B0600070205080204" pitchFamily="34" charset="-128"/>
              </a:rPr>
              <a:t>&gt;&gt;&gt; a = '</a:t>
            </a:r>
            <a:r>
              <a:rPr lang="en-US" altLang="en-US" sz="2000" dirty="0" err="1">
                <a:latin typeface="Courier New" panose="02070309020205020404" pitchFamily="49" charset="0"/>
                <a:ea typeface="ＭＳ Ｐゴシック" panose="020B0600070205080204" pitchFamily="34" charset="-128"/>
              </a:rPr>
              <a:t>abcde</a:t>
            </a:r>
            <a:r>
              <a:rPr lang="en-US" altLang="en-US" sz="2000" dirty="0">
                <a:latin typeface="Courier New" panose="02070309020205020404" pitchFamily="49" charset="0"/>
                <a:ea typeface="ＭＳ Ｐゴシック" panose="020B0600070205080204" pitchFamily="34" charset="-128"/>
              </a:rPr>
              <a:t>'</a:t>
            </a:r>
          </a:p>
          <a:p>
            <a:pPr lvl="2">
              <a:lnSpc>
                <a:spcPct val="90000"/>
              </a:lnSpc>
              <a:spcBef>
                <a:spcPct val="0"/>
              </a:spcBef>
              <a:buFontTx/>
              <a:buNone/>
            </a:pPr>
            <a:r>
              <a:rPr lang="en-US" altLang="en-US" sz="1800" dirty="0">
                <a:latin typeface="Courier New" panose="02070309020205020404" pitchFamily="49" charset="0"/>
                <a:ea typeface="ＭＳ Ｐゴシック" panose="020B0600070205080204" pitchFamily="34" charset="-128"/>
              </a:rPr>
              <a:t>&gt;&gt;&gt; 'c' </a:t>
            </a:r>
            <a:r>
              <a:rPr lang="en-US" altLang="en-US" sz="1800" dirty="0">
                <a:solidFill>
                  <a:srgbClr val="FF6600"/>
                </a:solidFill>
                <a:latin typeface="Courier New" panose="02070309020205020404" pitchFamily="49" charset="0"/>
                <a:ea typeface="ＭＳ Ｐゴシック" panose="020B0600070205080204" pitchFamily="34" charset="-128"/>
              </a:rPr>
              <a:t>in</a:t>
            </a:r>
            <a:r>
              <a:rPr lang="en-US" altLang="en-US" sz="1800" dirty="0">
                <a:latin typeface="Courier New" panose="02070309020205020404" pitchFamily="49" charset="0"/>
                <a:ea typeface="ＭＳ Ｐゴシック" panose="020B0600070205080204" pitchFamily="34" charset="-128"/>
              </a:rPr>
              <a:t> a</a:t>
            </a:r>
          </a:p>
          <a:p>
            <a:pPr lvl="2">
              <a:lnSpc>
                <a:spcPct val="90000"/>
              </a:lnSpc>
              <a:spcBef>
                <a:spcPct val="0"/>
              </a:spcBef>
              <a:buFontTx/>
              <a:buNone/>
            </a:pPr>
            <a:r>
              <a:rPr lang="en-US" altLang="en-US" sz="1800" dirty="0">
                <a:latin typeface="Courier New" panose="02070309020205020404" pitchFamily="49" charset="0"/>
                <a:ea typeface="ＭＳ Ｐゴシック" panose="020B0600070205080204" pitchFamily="34" charset="-128"/>
              </a:rPr>
              <a:t>True</a:t>
            </a:r>
          </a:p>
          <a:p>
            <a:pPr lvl="2">
              <a:lnSpc>
                <a:spcPct val="90000"/>
              </a:lnSpc>
              <a:spcBef>
                <a:spcPct val="0"/>
              </a:spcBef>
              <a:buFontTx/>
              <a:buNone/>
            </a:pPr>
            <a:r>
              <a:rPr lang="en-US" altLang="en-US" sz="1800" dirty="0">
                <a:latin typeface="Courier New" panose="02070309020205020404" pitchFamily="49" charset="0"/>
                <a:ea typeface="ＭＳ Ｐゴシック" panose="020B0600070205080204" pitchFamily="34" charset="-128"/>
              </a:rPr>
              <a:t>&gt;&gt;&gt; 'cd' </a:t>
            </a:r>
            <a:r>
              <a:rPr lang="en-US" altLang="en-US" sz="1800" dirty="0">
                <a:solidFill>
                  <a:srgbClr val="FF6600"/>
                </a:solidFill>
                <a:latin typeface="Courier New" panose="02070309020205020404" pitchFamily="49" charset="0"/>
                <a:ea typeface="ＭＳ Ｐゴシック" panose="020B0600070205080204" pitchFamily="34" charset="-128"/>
              </a:rPr>
              <a:t>in</a:t>
            </a:r>
            <a:r>
              <a:rPr lang="en-US" altLang="en-US" sz="1800" dirty="0">
                <a:latin typeface="Courier New" panose="02070309020205020404" pitchFamily="49" charset="0"/>
                <a:ea typeface="ＭＳ Ｐゴシック" panose="020B0600070205080204" pitchFamily="34" charset="-128"/>
              </a:rPr>
              <a:t> a</a:t>
            </a:r>
          </a:p>
          <a:p>
            <a:pPr lvl="2">
              <a:lnSpc>
                <a:spcPct val="90000"/>
              </a:lnSpc>
              <a:spcBef>
                <a:spcPct val="0"/>
              </a:spcBef>
              <a:buFontTx/>
              <a:buNone/>
            </a:pPr>
            <a:r>
              <a:rPr lang="en-US" altLang="en-US" sz="1800" dirty="0">
                <a:solidFill>
                  <a:schemeClr val="accent2"/>
                </a:solidFill>
                <a:latin typeface="Courier New" panose="02070309020205020404" pitchFamily="49" charset="0"/>
                <a:ea typeface="ＭＳ Ｐゴシック" panose="020B0600070205080204" pitchFamily="34" charset="-128"/>
              </a:rPr>
              <a:t>True</a:t>
            </a:r>
          </a:p>
          <a:p>
            <a:pPr lvl="2">
              <a:lnSpc>
                <a:spcPct val="90000"/>
              </a:lnSpc>
              <a:spcBef>
                <a:spcPct val="0"/>
              </a:spcBef>
              <a:buFontTx/>
              <a:buNone/>
            </a:pPr>
            <a:r>
              <a:rPr lang="en-US" altLang="en-US" sz="1800" dirty="0">
                <a:latin typeface="Courier New" panose="02070309020205020404" pitchFamily="49" charset="0"/>
                <a:ea typeface="ＭＳ Ｐゴシック" panose="020B0600070205080204" pitchFamily="34" charset="-128"/>
              </a:rPr>
              <a:t>&gt;&gt;&gt; 'ac' </a:t>
            </a:r>
            <a:r>
              <a:rPr lang="en-US" altLang="en-US" sz="1800" dirty="0">
                <a:solidFill>
                  <a:srgbClr val="FF6600"/>
                </a:solidFill>
                <a:latin typeface="Courier New" panose="02070309020205020404" pitchFamily="49" charset="0"/>
                <a:ea typeface="ＭＳ Ｐゴシック" panose="020B0600070205080204" pitchFamily="34" charset="-128"/>
              </a:rPr>
              <a:t>in</a:t>
            </a:r>
            <a:r>
              <a:rPr lang="en-US" altLang="en-US" sz="1800" dirty="0">
                <a:latin typeface="Courier New" panose="02070309020205020404" pitchFamily="49" charset="0"/>
                <a:ea typeface="ＭＳ Ｐゴシック" panose="020B0600070205080204" pitchFamily="34" charset="-128"/>
              </a:rPr>
              <a:t> a</a:t>
            </a:r>
          </a:p>
          <a:p>
            <a:pPr lvl="2">
              <a:lnSpc>
                <a:spcPct val="90000"/>
              </a:lnSpc>
              <a:spcBef>
                <a:spcPct val="0"/>
              </a:spcBef>
              <a:buFontTx/>
              <a:buNone/>
            </a:pPr>
            <a:r>
              <a:rPr lang="en-US" altLang="en-US" sz="1800" dirty="0">
                <a:solidFill>
                  <a:schemeClr val="accent2"/>
                </a:solidFill>
                <a:latin typeface="Courier New" panose="02070309020205020404" pitchFamily="49" charset="0"/>
                <a:ea typeface="ＭＳ Ｐゴシック" panose="020B0600070205080204" pitchFamily="34" charset="-128"/>
              </a:rPr>
              <a:t>False</a:t>
            </a:r>
          </a:p>
          <a:p>
            <a:pPr>
              <a:lnSpc>
                <a:spcPct val="90000"/>
              </a:lnSpc>
            </a:pPr>
            <a:r>
              <a:rPr lang="en-US" altLang="en-US" b="0" dirty="0">
                <a:ea typeface="ＭＳ Ｐゴシック" panose="020B0600070205080204" pitchFamily="34" charset="-128"/>
              </a:rPr>
              <a:t>Be careful: the </a:t>
            </a:r>
            <a:r>
              <a:rPr lang="en-US" altLang="en-US" b="0" i="1" dirty="0">
                <a:solidFill>
                  <a:schemeClr val="accent2"/>
                </a:solidFill>
                <a:ea typeface="ＭＳ Ｐゴシック" panose="020B0600070205080204" pitchFamily="34" charset="-128"/>
              </a:rPr>
              <a:t>in</a:t>
            </a:r>
            <a:r>
              <a:rPr lang="en-US" altLang="en-US" b="0" dirty="0">
                <a:ea typeface="ＭＳ Ｐゴシック" panose="020B0600070205080204" pitchFamily="34" charset="-128"/>
              </a:rPr>
              <a:t> keyword is also used in the syntax of </a:t>
            </a:r>
            <a:r>
              <a:rPr lang="en-US" altLang="en-US" b="0" i="1" dirty="0">
                <a:solidFill>
                  <a:schemeClr val="accent2"/>
                </a:solidFill>
                <a:ea typeface="ＭＳ Ｐゴシック" panose="020B0600070205080204" pitchFamily="34" charset="-128"/>
              </a:rPr>
              <a:t>for</a:t>
            </a:r>
            <a:r>
              <a:rPr lang="en-US" altLang="en-US" b="0" dirty="0">
                <a:ea typeface="ＭＳ Ｐゴシック" panose="020B0600070205080204" pitchFamily="34" charset="-128"/>
              </a:rPr>
              <a:t> </a:t>
            </a:r>
            <a:r>
              <a:rPr lang="en-US" altLang="en-US" b="0" i="1" dirty="0">
                <a:solidFill>
                  <a:schemeClr val="accent2"/>
                </a:solidFill>
                <a:ea typeface="ＭＳ Ｐゴシック" panose="020B0600070205080204" pitchFamily="34" charset="-128"/>
              </a:rPr>
              <a:t>loops</a:t>
            </a:r>
            <a:r>
              <a:rPr lang="en-US" altLang="en-US" b="0" dirty="0">
                <a:ea typeface="ＭＳ Ｐゴシック" panose="020B0600070205080204" pitchFamily="34" charset="-128"/>
              </a:rPr>
              <a:t> and </a:t>
            </a:r>
            <a:r>
              <a:rPr lang="en-US" altLang="en-US" b="0" i="1" dirty="0">
                <a:solidFill>
                  <a:schemeClr val="accent2"/>
                </a:solidFill>
                <a:ea typeface="ＭＳ Ｐゴシック" panose="020B0600070205080204" pitchFamily="34" charset="-128"/>
              </a:rPr>
              <a:t>list comprehensions</a:t>
            </a: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39865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5CCE59F-2F09-4F0B-9B32-7BEC913E05FC}"/>
              </a:ext>
            </a:extLst>
          </p:cNvPr>
          <p:cNvSpPr>
            <a:spLocks noGrp="1" noChangeArrowheads="1"/>
          </p:cNvSpPr>
          <p:nvPr>
            <p:ph type="title"/>
          </p:nvPr>
        </p:nvSpPr>
        <p:spPr/>
        <p:txBody>
          <a:bodyPr/>
          <a:lstStyle/>
          <a:p>
            <a:r>
              <a:rPr lang="en-US" altLang="en-US" sz="3600">
                <a:effectLst>
                  <a:outerShdw blurRad="38100" dist="38100" dir="2700000" algn="tl">
                    <a:srgbClr val="000000"/>
                  </a:outerShdw>
                </a:effectLst>
                <a:ea typeface="ＭＳ Ｐゴシック" panose="020B0600070205080204" pitchFamily="34" charset="-128"/>
              </a:rPr>
              <a:t>The + Operator</a:t>
            </a:r>
          </a:p>
        </p:txBody>
      </p:sp>
      <p:sp>
        <p:nvSpPr>
          <p:cNvPr id="84995" name="Rectangle 3">
            <a:extLst>
              <a:ext uri="{FF2B5EF4-FFF2-40B4-BE49-F238E27FC236}">
                <a16:creationId xmlns:a16="http://schemas.microsoft.com/office/drawing/2014/main" id="{786E17AB-DA3C-4DC1-A5F0-7E5943C3E84E}"/>
              </a:ext>
            </a:extLst>
          </p:cNvPr>
          <p:cNvSpPr>
            <a:spLocks noGrp="1" noChangeArrowheads="1"/>
          </p:cNvSpPr>
          <p:nvPr>
            <p:ph type="body" idx="1"/>
          </p:nvPr>
        </p:nvSpPr>
        <p:spPr/>
        <p:txBody>
          <a:bodyPr>
            <a:normAutofit fontScale="85000" lnSpcReduction="20000"/>
          </a:bodyPr>
          <a:lstStyle/>
          <a:p>
            <a:pPr marL="0" indent="0">
              <a:buNone/>
            </a:pPr>
            <a:r>
              <a:rPr lang="en-US" altLang="en-US" sz="2800">
                <a:ea typeface="ＭＳ Ｐゴシック" panose="020B0600070205080204" pitchFamily="34" charset="-128"/>
              </a:rPr>
              <a:t>The + operator produces a </a:t>
            </a:r>
            <a:r>
              <a:rPr lang="en-US" altLang="en-US" sz="2800" i="1">
                <a:solidFill>
                  <a:schemeClr val="accent2"/>
                </a:solidFill>
                <a:ea typeface="ＭＳ Ｐゴシック" panose="020B0600070205080204" pitchFamily="34" charset="-128"/>
              </a:rPr>
              <a:t>new</a:t>
            </a:r>
            <a:r>
              <a:rPr lang="en-US" altLang="en-US" sz="2800">
                <a:ea typeface="ＭＳ Ｐゴシック" panose="020B0600070205080204" pitchFamily="34" charset="-128"/>
              </a:rPr>
              <a:t>  tuple, list, or string whose value is the concatenation of its arguments.</a:t>
            </a:r>
            <a:endParaRPr lang="en-US" altLang="en-US" sz="3200">
              <a:ea typeface="ＭＳ Ｐゴシック" panose="020B0600070205080204" pitchFamily="34" charset="-128"/>
            </a:endParaRPr>
          </a:p>
          <a:p>
            <a:pPr marL="0" indent="0">
              <a:buNone/>
            </a:pPr>
            <a:endParaRPr lang="en-US" altLang="en-US" b="0">
              <a:latin typeface="Courier New" panose="02070309020205020404" pitchFamily="49" charset="0"/>
              <a:ea typeface="ＭＳ Ｐゴシック" panose="020B0600070205080204" pitchFamily="34" charset="-128"/>
            </a:endParaRPr>
          </a:p>
          <a:p>
            <a:pPr marL="0" indent="0">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(1, 2, 3) + (4, 5, 6)</a:t>
            </a:r>
          </a:p>
          <a:p>
            <a:pPr marL="0" indent="0">
              <a:buNone/>
            </a:pPr>
            <a:r>
              <a:rPr lang="en-US" altLang="en-US" b="0">
                <a:solidFill>
                  <a:schemeClr val="accent2"/>
                </a:solidFill>
                <a:latin typeface="Courier New" panose="02070309020205020404" pitchFamily="49" charset="0"/>
                <a:ea typeface="ＭＳ Ｐゴシック" panose="020B0600070205080204" pitchFamily="34" charset="-128"/>
              </a:rPr>
              <a:t> (1, 2, 3, 4, 5, 6)</a:t>
            </a:r>
          </a:p>
          <a:p>
            <a:pPr marL="0" indent="0">
              <a:buNone/>
            </a:pPr>
            <a:endParaRPr lang="en-US" altLang="en-US" b="0">
              <a:solidFill>
                <a:schemeClr val="accent2"/>
              </a:solidFill>
              <a:latin typeface="Courier New" panose="02070309020205020404" pitchFamily="49" charset="0"/>
              <a:ea typeface="ＭＳ Ｐゴシック" panose="020B0600070205080204" pitchFamily="34" charset="-128"/>
            </a:endParaRPr>
          </a:p>
          <a:p>
            <a:pPr marL="0" indent="0">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[1, 2, 3] + [4, 5, 6]</a:t>
            </a:r>
          </a:p>
          <a:p>
            <a:pPr marL="0" indent="0">
              <a:buNone/>
            </a:pPr>
            <a:r>
              <a:rPr lang="en-US" altLang="en-US" b="0">
                <a:solidFill>
                  <a:schemeClr val="accent2"/>
                </a:solidFill>
                <a:latin typeface="Courier New" panose="02070309020205020404" pitchFamily="49" charset="0"/>
                <a:ea typeface="ＭＳ Ｐゴシック" panose="020B0600070205080204" pitchFamily="34" charset="-128"/>
              </a:rPr>
              <a:t> [1, 2, 3, 4, 5, 6]</a:t>
            </a:r>
          </a:p>
          <a:p>
            <a:pPr marL="0" indent="0">
              <a:buNone/>
            </a:pPr>
            <a:endParaRPr lang="en-US" altLang="en-US" b="0">
              <a:latin typeface="Courier New" panose="02070309020205020404" pitchFamily="49" charset="0"/>
              <a:ea typeface="ＭＳ Ｐゴシック" panose="020B0600070205080204" pitchFamily="34" charset="-128"/>
            </a:endParaRPr>
          </a:p>
          <a:p>
            <a:pPr marL="0" indent="0">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a:t>
            </a:r>
            <a:r>
              <a:rPr lang="en-US" altLang="en-US" b="0">
                <a:solidFill>
                  <a:srgbClr val="008000"/>
                </a:solidFill>
                <a:latin typeface="Courier New" panose="02070309020205020404" pitchFamily="49" charset="0"/>
                <a:ea typeface="ＭＳ Ｐゴシック" panose="020B0600070205080204" pitchFamily="34" charset="-128"/>
              </a:rPr>
              <a:t>“Hello” </a:t>
            </a:r>
            <a:r>
              <a:rPr lang="en-US" altLang="en-US" b="0">
                <a:latin typeface="Courier New" panose="02070309020205020404" pitchFamily="49" charset="0"/>
                <a:ea typeface="ＭＳ Ｐゴシック" panose="020B0600070205080204" pitchFamily="34" charset="-128"/>
              </a:rPr>
              <a:t>+</a:t>
            </a:r>
            <a:r>
              <a:rPr lang="en-US" altLang="en-US" b="0">
                <a:solidFill>
                  <a:srgbClr val="008000"/>
                </a:solidFill>
                <a:latin typeface="Courier New" panose="02070309020205020404" pitchFamily="49" charset="0"/>
                <a:ea typeface="ＭＳ Ｐゴシック" panose="020B0600070205080204" pitchFamily="34" charset="-128"/>
              </a:rPr>
              <a:t> “ ” </a:t>
            </a:r>
            <a:r>
              <a:rPr lang="en-US" altLang="en-US" b="0">
                <a:latin typeface="Courier New" panose="02070309020205020404" pitchFamily="49" charset="0"/>
                <a:ea typeface="ＭＳ Ｐゴシック" panose="020B0600070205080204" pitchFamily="34" charset="-128"/>
              </a:rPr>
              <a:t>+</a:t>
            </a:r>
            <a:r>
              <a:rPr lang="en-US" altLang="en-US" b="0">
                <a:solidFill>
                  <a:srgbClr val="008000"/>
                </a:solidFill>
                <a:latin typeface="Courier New" panose="02070309020205020404" pitchFamily="49" charset="0"/>
                <a:ea typeface="ＭＳ Ｐゴシック" panose="020B0600070205080204" pitchFamily="34" charset="-128"/>
              </a:rPr>
              <a:t> “World”</a:t>
            </a:r>
          </a:p>
          <a:p>
            <a:pPr marL="0" indent="0">
              <a:buNone/>
            </a:pPr>
            <a:r>
              <a:rPr lang="en-US" altLang="en-US" b="0">
                <a:solidFill>
                  <a:schemeClr val="accent2"/>
                </a:solidFill>
                <a:latin typeface="Courier New" panose="02070309020205020404" pitchFamily="49" charset="0"/>
                <a:ea typeface="ＭＳ Ｐゴシック" panose="020B0600070205080204" pitchFamily="34" charset="-128"/>
              </a:rPr>
              <a:t> ‘Hello World’</a:t>
            </a:r>
          </a:p>
        </p:txBody>
      </p:sp>
    </p:spTree>
    <p:extLst>
      <p:ext uri="{BB962C8B-B14F-4D97-AF65-F5344CB8AC3E}">
        <p14:creationId xmlns:p14="http://schemas.microsoft.com/office/powerpoint/2010/main" val="300424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4084-F46D-0F7B-3F1B-1B71E28C5C30}"/>
              </a:ext>
            </a:extLst>
          </p:cNvPr>
          <p:cNvSpPr>
            <a:spLocks noGrp="1"/>
          </p:cNvSpPr>
          <p:nvPr>
            <p:ph type="title"/>
          </p:nvPr>
        </p:nvSpPr>
        <p:spPr>
          <a:xfrm>
            <a:off x="69368" y="102613"/>
            <a:ext cx="10058400" cy="1450757"/>
          </a:xfrm>
        </p:spPr>
        <p:txBody>
          <a:bodyPr/>
          <a:lstStyle/>
          <a:p>
            <a:r>
              <a:rPr lang="en-SG" dirty="0"/>
              <a:t>Database CRUD</a:t>
            </a:r>
            <a:br>
              <a:rPr lang="en-SG" dirty="0"/>
            </a:br>
            <a:r>
              <a:rPr lang="en-SG" sz="2400" dirty="0"/>
              <a:t>Create, Read, Update, Delete</a:t>
            </a:r>
          </a:p>
        </p:txBody>
      </p:sp>
      <p:sp>
        <p:nvSpPr>
          <p:cNvPr id="17" name="TextBox 16">
            <a:extLst>
              <a:ext uri="{FF2B5EF4-FFF2-40B4-BE49-F238E27FC236}">
                <a16:creationId xmlns:a16="http://schemas.microsoft.com/office/drawing/2014/main" id="{80102B85-6C7B-DEC5-D370-F3C8E869350E}"/>
              </a:ext>
            </a:extLst>
          </p:cNvPr>
          <p:cNvSpPr txBox="1"/>
          <p:nvPr/>
        </p:nvSpPr>
        <p:spPr>
          <a:xfrm>
            <a:off x="69368" y="1854631"/>
            <a:ext cx="8642234" cy="4247317"/>
          </a:xfrm>
          <a:prstGeom prst="rect">
            <a:avLst/>
          </a:prstGeom>
          <a:noFill/>
        </p:spPr>
        <p:txBody>
          <a:bodyPr wrap="square">
            <a:spAutoFit/>
          </a:bodyPr>
          <a:lstStyle/>
          <a:p>
            <a:r>
              <a:rPr lang="pt-BR" dirty="0"/>
              <a:t>#Create, Read, Insert</a:t>
            </a:r>
          </a:p>
          <a:p>
            <a:r>
              <a:rPr lang="pt-BR" dirty="0"/>
              <a:t>import sqlite3</a:t>
            </a:r>
          </a:p>
          <a:p>
            <a:r>
              <a:rPr lang="en-US" dirty="0"/>
              <a:t>c = sqlite3.connect(“</a:t>
            </a:r>
            <a:r>
              <a:rPr lang="en-US" dirty="0" err="1"/>
              <a:t>MyFirstDB.db</a:t>
            </a:r>
            <a:r>
              <a:rPr lang="en-US" dirty="0"/>
              <a:t>")</a:t>
            </a:r>
            <a:endParaRPr lang="en-SG" dirty="0"/>
          </a:p>
          <a:p>
            <a:r>
              <a:rPr lang="en-US" dirty="0" err="1"/>
              <a:t>c.execute</a:t>
            </a:r>
            <a:r>
              <a:rPr lang="en-US" dirty="0"/>
              <a:t>("create table </a:t>
            </a:r>
            <a:r>
              <a:rPr lang="en-US" dirty="0" err="1"/>
              <a:t>DBS_t</a:t>
            </a:r>
            <a:r>
              <a:rPr lang="en-US" dirty="0"/>
              <a:t> (DBS float, </a:t>
            </a:r>
            <a:r>
              <a:rPr lang="en-US" dirty="0" err="1"/>
              <a:t>SingDollar</a:t>
            </a:r>
            <a:r>
              <a:rPr lang="en-US" dirty="0"/>
              <a:t> float)")</a:t>
            </a:r>
          </a:p>
          <a:p>
            <a:r>
              <a:rPr lang="en-US" dirty="0" err="1"/>
              <a:t>c.execute</a:t>
            </a:r>
            <a:r>
              <a:rPr lang="en-US" dirty="0"/>
              <a:t>("insert into </a:t>
            </a:r>
            <a:r>
              <a:rPr lang="en-US" dirty="0" err="1"/>
              <a:t>DBS_t</a:t>
            </a:r>
            <a:r>
              <a:rPr lang="en-US" dirty="0"/>
              <a:t>(DBS, </a:t>
            </a:r>
            <a:r>
              <a:rPr lang="en-US" dirty="0" err="1"/>
              <a:t>SingDollar</a:t>
            </a:r>
            <a:r>
              <a:rPr lang="en-US" dirty="0"/>
              <a:t>) values (31.35,1.38)")</a:t>
            </a:r>
          </a:p>
          <a:p>
            <a:r>
              <a:rPr lang="en-US" dirty="0"/>
              <a:t>for row in </a:t>
            </a:r>
            <a:r>
              <a:rPr lang="en-US" dirty="0" err="1"/>
              <a:t>c.execute</a:t>
            </a:r>
            <a:r>
              <a:rPr lang="en-US" dirty="0"/>
              <a:t>("select * from </a:t>
            </a:r>
            <a:r>
              <a:rPr lang="en-US" dirty="0" err="1"/>
              <a:t>DBS_t</a:t>
            </a:r>
            <a:r>
              <a:rPr lang="en-US" dirty="0"/>
              <a:t>"):</a:t>
            </a:r>
          </a:p>
          <a:p>
            <a:r>
              <a:rPr lang="en-US" dirty="0"/>
              <a:t>    print(row)</a:t>
            </a:r>
          </a:p>
          <a:p>
            <a:r>
              <a:rPr lang="en-US" dirty="0" err="1"/>
              <a:t>c.execute</a:t>
            </a:r>
            <a:r>
              <a:rPr lang="en-US" dirty="0"/>
              <a:t>("insert into </a:t>
            </a:r>
            <a:r>
              <a:rPr lang="en-US" dirty="0" err="1"/>
              <a:t>DBS_t</a:t>
            </a:r>
            <a:r>
              <a:rPr lang="en-US" dirty="0"/>
              <a:t>(DBS, </a:t>
            </a:r>
            <a:r>
              <a:rPr lang="en-US" dirty="0" err="1"/>
              <a:t>SingDollar</a:t>
            </a:r>
            <a:r>
              <a:rPr lang="en-US" dirty="0"/>
              <a:t>) values (31,1.39)")</a:t>
            </a:r>
          </a:p>
          <a:p>
            <a:r>
              <a:rPr lang="en-US" dirty="0" err="1"/>
              <a:t>c.execute</a:t>
            </a:r>
            <a:r>
              <a:rPr lang="en-US" dirty="0"/>
              <a:t>("insert into </a:t>
            </a:r>
            <a:r>
              <a:rPr lang="en-US" dirty="0" err="1"/>
              <a:t>DBS_t</a:t>
            </a:r>
            <a:r>
              <a:rPr lang="en-US" dirty="0"/>
              <a:t>(DBS, </a:t>
            </a:r>
            <a:r>
              <a:rPr lang="en-US" dirty="0" err="1"/>
              <a:t>SingDollar</a:t>
            </a:r>
            <a:r>
              <a:rPr lang="en-US" dirty="0"/>
              <a:t>) values (30,1.4)")</a:t>
            </a:r>
          </a:p>
          <a:p>
            <a:r>
              <a:rPr lang="en-US" dirty="0"/>
              <a:t>for row in </a:t>
            </a:r>
            <a:r>
              <a:rPr lang="en-US" dirty="0" err="1"/>
              <a:t>c.execute</a:t>
            </a:r>
            <a:r>
              <a:rPr lang="en-US" dirty="0"/>
              <a:t>("select * from </a:t>
            </a:r>
            <a:r>
              <a:rPr lang="en-US" dirty="0" err="1"/>
              <a:t>DBS_t</a:t>
            </a:r>
            <a:r>
              <a:rPr lang="en-US" dirty="0"/>
              <a:t>"):</a:t>
            </a:r>
          </a:p>
          <a:p>
            <a:r>
              <a:rPr lang="en-US" dirty="0"/>
              <a:t>    print(row)</a:t>
            </a:r>
          </a:p>
          <a:p>
            <a:r>
              <a:rPr lang="en-US" dirty="0" err="1"/>
              <a:t>c.commit</a:t>
            </a:r>
            <a:r>
              <a:rPr lang="en-US" dirty="0"/>
              <a:t>()</a:t>
            </a:r>
          </a:p>
          <a:p>
            <a:r>
              <a:rPr lang="en-US" dirty="0" err="1"/>
              <a:t>c.close</a:t>
            </a:r>
            <a:r>
              <a:rPr lang="en-US" dirty="0"/>
              <a:t>()</a:t>
            </a:r>
            <a:endParaRPr lang="en-SG" dirty="0"/>
          </a:p>
          <a:p>
            <a:endParaRPr lang="en-SG" dirty="0"/>
          </a:p>
          <a:p>
            <a:endParaRPr lang="en-SG" dirty="0"/>
          </a:p>
        </p:txBody>
      </p:sp>
      <p:sp>
        <p:nvSpPr>
          <p:cNvPr id="19" name="TextBox 18">
            <a:extLst>
              <a:ext uri="{FF2B5EF4-FFF2-40B4-BE49-F238E27FC236}">
                <a16:creationId xmlns:a16="http://schemas.microsoft.com/office/drawing/2014/main" id="{B4E3DA6E-A775-B55A-1211-25199793B26B}"/>
              </a:ext>
            </a:extLst>
          </p:cNvPr>
          <p:cNvSpPr txBox="1"/>
          <p:nvPr/>
        </p:nvSpPr>
        <p:spPr>
          <a:xfrm>
            <a:off x="4313581" y="701623"/>
            <a:ext cx="7613375" cy="923330"/>
          </a:xfrm>
          <a:prstGeom prst="rect">
            <a:avLst/>
          </a:prstGeom>
          <a:noFill/>
        </p:spPr>
        <p:txBody>
          <a:bodyPr wrap="square">
            <a:spAutoFit/>
          </a:bodyPr>
          <a:lstStyle/>
          <a:p>
            <a:r>
              <a:rPr lang="en-SG" dirty="0"/>
              <a:t>https://likegeeks.com/python-sqlite3-tutorial/#:~:text=To%20list%20all%20tables%20in,SQLite3%2C%20which%20stores%20all%20tables.</a:t>
            </a:r>
          </a:p>
        </p:txBody>
      </p:sp>
      <p:sp>
        <p:nvSpPr>
          <p:cNvPr id="20" name="TextBox 19">
            <a:extLst>
              <a:ext uri="{FF2B5EF4-FFF2-40B4-BE49-F238E27FC236}">
                <a16:creationId xmlns:a16="http://schemas.microsoft.com/office/drawing/2014/main" id="{6FC3B3AC-783A-208C-C90D-EFA12F9B2BDF}"/>
              </a:ext>
            </a:extLst>
          </p:cNvPr>
          <p:cNvSpPr txBox="1"/>
          <p:nvPr/>
        </p:nvSpPr>
        <p:spPr>
          <a:xfrm>
            <a:off x="6522553" y="1783048"/>
            <a:ext cx="6202016" cy="2585323"/>
          </a:xfrm>
          <a:prstGeom prst="rect">
            <a:avLst/>
          </a:prstGeom>
          <a:noFill/>
        </p:spPr>
        <p:txBody>
          <a:bodyPr wrap="square">
            <a:spAutoFit/>
          </a:bodyPr>
          <a:lstStyle/>
          <a:p>
            <a:r>
              <a:rPr lang="en-SG" dirty="0"/>
              <a:t>#Delete</a:t>
            </a:r>
          </a:p>
          <a:p>
            <a:r>
              <a:rPr lang="en-SG" dirty="0"/>
              <a:t>c = sqlite3.connect("</a:t>
            </a:r>
            <a:r>
              <a:rPr lang="en-SG" dirty="0" err="1"/>
              <a:t>MyFirstDB.db</a:t>
            </a:r>
            <a:r>
              <a:rPr lang="en-SG" dirty="0"/>
              <a:t>")</a:t>
            </a:r>
          </a:p>
          <a:p>
            <a:r>
              <a:rPr lang="en-US" dirty="0" err="1"/>
              <a:t>c.execute</a:t>
            </a:r>
            <a:r>
              <a:rPr lang="en-US" dirty="0"/>
              <a:t>("delete from </a:t>
            </a:r>
            <a:r>
              <a:rPr lang="en-US" dirty="0" err="1"/>
              <a:t>DBS_t</a:t>
            </a:r>
            <a:r>
              <a:rPr lang="en-US" dirty="0"/>
              <a:t> where </a:t>
            </a:r>
            <a:r>
              <a:rPr lang="en-US" dirty="0" err="1"/>
              <a:t>SingDollar</a:t>
            </a:r>
            <a:r>
              <a:rPr lang="en-US" dirty="0"/>
              <a:t>=1.38")</a:t>
            </a:r>
            <a:endParaRPr lang="en-SG" dirty="0"/>
          </a:p>
          <a:p>
            <a:r>
              <a:rPr lang="en-US" dirty="0"/>
              <a:t>for row in </a:t>
            </a:r>
            <a:r>
              <a:rPr lang="en-US" dirty="0" err="1"/>
              <a:t>c.execute</a:t>
            </a:r>
            <a:r>
              <a:rPr lang="en-US" dirty="0"/>
              <a:t>("select * from </a:t>
            </a:r>
            <a:r>
              <a:rPr lang="en-US" dirty="0" err="1"/>
              <a:t>DBS_t</a:t>
            </a:r>
            <a:r>
              <a:rPr lang="en-US" dirty="0"/>
              <a:t>"):</a:t>
            </a:r>
          </a:p>
          <a:p>
            <a:r>
              <a:rPr lang="en-US" dirty="0"/>
              <a:t>    print(row)</a:t>
            </a:r>
          </a:p>
          <a:p>
            <a:r>
              <a:rPr lang="en-US" dirty="0" err="1"/>
              <a:t>c.commit</a:t>
            </a:r>
            <a:r>
              <a:rPr lang="en-US" dirty="0"/>
              <a:t>()</a:t>
            </a:r>
          </a:p>
          <a:p>
            <a:r>
              <a:rPr lang="en-US" dirty="0" err="1"/>
              <a:t>c.close</a:t>
            </a:r>
            <a:r>
              <a:rPr lang="en-US" dirty="0"/>
              <a:t>()</a:t>
            </a:r>
            <a:endParaRPr lang="en-SG" dirty="0"/>
          </a:p>
          <a:p>
            <a:endParaRPr lang="en-SG" dirty="0"/>
          </a:p>
          <a:p>
            <a:endParaRPr lang="en-SG" dirty="0"/>
          </a:p>
        </p:txBody>
      </p:sp>
      <p:sp>
        <p:nvSpPr>
          <p:cNvPr id="21" name="TextBox 20">
            <a:extLst>
              <a:ext uri="{FF2B5EF4-FFF2-40B4-BE49-F238E27FC236}">
                <a16:creationId xmlns:a16="http://schemas.microsoft.com/office/drawing/2014/main" id="{27A0D6BA-19F7-E07D-DE56-BF0E257AACAB}"/>
              </a:ext>
            </a:extLst>
          </p:cNvPr>
          <p:cNvSpPr txBox="1"/>
          <p:nvPr/>
        </p:nvSpPr>
        <p:spPr>
          <a:xfrm>
            <a:off x="6522553" y="3994180"/>
            <a:ext cx="4947204" cy="2862322"/>
          </a:xfrm>
          <a:prstGeom prst="rect">
            <a:avLst/>
          </a:prstGeom>
          <a:noFill/>
        </p:spPr>
        <p:txBody>
          <a:bodyPr wrap="square">
            <a:spAutoFit/>
          </a:bodyPr>
          <a:lstStyle/>
          <a:p>
            <a:r>
              <a:rPr lang="en-US" dirty="0"/>
              <a:t>#update</a:t>
            </a:r>
          </a:p>
          <a:p>
            <a:r>
              <a:rPr lang="en-US" dirty="0"/>
              <a:t>c = sqlite3.connect("</a:t>
            </a:r>
            <a:r>
              <a:rPr lang="en-US" dirty="0" err="1"/>
              <a:t>MyFirstDB.db</a:t>
            </a:r>
            <a:r>
              <a:rPr lang="en-US" dirty="0"/>
              <a:t>")</a:t>
            </a:r>
          </a:p>
          <a:p>
            <a:r>
              <a:rPr lang="en-US" dirty="0" err="1"/>
              <a:t>c.execute</a:t>
            </a:r>
            <a:r>
              <a:rPr lang="en-US" dirty="0"/>
              <a:t>("update </a:t>
            </a:r>
            <a:r>
              <a:rPr lang="en-US" dirty="0" err="1"/>
              <a:t>DBS_t</a:t>
            </a:r>
            <a:r>
              <a:rPr lang="en-US" dirty="0"/>
              <a:t> set DBS = 32 where </a:t>
            </a:r>
            <a:r>
              <a:rPr lang="en-US" dirty="0" err="1"/>
              <a:t>SingDollar</a:t>
            </a:r>
            <a:r>
              <a:rPr lang="en-US" dirty="0"/>
              <a:t>=1.39")</a:t>
            </a:r>
          </a:p>
          <a:p>
            <a:r>
              <a:rPr lang="en-US" dirty="0"/>
              <a:t>for row in </a:t>
            </a:r>
            <a:r>
              <a:rPr lang="en-US" dirty="0" err="1"/>
              <a:t>c.execute</a:t>
            </a:r>
            <a:r>
              <a:rPr lang="en-US" dirty="0"/>
              <a:t>("select * from </a:t>
            </a:r>
            <a:r>
              <a:rPr lang="en-US" dirty="0" err="1"/>
              <a:t>DBS_t</a:t>
            </a:r>
            <a:r>
              <a:rPr lang="en-US" dirty="0"/>
              <a:t>"):</a:t>
            </a:r>
          </a:p>
          <a:p>
            <a:r>
              <a:rPr lang="en-US" dirty="0"/>
              <a:t>    print(row)</a:t>
            </a:r>
          </a:p>
          <a:p>
            <a:r>
              <a:rPr lang="en-US" dirty="0" err="1"/>
              <a:t>c.commit</a:t>
            </a:r>
            <a:r>
              <a:rPr lang="en-US" dirty="0"/>
              <a:t>()</a:t>
            </a:r>
          </a:p>
          <a:p>
            <a:r>
              <a:rPr lang="en-US" dirty="0" err="1"/>
              <a:t>c.close</a:t>
            </a:r>
            <a:r>
              <a:rPr lang="en-US" dirty="0"/>
              <a:t>()</a:t>
            </a:r>
            <a:endParaRPr lang="en-SG" dirty="0"/>
          </a:p>
          <a:p>
            <a:endParaRPr lang="en-US" dirty="0"/>
          </a:p>
          <a:p>
            <a:endParaRPr lang="en-SG" dirty="0"/>
          </a:p>
        </p:txBody>
      </p:sp>
      <p:sp>
        <p:nvSpPr>
          <p:cNvPr id="22" name="TextBox 21">
            <a:extLst>
              <a:ext uri="{FF2B5EF4-FFF2-40B4-BE49-F238E27FC236}">
                <a16:creationId xmlns:a16="http://schemas.microsoft.com/office/drawing/2014/main" id="{11F1180C-DE19-740D-4002-B1208A4502BF}"/>
              </a:ext>
            </a:extLst>
          </p:cNvPr>
          <p:cNvSpPr txBox="1"/>
          <p:nvPr/>
        </p:nvSpPr>
        <p:spPr>
          <a:xfrm>
            <a:off x="4390485" y="144873"/>
            <a:ext cx="6202016" cy="369332"/>
          </a:xfrm>
          <a:prstGeom prst="rect">
            <a:avLst/>
          </a:prstGeom>
          <a:noFill/>
        </p:spPr>
        <p:txBody>
          <a:bodyPr wrap="square">
            <a:spAutoFit/>
          </a:bodyPr>
          <a:lstStyle/>
          <a:p>
            <a:r>
              <a:rPr lang="en-SG" dirty="0"/>
              <a:t>https://docs.python.org/3/library/sqlite3.html</a:t>
            </a:r>
          </a:p>
        </p:txBody>
      </p:sp>
    </p:spTree>
    <p:extLst>
      <p:ext uri="{BB962C8B-B14F-4D97-AF65-F5344CB8AC3E}">
        <p14:creationId xmlns:p14="http://schemas.microsoft.com/office/powerpoint/2010/main" val="4003320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6BA07FF-56E7-45F5-B884-7EFF1A84AC94}"/>
              </a:ext>
            </a:extLst>
          </p:cNvPr>
          <p:cNvSpPr>
            <a:spLocks noGrp="1" noChangeArrowheads="1"/>
          </p:cNvSpPr>
          <p:nvPr>
            <p:ph type="title"/>
          </p:nvPr>
        </p:nvSpPr>
        <p:spPr/>
        <p:txBody>
          <a:bodyPr/>
          <a:lstStyle/>
          <a:p>
            <a:r>
              <a:rPr lang="en-US" altLang="en-US" sz="3600">
                <a:effectLst>
                  <a:outerShdw blurRad="38100" dist="38100" dir="2700000" algn="tl">
                    <a:srgbClr val="000000"/>
                  </a:outerShdw>
                </a:effectLst>
                <a:ea typeface="ＭＳ Ｐゴシック" panose="020B0600070205080204" pitchFamily="34" charset="-128"/>
              </a:rPr>
              <a:t>The * Operator</a:t>
            </a:r>
          </a:p>
        </p:txBody>
      </p:sp>
      <p:sp>
        <p:nvSpPr>
          <p:cNvPr id="89091" name="Rectangle 3">
            <a:extLst>
              <a:ext uri="{FF2B5EF4-FFF2-40B4-BE49-F238E27FC236}">
                <a16:creationId xmlns:a16="http://schemas.microsoft.com/office/drawing/2014/main" id="{B9CB2DB7-08AE-4E94-BDF2-0688C29BE009}"/>
              </a:ext>
            </a:extLst>
          </p:cNvPr>
          <p:cNvSpPr>
            <a:spLocks noGrp="1" noChangeArrowheads="1"/>
          </p:cNvSpPr>
          <p:nvPr>
            <p:ph type="body" idx="1"/>
          </p:nvPr>
        </p:nvSpPr>
        <p:spPr/>
        <p:txBody>
          <a:bodyPr>
            <a:normAutofit fontScale="85000" lnSpcReduction="20000"/>
          </a:bodyPr>
          <a:lstStyle/>
          <a:p>
            <a:pPr>
              <a:lnSpc>
                <a:spcPct val="90000"/>
              </a:lnSpc>
            </a:pPr>
            <a:r>
              <a:rPr lang="en-US" altLang="en-US" sz="2800">
                <a:ea typeface="ＭＳ Ｐゴシック" panose="020B0600070205080204" pitchFamily="34" charset="-128"/>
              </a:rPr>
              <a:t>The * operator produces a </a:t>
            </a:r>
            <a:r>
              <a:rPr lang="en-US" altLang="en-US" sz="2800" i="1">
                <a:solidFill>
                  <a:schemeClr val="accent2"/>
                </a:solidFill>
                <a:ea typeface="ＭＳ Ｐゴシック" panose="020B0600070205080204" pitchFamily="34" charset="-128"/>
              </a:rPr>
              <a:t>new</a:t>
            </a:r>
            <a:r>
              <a:rPr lang="en-US" altLang="en-US" sz="2800">
                <a:ea typeface="ＭＳ Ｐゴシック" panose="020B0600070205080204" pitchFamily="34" charset="-128"/>
              </a:rPr>
              <a:t> tuple, list, or string that “repeats” the original content.</a:t>
            </a:r>
          </a:p>
          <a:p>
            <a:pPr>
              <a:lnSpc>
                <a:spcPct val="90000"/>
              </a:lnSpc>
              <a:buFont typeface="Symbol" panose="05050102010706020507" pitchFamily="18" charset="2"/>
              <a:buNone/>
            </a:pPr>
            <a:endParaRPr lang="en-US" altLang="en-US">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a:solidFill>
                  <a:srgbClr val="660033"/>
                </a:solidFill>
                <a:latin typeface="Courier New" panose="02070309020205020404" pitchFamily="49" charset="0"/>
                <a:ea typeface="ＭＳ Ｐゴシック" panose="020B0600070205080204" pitchFamily="34" charset="-128"/>
              </a:rPr>
              <a:t>&gt;&gt;&gt;</a:t>
            </a:r>
            <a:r>
              <a:rPr lang="en-US" altLang="en-US">
                <a:latin typeface="Courier New" panose="02070309020205020404" pitchFamily="49" charset="0"/>
                <a:ea typeface="ＭＳ Ｐゴシック" panose="020B0600070205080204" pitchFamily="34" charset="-128"/>
              </a:rPr>
              <a:t> (1, 2, 3) * 3</a:t>
            </a:r>
          </a:p>
          <a:p>
            <a:pPr>
              <a:lnSpc>
                <a:spcPct val="90000"/>
              </a:lnSpc>
              <a:buFont typeface="Symbol" panose="05050102010706020507" pitchFamily="18" charset="2"/>
              <a:buNone/>
            </a:pPr>
            <a:r>
              <a:rPr lang="en-US" altLang="en-US">
                <a:solidFill>
                  <a:schemeClr val="accent2"/>
                </a:solidFill>
                <a:latin typeface="Courier New" panose="02070309020205020404" pitchFamily="49" charset="0"/>
                <a:ea typeface="ＭＳ Ｐゴシック" panose="020B0600070205080204" pitchFamily="34" charset="-128"/>
              </a:rPr>
              <a:t>(1, 2, 3, 1, 2, 3, 1, 2, 3)</a:t>
            </a:r>
          </a:p>
          <a:p>
            <a:pPr>
              <a:lnSpc>
                <a:spcPct val="90000"/>
              </a:lnSpc>
              <a:buFont typeface="Symbol" panose="05050102010706020507" pitchFamily="18" charset="2"/>
              <a:buNone/>
            </a:pPr>
            <a:endParaRPr lang="en-US" altLang="en-US">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a:solidFill>
                  <a:srgbClr val="660033"/>
                </a:solidFill>
                <a:latin typeface="Courier New" panose="02070309020205020404" pitchFamily="49" charset="0"/>
                <a:ea typeface="ＭＳ Ｐゴシック" panose="020B0600070205080204" pitchFamily="34" charset="-128"/>
              </a:rPr>
              <a:t>&gt;&gt;&gt;</a:t>
            </a:r>
            <a:r>
              <a:rPr lang="en-US" altLang="en-US">
                <a:latin typeface="Courier New" panose="02070309020205020404" pitchFamily="49" charset="0"/>
                <a:ea typeface="ＭＳ Ｐゴシック" panose="020B0600070205080204" pitchFamily="34" charset="-128"/>
              </a:rPr>
              <a:t> [1, 2, 3] * 3</a:t>
            </a:r>
          </a:p>
          <a:p>
            <a:pPr>
              <a:lnSpc>
                <a:spcPct val="90000"/>
              </a:lnSpc>
              <a:buFont typeface="Symbol" panose="05050102010706020507" pitchFamily="18" charset="2"/>
              <a:buNone/>
            </a:pPr>
            <a:r>
              <a:rPr lang="en-US" altLang="en-US">
                <a:solidFill>
                  <a:schemeClr val="accent2"/>
                </a:solidFill>
                <a:latin typeface="Courier New" panose="02070309020205020404" pitchFamily="49" charset="0"/>
                <a:ea typeface="ＭＳ Ｐゴシック" panose="020B0600070205080204" pitchFamily="34" charset="-128"/>
              </a:rPr>
              <a:t>[1, 2, 3, 1, 2, 3, 1, 2, 3]</a:t>
            </a:r>
          </a:p>
          <a:p>
            <a:pPr>
              <a:lnSpc>
                <a:spcPct val="90000"/>
              </a:lnSpc>
              <a:buFont typeface="Symbol" panose="05050102010706020507" pitchFamily="18" charset="2"/>
              <a:buNone/>
            </a:pPr>
            <a:endParaRPr lang="en-US" altLang="en-US">
              <a:solidFill>
                <a:schemeClr val="accent2"/>
              </a:solidFill>
              <a:latin typeface="Courier New" panose="02070309020205020404" pitchFamily="49" charset="0"/>
              <a:ea typeface="ＭＳ Ｐゴシック" panose="020B0600070205080204" pitchFamily="34" charset="-128"/>
            </a:endParaRPr>
          </a:p>
          <a:p>
            <a:pPr>
              <a:lnSpc>
                <a:spcPct val="90000"/>
              </a:lnSpc>
              <a:buFont typeface="Symbol" panose="05050102010706020507" pitchFamily="18" charset="2"/>
              <a:buNone/>
            </a:pPr>
            <a:r>
              <a:rPr lang="en-US" altLang="en-US">
                <a:solidFill>
                  <a:srgbClr val="660033"/>
                </a:solidFill>
                <a:latin typeface="Courier New" panose="02070309020205020404" pitchFamily="49" charset="0"/>
                <a:ea typeface="ＭＳ Ｐゴシック" panose="020B0600070205080204" pitchFamily="34" charset="-128"/>
              </a:rPr>
              <a:t>&gt;&gt;&gt;</a:t>
            </a:r>
            <a:r>
              <a:rPr lang="en-US" altLang="en-US">
                <a:latin typeface="Courier New" panose="02070309020205020404" pitchFamily="49" charset="0"/>
                <a:ea typeface="ＭＳ Ｐゴシック" panose="020B0600070205080204" pitchFamily="34" charset="-128"/>
              </a:rPr>
              <a:t> </a:t>
            </a:r>
            <a:r>
              <a:rPr lang="en-US" altLang="en-US">
                <a:solidFill>
                  <a:srgbClr val="008000"/>
                </a:solidFill>
                <a:latin typeface="Courier New" panose="02070309020205020404" pitchFamily="49" charset="0"/>
                <a:ea typeface="ＭＳ Ｐゴシック" panose="020B0600070205080204" pitchFamily="34" charset="-128"/>
              </a:rPr>
              <a:t>“Hello”</a:t>
            </a:r>
            <a:r>
              <a:rPr lang="en-US" altLang="en-US">
                <a:latin typeface="Courier New" panose="02070309020205020404" pitchFamily="49" charset="0"/>
                <a:ea typeface="ＭＳ Ｐゴシック" panose="020B0600070205080204" pitchFamily="34" charset="-128"/>
              </a:rPr>
              <a:t> * 3</a:t>
            </a:r>
          </a:p>
          <a:p>
            <a:pPr>
              <a:lnSpc>
                <a:spcPct val="90000"/>
              </a:lnSpc>
              <a:buFont typeface="Symbol" panose="05050102010706020507" pitchFamily="18" charset="2"/>
              <a:buNone/>
            </a:pPr>
            <a:r>
              <a:rPr lang="en-US" altLang="en-US">
                <a:solidFill>
                  <a:schemeClr val="accent2"/>
                </a:solidFill>
                <a:latin typeface="Courier New" panose="02070309020205020404" pitchFamily="49" charset="0"/>
                <a:ea typeface="ＭＳ Ｐゴシック" panose="020B0600070205080204" pitchFamily="34" charset="-128"/>
              </a:rPr>
              <a:t>‘HelloHelloHello’</a:t>
            </a:r>
          </a:p>
        </p:txBody>
      </p:sp>
    </p:spTree>
    <p:extLst>
      <p:ext uri="{BB962C8B-B14F-4D97-AF65-F5344CB8AC3E}">
        <p14:creationId xmlns:p14="http://schemas.microsoft.com/office/powerpoint/2010/main" val="392623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C7FF3ED9-D263-4944-AFDC-D6A8C2CB225B}"/>
              </a:ext>
            </a:extLst>
          </p:cNvPr>
          <p:cNvSpPr>
            <a:spLocks noGrp="1" noChangeArrowheads="1"/>
          </p:cNvSpPr>
          <p:nvPr>
            <p:ph type="title"/>
          </p:nvPr>
        </p:nvSpPr>
        <p:spPr/>
        <p:txBody>
          <a:bodyPr/>
          <a:lstStyle/>
          <a:p>
            <a:r>
              <a:rPr lang="en-US" altLang="en-US">
                <a:effectLst>
                  <a:outerShdw blurRad="38100" dist="38100" dir="2700000" algn="tl">
                    <a:srgbClr val="000000"/>
                  </a:outerShdw>
                </a:effectLst>
                <a:ea typeface="ＭＳ Ｐゴシック" panose="020B0600070205080204" pitchFamily="34" charset="-128"/>
              </a:rPr>
              <a:t>Operations on Lists Only </a:t>
            </a:r>
          </a:p>
        </p:txBody>
      </p:sp>
      <p:sp>
        <p:nvSpPr>
          <p:cNvPr id="97283" name="Rectangle 3">
            <a:extLst>
              <a:ext uri="{FF2B5EF4-FFF2-40B4-BE49-F238E27FC236}">
                <a16:creationId xmlns:a16="http://schemas.microsoft.com/office/drawing/2014/main" id="{E6EC7FB1-CF3C-4BBE-B873-7BFD5BBDE357}"/>
              </a:ext>
            </a:extLst>
          </p:cNvPr>
          <p:cNvSpPr>
            <a:spLocks noGrp="1" noChangeArrowheads="1"/>
          </p:cNvSpPr>
          <p:nvPr>
            <p:ph type="body" idx="1"/>
          </p:nvPr>
        </p:nvSpPr>
        <p:spPr>
          <a:xfrm>
            <a:off x="2209800" y="1828800"/>
            <a:ext cx="7924800" cy="4648200"/>
          </a:xfrm>
        </p:spPr>
        <p:txBody>
          <a:bodyPr/>
          <a:lstStyle/>
          <a:p>
            <a:pPr>
              <a:buFont typeface="Symbol" panose="05050102010706020507" pitchFamily="18" charset="2"/>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li = [1, 11, 3, 4, 5]</a:t>
            </a:r>
          </a:p>
          <a:p>
            <a:pPr>
              <a:buFont typeface="Symbol" panose="05050102010706020507" pitchFamily="18" charset="2"/>
              <a:buNone/>
            </a:pPr>
            <a:endParaRPr lang="en-US" altLang="en-US" b="0">
              <a:latin typeface="Courier New" panose="02070309020205020404" pitchFamily="49" charset="0"/>
              <a:ea typeface="ＭＳ Ｐゴシック" panose="020B0600070205080204" pitchFamily="34" charset="-128"/>
            </a:endParaRPr>
          </a:p>
          <a:p>
            <a:pPr>
              <a:buFont typeface="Symbol" panose="05050102010706020507" pitchFamily="18" charset="2"/>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li.append(‘a’)	# Note the </a:t>
            </a:r>
            <a:r>
              <a:rPr lang="en-US" altLang="en-US" b="0" i="1">
                <a:latin typeface="Courier New" panose="02070309020205020404" pitchFamily="49" charset="0"/>
                <a:ea typeface="ＭＳ Ｐゴシック" panose="020B0600070205080204" pitchFamily="34" charset="-128"/>
              </a:rPr>
              <a:t>method</a:t>
            </a:r>
            <a:r>
              <a:rPr lang="en-US" altLang="en-US" b="0">
                <a:latin typeface="Courier New" panose="02070309020205020404" pitchFamily="49" charset="0"/>
                <a:ea typeface="ＭＳ Ｐゴシック" panose="020B0600070205080204" pitchFamily="34" charset="-128"/>
              </a:rPr>
              <a:t> syntax</a:t>
            </a:r>
          </a:p>
          <a:p>
            <a:pPr>
              <a:buFont typeface="Symbol" panose="05050102010706020507" pitchFamily="18" charset="2"/>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li</a:t>
            </a:r>
          </a:p>
          <a:p>
            <a:pPr>
              <a:buFont typeface="Symbol" panose="05050102010706020507" pitchFamily="18" charset="2"/>
              <a:buNone/>
            </a:pPr>
            <a:r>
              <a:rPr lang="en-US" altLang="en-US" b="0">
                <a:solidFill>
                  <a:schemeClr val="accent2"/>
                </a:solidFill>
                <a:latin typeface="Courier New" panose="02070309020205020404" pitchFamily="49" charset="0"/>
                <a:ea typeface="ＭＳ Ｐゴシック" panose="020B0600070205080204" pitchFamily="34" charset="-128"/>
              </a:rPr>
              <a:t>[1, 11, 3, 4, 5, ‘a’]</a:t>
            </a:r>
          </a:p>
          <a:p>
            <a:pPr>
              <a:buFont typeface="Symbol" panose="05050102010706020507" pitchFamily="18" charset="2"/>
              <a:buNone/>
            </a:pPr>
            <a:endParaRPr lang="en-US" altLang="en-US" b="0">
              <a:latin typeface="Courier New" panose="02070309020205020404" pitchFamily="49" charset="0"/>
              <a:ea typeface="ＭＳ Ｐゴシック" panose="020B0600070205080204" pitchFamily="34" charset="-128"/>
            </a:endParaRPr>
          </a:p>
          <a:p>
            <a:pPr>
              <a:buFont typeface="Symbol" panose="05050102010706020507" pitchFamily="18" charset="2"/>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 li.insert(2, ‘i’)</a:t>
            </a:r>
          </a:p>
          <a:p>
            <a:pPr>
              <a:buFont typeface="Symbol" panose="05050102010706020507" pitchFamily="18" charset="2"/>
              <a:buNone/>
            </a:pPr>
            <a:r>
              <a:rPr lang="en-US" altLang="en-US" b="0">
                <a:solidFill>
                  <a:srgbClr val="660033"/>
                </a:solidFill>
                <a:latin typeface="Courier New" panose="02070309020205020404" pitchFamily="49" charset="0"/>
                <a:ea typeface="ＭＳ Ｐゴシック" panose="020B0600070205080204" pitchFamily="34" charset="-128"/>
              </a:rPr>
              <a:t>&gt;&gt;&gt;</a:t>
            </a:r>
            <a:r>
              <a:rPr lang="en-US" altLang="en-US" b="0">
                <a:latin typeface="Courier New" panose="02070309020205020404" pitchFamily="49" charset="0"/>
                <a:ea typeface="ＭＳ Ｐゴシック" panose="020B0600070205080204" pitchFamily="34" charset="-128"/>
              </a:rPr>
              <a:t>li</a:t>
            </a:r>
          </a:p>
          <a:p>
            <a:pPr>
              <a:buFont typeface="Symbol" panose="05050102010706020507" pitchFamily="18" charset="2"/>
              <a:buNone/>
            </a:pPr>
            <a:r>
              <a:rPr lang="en-US" altLang="en-US" b="0">
                <a:solidFill>
                  <a:schemeClr val="accent2"/>
                </a:solidFill>
                <a:latin typeface="Courier New" panose="02070309020205020404" pitchFamily="49" charset="0"/>
                <a:ea typeface="ＭＳ Ｐゴシック" panose="020B0600070205080204" pitchFamily="34" charset="-128"/>
              </a:rPr>
              <a:t>[1, 11, ‘i’, 3, 4, 5, ‘a’]</a:t>
            </a:r>
          </a:p>
        </p:txBody>
      </p:sp>
    </p:spTree>
    <p:extLst>
      <p:ext uri="{BB962C8B-B14F-4D97-AF65-F5344CB8AC3E}">
        <p14:creationId xmlns:p14="http://schemas.microsoft.com/office/powerpoint/2010/main" val="1802831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57C4-E04C-4898-B0E0-783A34C840D8}"/>
              </a:ext>
            </a:extLst>
          </p:cNvPr>
          <p:cNvSpPr>
            <a:spLocks noGrp="1"/>
          </p:cNvSpPr>
          <p:nvPr>
            <p:ph type="title"/>
          </p:nvPr>
        </p:nvSpPr>
        <p:spPr/>
        <p:txBody>
          <a:bodyPr/>
          <a:lstStyle/>
          <a:p>
            <a:r>
              <a:rPr lang="en-US" dirty="0"/>
              <a:t>If else</a:t>
            </a:r>
            <a:endParaRPr lang="en-SG" dirty="0"/>
          </a:p>
        </p:txBody>
      </p:sp>
      <p:pic>
        <p:nvPicPr>
          <p:cNvPr id="7" name="Picture 6">
            <a:extLst>
              <a:ext uri="{FF2B5EF4-FFF2-40B4-BE49-F238E27FC236}">
                <a16:creationId xmlns:a16="http://schemas.microsoft.com/office/drawing/2014/main" id="{4C61B018-92B0-4523-9D7C-7BD42557271F}"/>
              </a:ext>
            </a:extLst>
          </p:cNvPr>
          <p:cNvPicPr>
            <a:picLocks noChangeAspect="1"/>
          </p:cNvPicPr>
          <p:nvPr/>
        </p:nvPicPr>
        <p:blipFill>
          <a:blip r:embed="rId2"/>
          <a:stretch>
            <a:fillRect/>
          </a:stretch>
        </p:blipFill>
        <p:spPr>
          <a:xfrm>
            <a:off x="838200" y="1967865"/>
            <a:ext cx="3838575" cy="1581150"/>
          </a:xfrm>
          <a:prstGeom prst="rect">
            <a:avLst/>
          </a:prstGeom>
        </p:spPr>
      </p:pic>
      <p:pic>
        <p:nvPicPr>
          <p:cNvPr id="9" name="Picture 8">
            <a:extLst>
              <a:ext uri="{FF2B5EF4-FFF2-40B4-BE49-F238E27FC236}">
                <a16:creationId xmlns:a16="http://schemas.microsoft.com/office/drawing/2014/main" id="{02528619-E029-4944-AB59-211FF3372770}"/>
              </a:ext>
            </a:extLst>
          </p:cNvPr>
          <p:cNvPicPr>
            <a:picLocks noChangeAspect="1"/>
          </p:cNvPicPr>
          <p:nvPr/>
        </p:nvPicPr>
        <p:blipFill>
          <a:blip r:embed="rId3"/>
          <a:stretch>
            <a:fillRect/>
          </a:stretch>
        </p:blipFill>
        <p:spPr>
          <a:xfrm>
            <a:off x="747712" y="3959225"/>
            <a:ext cx="4019550" cy="2152650"/>
          </a:xfrm>
          <a:prstGeom prst="rect">
            <a:avLst/>
          </a:prstGeom>
        </p:spPr>
      </p:pic>
      <p:pic>
        <p:nvPicPr>
          <p:cNvPr id="11" name="Picture 10">
            <a:extLst>
              <a:ext uri="{FF2B5EF4-FFF2-40B4-BE49-F238E27FC236}">
                <a16:creationId xmlns:a16="http://schemas.microsoft.com/office/drawing/2014/main" id="{C7F3806C-C806-430B-9746-846F8F2C04D4}"/>
              </a:ext>
            </a:extLst>
          </p:cNvPr>
          <p:cNvPicPr>
            <a:picLocks noChangeAspect="1"/>
          </p:cNvPicPr>
          <p:nvPr/>
        </p:nvPicPr>
        <p:blipFill>
          <a:blip r:embed="rId4"/>
          <a:stretch>
            <a:fillRect/>
          </a:stretch>
        </p:blipFill>
        <p:spPr>
          <a:xfrm>
            <a:off x="5691188" y="570995"/>
            <a:ext cx="5434012" cy="2624591"/>
          </a:xfrm>
          <a:prstGeom prst="rect">
            <a:avLst/>
          </a:prstGeom>
        </p:spPr>
      </p:pic>
      <p:pic>
        <p:nvPicPr>
          <p:cNvPr id="6" name="Picture 5">
            <a:extLst>
              <a:ext uri="{FF2B5EF4-FFF2-40B4-BE49-F238E27FC236}">
                <a16:creationId xmlns:a16="http://schemas.microsoft.com/office/drawing/2014/main" id="{D3BF7A42-3F6B-4282-81F3-1C9CE06D439F}"/>
              </a:ext>
            </a:extLst>
          </p:cNvPr>
          <p:cNvPicPr>
            <a:picLocks noChangeAspect="1"/>
          </p:cNvPicPr>
          <p:nvPr/>
        </p:nvPicPr>
        <p:blipFill>
          <a:blip r:embed="rId5"/>
          <a:stretch>
            <a:fillRect/>
          </a:stretch>
        </p:blipFill>
        <p:spPr>
          <a:xfrm>
            <a:off x="5767387" y="3959225"/>
            <a:ext cx="2276475" cy="2038350"/>
          </a:xfrm>
          <a:prstGeom prst="rect">
            <a:avLst/>
          </a:prstGeom>
        </p:spPr>
      </p:pic>
    </p:spTree>
    <p:extLst>
      <p:ext uri="{BB962C8B-B14F-4D97-AF65-F5344CB8AC3E}">
        <p14:creationId xmlns:p14="http://schemas.microsoft.com/office/powerpoint/2010/main" val="3197969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A91C-2900-400F-950E-CE946A352DB6}"/>
              </a:ext>
            </a:extLst>
          </p:cNvPr>
          <p:cNvSpPr>
            <a:spLocks noGrp="1"/>
          </p:cNvSpPr>
          <p:nvPr>
            <p:ph type="title"/>
          </p:nvPr>
        </p:nvSpPr>
        <p:spPr/>
        <p:txBody>
          <a:bodyPr/>
          <a:lstStyle/>
          <a:p>
            <a:r>
              <a:rPr lang="en-SG" dirty="0"/>
              <a:t>And equivalent</a:t>
            </a:r>
          </a:p>
        </p:txBody>
      </p:sp>
      <p:sp>
        <p:nvSpPr>
          <p:cNvPr id="5" name="TextBox 4">
            <a:extLst>
              <a:ext uri="{FF2B5EF4-FFF2-40B4-BE49-F238E27FC236}">
                <a16:creationId xmlns:a16="http://schemas.microsoft.com/office/drawing/2014/main" id="{A43EF0D3-5B22-462E-86F0-134139B76660}"/>
              </a:ext>
            </a:extLst>
          </p:cNvPr>
          <p:cNvSpPr txBox="1"/>
          <p:nvPr/>
        </p:nvSpPr>
        <p:spPr>
          <a:xfrm>
            <a:off x="1097280" y="2124748"/>
            <a:ext cx="6094476" cy="1200329"/>
          </a:xfrm>
          <a:prstGeom prst="rect">
            <a:avLst/>
          </a:prstGeom>
          <a:noFill/>
        </p:spPr>
        <p:txBody>
          <a:bodyPr wrap="square">
            <a:spAutoFit/>
          </a:bodyPr>
          <a:lstStyle/>
          <a:p>
            <a:r>
              <a:rPr lang="en-US" dirty="0"/>
              <a:t>if c == 5 and d ==6:</a:t>
            </a:r>
          </a:p>
          <a:p>
            <a:r>
              <a:rPr lang="en-US" dirty="0"/>
              <a:t>    print("c is 5 and d is 6")</a:t>
            </a:r>
          </a:p>
          <a:p>
            <a:r>
              <a:rPr lang="en-US" dirty="0"/>
              <a:t>else:</a:t>
            </a:r>
          </a:p>
          <a:p>
            <a:r>
              <a:rPr lang="en-US" dirty="0"/>
              <a:t>    print("c is not 5 or d is not 6")</a:t>
            </a:r>
            <a:endParaRPr lang="en-SG" dirty="0"/>
          </a:p>
        </p:txBody>
      </p:sp>
      <p:sp>
        <p:nvSpPr>
          <p:cNvPr id="7" name="TextBox 6">
            <a:extLst>
              <a:ext uri="{FF2B5EF4-FFF2-40B4-BE49-F238E27FC236}">
                <a16:creationId xmlns:a16="http://schemas.microsoft.com/office/drawing/2014/main" id="{5CFB6377-48AB-4E8F-A47A-AA01DF652514}"/>
              </a:ext>
            </a:extLst>
          </p:cNvPr>
          <p:cNvSpPr txBox="1"/>
          <p:nvPr/>
        </p:nvSpPr>
        <p:spPr>
          <a:xfrm>
            <a:off x="1255014" y="3647778"/>
            <a:ext cx="6094476" cy="2031325"/>
          </a:xfrm>
          <a:prstGeom prst="rect">
            <a:avLst/>
          </a:prstGeom>
          <a:noFill/>
        </p:spPr>
        <p:txBody>
          <a:bodyPr wrap="square">
            <a:spAutoFit/>
          </a:bodyPr>
          <a:lstStyle/>
          <a:p>
            <a:r>
              <a:rPr lang="en-US" dirty="0"/>
              <a:t>if c == 5:</a:t>
            </a:r>
          </a:p>
          <a:p>
            <a:r>
              <a:rPr lang="en-US" dirty="0"/>
              <a:t>    if d == 6:</a:t>
            </a:r>
          </a:p>
          <a:p>
            <a:r>
              <a:rPr lang="en-US" dirty="0"/>
              <a:t>        print("c is 5 and d is 6")</a:t>
            </a:r>
          </a:p>
          <a:p>
            <a:r>
              <a:rPr lang="en-US" dirty="0"/>
              <a:t>    else:</a:t>
            </a:r>
          </a:p>
          <a:p>
            <a:r>
              <a:rPr lang="en-US" dirty="0"/>
              <a:t>        print("c is not 5 or d is not 6")</a:t>
            </a:r>
          </a:p>
          <a:p>
            <a:r>
              <a:rPr lang="en-US" dirty="0"/>
              <a:t>else:</a:t>
            </a:r>
          </a:p>
          <a:p>
            <a:r>
              <a:rPr lang="en-US" dirty="0"/>
              <a:t>    print("c is not 5 or d is not 6")</a:t>
            </a:r>
            <a:endParaRPr lang="en-SG" dirty="0"/>
          </a:p>
        </p:txBody>
      </p:sp>
    </p:spTree>
    <p:extLst>
      <p:ext uri="{BB962C8B-B14F-4D97-AF65-F5344CB8AC3E}">
        <p14:creationId xmlns:p14="http://schemas.microsoft.com/office/powerpoint/2010/main" val="3533642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BAC5-6556-45F5-95B6-CE2DFDCF4AC7}"/>
              </a:ext>
            </a:extLst>
          </p:cNvPr>
          <p:cNvSpPr>
            <a:spLocks noGrp="1"/>
          </p:cNvSpPr>
          <p:nvPr>
            <p:ph type="title"/>
          </p:nvPr>
        </p:nvSpPr>
        <p:spPr/>
        <p:txBody>
          <a:bodyPr/>
          <a:lstStyle/>
          <a:p>
            <a:r>
              <a:rPr lang="en-SG" dirty="0"/>
              <a:t>Or Equivalent</a:t>
            </a:r>
          </a:p>
        </p:txBody>
      </p:sp>
      <p:sp>
        <p:nvSpPr>
          <p:cNvPr id="5" name="TextBox 4">
            <a:extLst>
              <a:ext uri="{FF2B5EF4-FFF2-40B4-BE49-F238E27FC236}">
                <a16:creationId xmlns:a16="http://schemas.microsoft.com/office/drawing/2014/main" id="{E2417C7B-D395-4EF0-A779-08204C525C44}"/>
              </a:ext>
            </a:extLst>
          </p:cNvPr>
          <p:cNvSpPr txBox="1"/>
          <p:nvPr/>
        </p:nvSpPr>
        <p:spPr>
          <a:xfrm>
            <a:off x="1273302" y="2042452"/>
            <a:ext cx="6094476" cy="1200329"/>
          </a:xfrm>
          <a:prstGeom prst="rect">
            <a:avLst/>
          </a:prstGeom>
          <a:noFill/>
        </p:spPr>
        <p:txBody>
          <a:bodyPr wrap="square">
            <a:spAutoFit/>
          </a:bodyPr>
          <a:lstStyle/>
          <a:p>
            <a:r>
              <a:rPr lang="en-US" dirty="0"/>
              <a:t>if x==4 or y==5:</a:t>
            </a:r>
          </a:p>
          <a:p>
            <a:r>
              <a:rPr lang="en-US" dirty="0"/>
              <a:t>    print("x is 4 or y is 5")</a:t>
            </a:r>
          </a:p>
          <a:p>
            <a:r>
              <a:rPr lang="en-US" dirty="0"/>
              <a:t>else:</a:t>
            </a:r>
          </a:p>
          <a:p>
            <a:r>
              <a:rPr lang="en-US" dirty="0"/>
              <a:t>    print("x is not 4 and y is not 5")</a:t>
            </a:r>
            <a:endParaRPr lang="en-SG" dirty="0"/>
          </a:p>
        </p:txBody>
      </p:sp>
      <p:sp>
        <p:nvSpPr>
          <p:cNvPr id="7" name="TextBox 6">
            <a:extLst>
              <a:ext uri="{FF2B5EF4-FFF2-40B4-BE49-F238E27FC236}">
                <a16:creationId xmlns:a16="http://schemas.microsoft.com/office/drawing/2014/main" id="{354D64B0-DFA0-4556-82E1-3FD219D5DC2B}"/>
              </a:ext>
            </a:extLst>
          </p:cNvPr>
          <p:cNvSpPr txBox="1"/>
          <p:nvPr/>
        </p:nvSpPr>
        <p:spPr>
          <a:xfrm>
            <a:off x="1355598" y="3731413"/>
            <a:ext cx="6094476" cy="1754326"/>
          </a:xfrm>
          <a:prstGeom prst="rect">
            <a:avLst/>
          </a:prstGeom>
          <a:noFill/>
        </p:spPr>
        <p:txBody>
          <a:bodyPr wrap="square">
            <a:spAutoFit/>
          </a:bodyPr>
          <a:lstStyle/>
          <a:p>
            <a:r>
              <a:rPr lang="en-US" dirty="0"/>
              <a:t>if x==4:</a:t>
            </a:r>
          </a:p>
          <a:p>
            <a:r>
              <a:rPr lang="en-US" dirty="0"/>
              <a:t>    print("x is 4 or y is 5")</a:t>
            </a:r>
          </a:p>
          <a:p>
            <a:r>
              <a:rPr lang="en-US" dirty="0" err="1"/>
              <a:t>elif</a:t>
            </a:r>
            <a:r>
              <a:rPr lang="en-US" dirty="0"/>
              <a:t> y==5:</a:t>
            </a:r>
          </a:p>
          <a:p>
            <a:r>
              <a:rPr lang="en-US" dirty="0"/>
              <a:t>    print("x is 4 or y is 5")</a:t>
            </a:r>
          </a:p>
          <a:p>
            <a:r>
              <a:rPr lang="en-US" dirty="0"/>
              <a:t>else:</a:t>
            </a:r>
          </a:p>
          <a:p>
            <a:r>
              <a:rPr lang="en-US" dirty="0"/>
              <a:t>    print("x is not 4 and y is not 5")</a:t>
            </a:r>
            <a:endParaRPr lang="en-SG" dirty="0"/>
          </a:p>
        </p:txBody>
      </p:sp>
    </p:spTree>
    <p:extLst>
      <p:ext uri="{BB962C8B-B14F-4D97-AF65-F5344CB8AC3E}">
        <p14:creationId xmlns:p14="http://schemas.microsoft.com/office/powerpoint/2010/main" val="3928246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a:extLst>
              <a:ext uri="{FF2B5EF4-FFF2-40B4-BE49-F238E27FC236}">
                <a16:creationId xmlns:a16="http://schemas.microsoft.com/office/drawing/2014/main" id="{D4E3E169-FB67-47AC-BDE5-BD68729AB4DB}"/>
              </a:ext>
            </a:extLst>
          </p:cNvPr>
          <p:cNvSpPr>
            <a:spLocks noGrp="1" noChangeArrowheads="1"/>
          </p:cNvSpPr>
          <p:nvPr>
            <p:ph type="title"/>
          </p:nvPr>
        </p:nvSpPr>
        <p:spPr/>
        <p:txBody>
          <a:bodyPr/>
          <a:lstStyle/>
          <a:p>
            <a:r>
              <a:rPr lang="en-US" altLang="en-US" dirty="0">
                <a:effectLst>
                  <a:outerShdw blurRad="38100" dist="38100" dir="2700000" algn="tl">
                    <a:srgbClr val="000000"/>
                  </a:outerShdw>
                </a:effectLst>
                <a:ea typeface="ＭＳ Ｐゴシック" panose="020B0600070205080204" pitchFamily="34" charset="-128"/>
              </a:rPr>
              <a:t>A Code Sample (in IDLE)</a:t>
            </a:r>
          </a:p>
        </p:txBody>
      </p:sp>
      <p:sp>
        <p:nvSpPr>
          <p:cNvPr id="5" name="TextBox 4">
            <a:extLst>
              <a:ext uri="{FF2B5EF4-FFF2-40B4-BE49-F238E27FC236}">
                <a16:creationId xmlns:a16="http://schemas.microsoft.com/office/drawing/2014/main" id="{AE4BB502-B1F9-4673-97FF-AEC91708275A}"/>
              </a:ext>
            </a:extLst>
          </p:cNvPr>
          <p:cNvSpPr txBox="1"/>
          <p:nvPr/>
        </p:nvSpPr>
        <p:spPr>
          <a:xfrm>
            <a:off x="1035604" y="2411385"/>
            <a:ext cx="7838372" cy="2308324"/>
          </a:xfrm>
          <a:prstGeom prst="rect">
            <a:avLst/>
          </a:prstGeom>
          <a:noFill/>
        </p:spPr>
        <p:txBody>
          <a:bodyPr wrap="square">
            <a:spAutoFit/>
          </a:bodyPr>
          <a:lstStyle/>
          <a:p>
            <a:r>
              <a:rPr lang="en-US" dirty="0"/>
              <a:t> x = 34 - 23            # A comment.</a:t>
            </a:r>
          </a:p>
          <a:p>
            <a:r>
              <a:rPr lang="en-US" dirty="0"/>
              <a:t> y = "Hello"            # Another one.</a:t>
            </a:r>
          </a:p>
          <a:p>
            <a:r>
              <a:rPr lang="en-US" dirty="0"/>
              <a:t> z = 3.45    </a:t>
            </a:r>
          </a:p>
          <a:p>
            <a:r>
              <a:rPr lang="en-US" dirty="0"/>
              <a:t> if z == 3.45 or y == "Hello":</a:t>
            </a:r>
          </a:p>
          <a:p>
            <a:r>
              <a:rPr lang="en-US" dirty="0"/>
              <a:t>     x = x + 1</a:t>
            </a:r>
          </a:p>
          <a:p>
            <a:r>
              <a:rPr lang="en-US" dirty="0"/>
              <a:t>     y = y + "World"   # String </a:t>
            </a:r>
            <a:r>
              <a:rPr lang="en-US" dirty="0" err="1"/>
              <a:t>concat</a:t>
            </a:r>
            <a:r>
              <a:rPr lang="en-US" dirty="0"/>
              <a:t>.</a:t>
            </a:r>
          </a:p>
          <a:p>
            <a:r>
              <a:rPr lang="en-US" dirty="0"/>
              <a:t> print(x)</a:t>
            </a:r>
          </a:p>
          <a:p>
            <a:r>
              <a:rPr lang="en-US" dirty="0"/>
              <a:t> print(y)</a:t>
            </a:r>
          </a:p>
        </p:txBody>
      </p:sp>
      <p:sp>
        <p:nvSpPr>
          <p:cNvPr id="9" name="TextBox 8">
            <a:extLst>
              <a:ext uri="{FF2B5EF4-FFF2-40B4-BE49-F238E27FC236}">
                <a16:creationId xmlns:a16="http://schemas.microsoft.com/office/drawing/2014/main" id="{77344F0A-DE5C-473D-8936-34144F2625D5}"/>
              </a:ext>
            </a:extLst>
          </p:cNvPr>
          <p:cNvSpPr txBox="1"/>
          <p:nvPr/>
        </p:nvSpPr>
        <p:spPr>
          <a:xfrm>
            <a:off x="5466456" y="2411385"/>
            <a:ext cx="6097022" cy="369332"/>
          </a:xfrm>
          <a:prstGeom prst="rect">
            <a:avLst/>
          </a:prstGeom>
          <a:noFill/>
        </p:spPr>
        <p:txBody>
          <a:bodyPr wrap="square">
            <a:spAutoFit/>
          </a:bodyPr>
          <a:lstStyle/>
          <a:p>
            <a:r>
              <a:rPr lang="en-US" dirty="0"/>
              <a:t>Logical operators are words (and, or, not) not symbols</a:t>
            </a:r>
          </a:p>
        </p:txBody>
      </p:sp>
    </p:spTree>
    <p:extLst>
      <p:ext uri="{BB962C8B-B14F-4D97-AF65-F5344CB8AC3E}">
        <p14:creationId xmlns:p14="http://schemas.microsoft.com/office/powerpoint/2010/main" val="3639545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8C7D-0FAE-4B65-866E-1EFCA207E860}"/>
              </a:ext>
            </a:extLst>
          </p:cNvPr>
          <p:cNvSpPr>
            <a:spLocks noGrp="1"/>
          </p:cNvSpPr>
          <p:nvPr>
            <p:ph type="title"/>
          </p:nvPr>
        </p:nvSpPr>
        <p:spPr/>
        <p:txBody>
          <a:bodyPr/>
          <a:lstStyle/>
          <a:p>
            <a:r>
              <a:rPr lang="en-US" dirty="0"/>
              <a:t>For Loop</a:t>
            </a:r>
            <a:endParaRPr lang="en-SG" dirty="0"/>
          </a:p>
        </p:txBody>
      </p:sp>
      <p:pic>
        <p:nvPicPr>
          <p:cNvPr id="5" name="Picture 4">
            <a:extLst>
              <a:ext uri="{FF2B5EF4-FFF2-40B4-BE49-F238E27FC236}">
                <a16:creationId xmlns:a16="http://schemas.microsoft.com/office/drawing/2014/main" id="{220F02C8-6504-4E1F-9FE8-FBA002FECAB0}"/>
              </a:ext>
            </a:extLst>
          </p:cNvPr>
          <p:cNvPicPr>
            <a:picLocks noChangeAspect="1"/>
          </p:cNvPicPr>
          <p:nvPr/>
        </p:nvPicPr>
        <p:blipFill>
          <a:blip r:embed="rId2"/>
          <a:stretch>
            <a:fillRect/>
          </a:stretch>
        </p:blipFill>
        <p:spPr>
          <a:xfrm>
            <a:off x="1080770" y="2007869"/>
            <a:ext cx="3928110" cy="2646019"/>
          </a:xfrm>
          <a:prstGeom prst="rect">
            <a:avLst/>
          </a:prstGeom>
        </p:spPr>
      </p:pic>
      <p:sp>
        <p:nvSpPr>
          <p:cNvPr id="6" name="TextBox 5">
            <a:extLst>
              <a:ext uri="{FF2B5EF4-FFF2-40B4-BE49-F238E27FC236}">
                <a16:creationId xmlns:a16="http://schemas.microsoft.com/office/drawing/2014/main" id="{A7024A50-C6CB-47C0-B5DD-7E15ACD63D27}"/>
              </a:ext>
            </a:extLst>
          </p:cNvPr>
          <p:cNvSpPr txBox="1"/>
          <p:nvPr/>
        </p:nvSpPr>
        <p:spPr>
          <a:xfrm>
            <a:off x="5604891" y="1877860"/>
            <a:ext cx="2740914" cy="1200329"/>
          </a:xfrm>
          <a:prstGeom prst="rect">
            <a:avLst/>
          </a:prstGeom>
          <a:noFill/>
        </p:spPr>
        <p:txBody>
          <a:bodyPr wrap="square">
            <a:spAutoFit/>
          </a:bodyPr>
          <a:lstStyle/>
          <a:p>
            <a:r>
              <a:rPr lang="nn-NO" dirty="0"/>
              <a:t>i = 1</a:t>
            </a:r>
          </a:p>
          <a:p>
            <a:r>
              <a:rPr lang="nn-NO" dirty="0"/>
              <a:t>while i &lt;10:</a:t>
            </a:r>
          </a:p>
          <a:p>
            <a:r>
              <a:rPr lang="nn-NO" dirty="0"/>
              <a:t>    print(i)</a:t>
            </a:r>
          </a:p>
          <a:p>
            <a:r>
              <a:rPr lang="nn-NO" dirty="0"/>
              <a:t>    i = i+1</a:t>
            </a:r>
            <a:endParaRPr lang="en-SG" dirty="0"/>
          </a:p>
        </p:txBody>
      </p:sp>
      <p:sp>
        <p:nvSpPr>
          <p:cNvPr id="7" name="TextBox 6">
            <a:extLst>
              <a:ext uri="{FF2B5EF4-FFF2-40B4-BE49-F238E27FC236}">
                <a16:creationId xmlns:a16="http://schemas.microsoft.com/office/drawing/2014/main" id="{7EF3CEFD-87DB-40D4-A1D2-BA6B14409489}"/>
              </a:ext>
            </a:extLst>
          </p:cNvPr>
          <p:cNvSpPr txBox="1"/>
          <p:nvPr/>
        </p:nvSpPr>
        <p:spPr>
          <a:xfrm>
            <a:off x="5604891" y="3530245"/>
            <a:ext cx="6094476" cy="1754326"/>
          </a:xfrm>
          <a:prstGeom prst="rect">
            <a:avLst/>
          </a:prstGeom>
          <a:noFill/>
        </p:spPr>
        <p:txBody>
          <a:bodyPr wrap="square">
            <a:spAutoFit/>
          </a:bodyPr>
          <a:lstStyle/>
          <a:p>
            <a:r>
              <a:rPr lang="en-SG" dirty="0" err="1"/>
              <a:t>i</a:t>
            </a:r>
            <a:r>
              <a:rPr lang="en-SG" dirty="0"/>
              <a:t> = 1</a:t>
            </a:r>
          </a:p>
          <a:p>
            <a:r>
              <a:rPr lang="en-SG" dirty="0"/>
              <a:t>while 1==1:</a:t>
            </a:r>
          </a:p>
          <a:p>
            <a:r>
              <a:rPr lang="en-SG" dirty="0"/>
              <a:t>    print(</a:t>
            </a:r>
            <a:r>
              <a:rPr lang="en-SG" dirty="0" err="1"/>
              <a:t>i</a:t>
            </a:r>
            <a:r>
              <a:rPr lang="en-SG" dirty="0"/>
              <a:t>)</a:t>
            </a:r>
          </a:p>
          <a:p>
            <a:r>
              <a:rPr lang="en-SG" dirty="0"/>
              <a:t>    </a:t>
            </a:r>
            <a:r>
              <a:rPr lang="en-SG" dirty="0" err="1"/>
              <a:t>i</a:t>
            </a:r>
            <a:r>
              <a:rPr lang="en-SG" dirty="0"/>
              <a:t> = i+1</a:t>
            </a:r>
          </a:p>
          <a:p>
            <a:r>
              <a:rPr lang="en-SG" dirty="0"/>
              <a:t>    if </a:t>
            </a:r>
            <a:r>
              <a:rPr lang="en-SG" dirty="0" err="1"/>
              <a:t>i</a:t>
            </a:r>
            <a:r>
              <a:rPr lang="en-SG" dirty="0"/>
              <a:t> == 10:</a:t>
            </a:r>
          </a:p>
          <a:p>
            <a:r>
              <a:rPr lang="en-SG" dirty="0"/>
              <a:t>        break</a:t>
            </a:r>
          </a:p>
        </p:txBody>
      </p:sp>
    </p:spTree>
    <p:extLst>
      <p:ext uri="{BB962C8B-B14F-4D97-AF65-F5344CB8AC3E}">
        <p14:creationId xmlns:p14="http://schemas.microsoft.com/office/powerpoint/2010/main" val="80170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C01D-CA44-44C4-AA0D-BE06EF2B526C}"/>
              </a:ext>
            </a:extLst>
          </p:cNvPr>
          <p:cNvSpPr>
            <a:spLocks noGrp="1"/>
          </p:cNvSpPr>
          <p:nvPr>
            <p:ph type="title"/>
          </p:nvPr>
        </p:nvSpPr>
        <p:spPr/>
        <p:txBody>
          <a:bodyPr/>
          <a:lstStyle/>
          <a:p>
            <a:r>
              <a:rPr lang="en-SG" dirty="0"/>
              <a:t>While loop</a:t>
            </a:r>
          </a:p>
        </p:txBody>
      </p:sp>
      <p:sp>
        <p:nvSpPr>
          <p:cNvPr id="5" name="TextBox 4">
            <a:extLst>
              <a:ext uri="{FF2B5EF4-FFF2-40B4-BE49-F238E27FC236}">
                <a16:creationId xmlns:a16="http://schemas.microsoft.com/office/drawing/2014/main" id="{9FF8C394-6F52-40AD-B317-7427673958D1}"/>
              </a:ext>
            </a:extLst>
          </p:cNvPr>
          <p:cNvSpPr txBox="1"/>
          <p:nvPr/>
        </p:nvSpPr>
        <p:spPr>
          <a:xfrm>
            <a:off x="1416093" y="2093941"/>
            <a:ext cx="6097022" cy="1200329"/>
          </a:xfrm>
          <a:prstGeom prst="rect">
            <a:avLst/>
          </a:prstGeom>
          <a:noFill/>
        </p:spPr>
        <p:txBody>
          <a:bodyPr wrap="square">
            <a:spAutoFit/>
          </a:bodyPr>
          <a:lstStyle/>
          <a:p>
            <a:r>
              <a:rPr lang="en-SG" dirty="0"/>
              <a:t>a = 0</a:t>
            </a:r>
          </a:p>
          <a:p>
            <a:r>
              <a:rPr lang="en-SG" dirty="0"/>
              <a:t>while a != 10:</a:t>
            </a:r>
          </a:p>
          <a:p>
            <a:r>
              <a:rPr lang="en-SG" dirty="0"/>
              <a:t>    a = a+1</a:t>
            </a:r>
          </a:p>
          <a:p>
            <a:r>
              <a:rPr lang="en-SG" dirty="0"/>
              <a:t>    print(a)</a:t>
            </a:r>
          </a:p>
        </p:txBody>
      </p:sp>
      <p:sp>
        <p:nvSpPr>
          <p:cNvPr id="7" name="TextBox 6">
            <a:extLst>
              <a:ext uri="{FF2B5EF4-FFF2-40B4-BE49-F238E27FC236}">
                <a16:creationId xmlns:a16="http://schemas.microsoft.com/office/drawing/2014/main" id="{2E6BDEAB-6B41-4F0A-B92F-8302FF7E379A}"/>
              </a:ext>
            </a:extLst>
          </p:cNvPr>
          <p:cNvSpPr txBox="1"/>
          <p:nvPr/>
        </p:nvSpPr>
        <p:spPr>
          <a:xfrm>
            <a:off x="1416093" y="3813114"/>
            <a:ext cx="6097022" cy="646331"/>
          </a:xfrm>
          <a:prstGeom prst="rect">
            <a:avLst/>
          </a:prstGeom>
          <a:noFill/>
        </p:spPr>
        <p:txBody>
          <a:bodyPr wrap="square">
            <a:spAutoFit/>
          </a:bodyPr>
          <a:lstStyle/>
          <a:p>
            <a:r>
              <a:rPr lang="en-SG" dirty="0"/>
              <a:t>for </a:t>
            </a:r>
            <a:r>
              <a:rPr lang="en-SG" dirty="0" err="1"/>
              <a:t>i</a:t>
            </a:r>
            <a:r>
              <a:rPr lang="en-SG" dirty="0"/>
              <a:t> in range(1,10):</a:t>
            </a:r>
          </a:p>
          <a:p>
            <a:r>
              <a:rPr lang="en-SG" dirty="0"/>
              <a:t>    print(</a:t>
            </a:r>
            <a:r>
              <a:rPr lang="en-SG" dirty="0" err="1"/>
              <a:t>i</a:t>
            </a:r>
            <a:r>
              <a:rPr lang="en-SG" dirty="0"/>
              <a:t>)</a:t>
            </a:r>
          </a:p>
        </p:txBody>
      </p:sp>
      <p:sp>
        <p:nvSpPr>
          <p:cNvPr id="9" name="TextBox 8">
            <a:extLst>
              <a:ext uri="{FF2B5EF4-FFF2-40B4-BE49-F238E27FC236}">
                <a16:creationId xmlns:a16="http://schemas.microsoft.com/office/drawing/2014/main" id="{09F183C7-FE68-4DE3-8B98-8DB69652B68F}"/>
              </a:ext>
            </a:extLst>
          </p:cNvPr>
          <p:cNvSpPr txBox="1"/>
          <p:nvPr/>
        </p:nvSpPr>
        <p:spPr>
          <a:xfrm>
            <a:off x="5380539" y="1988775"/>
            <a:ext cx="6097022" cy="1754326"/>
          </a:xfrm>
          <a:prstGeom prst="rect">
            <a:avLst/>
          </a:prstGeom>
          <a:noFill/>
        </p:spPr>
        <p:txBody>
          <a:bodyPr wrap="square">
            <a:spAutoFit/>
          </a:bodyPr>
          <a:lstStyle/>
          <a:p>
            <a:r>
              <a:rPr lang="en-US" dirty="0"/>
              <a:t>a = 0</a:t>
            </a:r>
          </a:p>
          <a:p>
            <a:r>
              <a:rPr lang="en-US" dirty="0"/>
              <a:t>while a != 10:</a:t>
            </a:r>
          </a:p>
          <a:p>
            <a:r>
              <a:rPr lang="en-US" dirty="0"/>
              <a:t>    if a == 9:</a:t>
            </a:r>
          </a:p>
          <a:p>
            <a:r>
              <a:rPr lang="en-US" dirty="0"/>
              <a:t>        break</a:t>
            </a:r>
          </a:p>
          <a:p>
            <a:r>
              <a:rPr lang="en-US" dirty="0"/>
              <a:t>    print(a)</a:t>
            </a:r>
          </a:p>
          <a:p>
            <a:r>
              <a:rPr lang="en-US" dirty="0"/>
              <a:t>    a = a+1</a:t>
            </a:r>
            <a:endParaRPr lang="en-SG" dirty="0"/>
          </a:p>
        </p:txBody>
      </p:sp>
    </p:spTree>
    <p:extLst>
      <p:ext uri="{BB962C8B-B14F-4D97-AF65-F5344CB8AC3E}">
        <p14:creationId xmlns:p14="http://schemas.microsoft.com/office/powerpoint/2010/main" val="3526725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C963-94A8-4BFB-9146-376D91B98B27}"/>
              </a:ext>
            </a:extLst>
          </p:cNvPr>
          <p:cNvSpPr>
            <a:spLocks noGrp="1"/>
          </p:cNvSpPr>
          <p:nvPr>
            <p:ph type="title"/>
          </p:nvPr>
        </p:nvSpPr>
        <p:spPr/>
        <p:txBody>
          <a:bodyPr/>
          <a:lstStyle/>
          <a:p>
            <a:r>
              <a:rPr lang="en-US" dirty="0"/>
              <a:t>File – read write and append</a:t>
            </a:r>
            <a:endParaRPr lang="en-SG" dirty="0"/>
          </a:p>
        </p:txBody>
      </p:sp>
      <p:sp>
        <p:nvSpPr>
          <p:cNvPr id="3" name="Content Placeholder 2">
            <a:extLst>
              <a:ext uri="{FF2B5EF4-FFF2-40B4-BE49-F238E27FC236}">
                <a16:creationId xmlns:a16="http://schemas.microsoft.com/office/drawing/2014/main" id="{63AB7C5E-C67B-4112-A24B-742B3B4E245A}"/>
              </a:ext>
            </a:extLst>
          </p:cNvPr>
          <p:cNvSpPr>
            <a:spLocks noGrp="1"/>
          </p:cNvSpPr>
          <p:nvPr>
            <p:ph idx="1"/>
          </p:nvPr>
        </p:nvSpPr>
        <p:spPr>
          <a:xfrm>
            <a:off x="363612" y="1876419"/>
            <a:ext cx="10058400" cy="4023360"/>
          </a:xfrm>
        </p:spPr>
        <p:txBody>
          <a:bodyPr>
            <a:normAutofit/>
          </a:bodyPr>
          <a:lstStyle/>
          <a:p>
            <a:r>
              <a:rPr lang="en-US" altLang="en-US" sz="2000" dirty="0"/>
              <a:t>f = open(</a:t>
            </a:r>
            <a:r>
              <a:rPr lang="en-US" altLang="en-US" sz="2000" i="1" dirty="0"/>
              <a:t>filename</a:t>
            </a:r>
            <a:r>
              <a:rPr lang="en-US" altLang="en-US" sz="2000" dirty="0"/>
              <a:t>[, </a:t>
            </a:r>
            <a:r>
              <a:rPr lang="en-US" altLang="en-US" sz="2000" i="1" dirty="0"/>
              <a:t>mode</a:t>
            </a:r>
            <a:r>
              <a:rPr lang="en-US" altLang="en-US" sz="2000" dirty="0"/>
              <a:t>[, </a:t>
            </a:r>
            <a:r>
              <a:rPr lang="en-US" altLang="en-US" sz="2000" i="1" dirty="0" err="1"/>
              <a:t>buffersize</a:t>
            </a:r>
            <a:r>
              <a:rPr lang="en-US" altLang="en-US" sz="2000" dirty="0"/>
              <a:t>])</a:t>
            </a:r>
          </a:p>
          <a:p>
            <a:pPr lvl="1"/>
            <a:r>
              <a:rPr lang="en-US" altLang="en-US" sz="1800" dirty="0"/>
              <a:t>mode can be "r", "w", "a" (like C </a:t>
            </a:r>
            <a:r>
              <a:rPr lang="en-US" altLang="en-US" sz="1800" dirty="0" err="1"/>
              <a:t>stdio</a:t>
            </a:r>
            <a:r>
              <a:rPr lang="en-US" altLang="en-US" sz="1800" dirty="0"/>
              <a:t>); default "r"</a:t>
            </a:r>
          </a:p>
          <a:p>
            <a:pPr lvl="1"/>
            <a:r>
              <a:rPr lang="en-US" altLang="en-US" sz="1800" dirty="0"/>
              <a:t>append "b" for text translation mode</a:t>
            </a:r>
          </a:p>
          <a:p>
            <a:pPr lvl="1"/>
            <a:r>
              <a:rPr lang="en-US" altLang="en-US" sz="1800" dirty="0"/>
              <a:t>append "+" for read/write open</a:t>
            </a:r>
          </a:p>
          <a:p>
            <a:pPr lvl="1"/>
            <a:r>
              <a:rPr lang="en-US" altLang="en-US" sz="1800" dirty="0" err="1"/>
              <a:t>buffersize</a:t>
            </a:r>
            <a:r>
              <a:rPr lang="en-US" altLang="en-US" sz="1800" dirty="0"/>
              <a:t>: 0=unbuffered; 1=line-buffered; buffered</a:t>
            </a:r>
          </a:p>
          <a:p>
            <a:r>
              <a:rPr lang="en-US" altLang="en-US" sz="2000" dirty="0"/>
              <a:t>methods:</a:t>
            </a:r>
          </a:p>
          <a:p>
            <a:pPr lvl="1"/>
            <a:r>
              <a:rPr lang="en-US" altLang="en-US" sz="1800" dirty="0"/>
              <a:t>read([</a:t>
            </a:r>
            <a:r>
              <a:rPr lang="en-US" altLang="en-US" sz="1800" i="1" dirty="0" err="1"/>
              <a:t>nbytes</a:t>
            </a:r>
            <a:r>
              <a:rPr lang="en-US" altLang="en-US" sz="1800" dirty="0"/>
              <a:t>]), </a:t>
            </a:r>
            <a:r>
              <a:rPr lang="en-US" altLang="en-US" sz="1800" dirty="0" err="1"/>
              <a:t>readline</a:t>
            </a:r>
            <a:r>
              <a:rPr lang="en-US" altLang="en-US" sz="1800" dirty="0"/>
              <a:t>()</a:t>
            </a:r>
            <a:r>
              <a:rPr lang="en-US" altLang="en-US" sz="1800" i="1" dirty="0"/>
              <a:t>,</a:t>
            </a:r>
            <a:r>
              <a:rPr lang="en-US" altLang="en-US" sz="1800" dirty="0"/>
              <a:t> </a:t>
            </a:r>
            <a:r>
              <a:rPr lang="en-US" altLang="en-US" sz="1800" dirty="0" err="1"/>
              <a:t>readlines</a:t>
            </a:r>
            <a:r>
              <a:rPr lang="en-US" altLang="en-US" sz="1800" dirty="0"/>
              <a:t>()</a:t>
            </a:r>
          </a:p>
          <a:p>
            <a:pPr lvl="1"/>
            <a:r>
              <a:rPr lang="en-US" altLang="en-US" sz="1800" dirty="0"/>
              <a:t>write(</a:t>
            </a:r>
            <a:r>
              <a:rPr lang="en-US" altLang="en-US" sz="1800" i="1" dirty="0"/>
              <a:t>string</a:t>
            </a:r>
            <a:r>
              <a:rPr lang="en-US" altLang="en-US" sz="1800" dirty="0"/>
              <a:t>), </a:t>
            </a:r>
            <a:r>
              <a:rPr lang="en-US" altLang="en-US" sz="1800" dirty="0" err="1"/>
              <a:t>writelines</a:t>
            </a:r>
            <a:r>
              <a:rPr lang="en-US" altLang="en-US" sz="1800" dirty="0"/>
              <a:t>(</a:t>
            </a:r>
            <a:r>
              <a:rPr lang="en-US" altLang="en-US" sz="1800" i="1" dirty="0"/>
              <a:t>list</a:t>
            </a:r>
            <a:r>
              <a:rPr lang="en-US" altLang="en-US" sz="1800" dirty="0"/>
              <a:t>)</a:t>
            </a:r>
          </a:p>
          <a:p>
            <a:pPr lvl="1"/>
            <a:r>
              <a:rPr lang="en-US" altLang="en-US" sz="1800" dirty="0"/>
              <a:t>seek(</a:t>
            </a:r>
            <a:r>
              <a:rPr lang="en-US" altLang="en-US" sz="1800" i="1" dirty="0"/>
              <a:t>pos</a:t>
            </a:r>
            <a:r>
              <a:rPr lang="en-US" altLang="en-US" sz="1800" dirty="0"/>
              <a:t>[, </a:t>
            </a:r>
            <a:r>
              <a:rPr lang="en-US" altLang="en-US" sz="1800" i="1" dirty="0"/>
              <a:t>how</a:t>
            </a:r>
            <a:r>
              <a:rPr lang="en-US" altLang="en-US" sz="1800" dirty="0"/>
              <a:t>]), tell()</a:t>
            </a:r>
          </a:p>
          <a:p>
            <a:pPr lvl="1"/>
            <a:r>
              <a:rPr lang="en-US" altLang="en-US" sz="1800" dirty="0"/>
              <a:t>flush(), close()</a:t>
            </a:r>
          </a:p>
          <a:p>
            <a:pPr lvl="1"/>
            <a:r>
              <a:rPr lang="en-US" altLang="en-US" sz="1800" dirty="0" err="1"/>
              <a:t>fileno</a:t>
            </a:r>
            <a:r>
              <a:rPr lang="en-US" altLang="en-US" sz="1800" dirty="0"/>
              <a:t>()</a:t>
            </a:r>
          </a:p>
        </p:txBody>
      </p:sp>
      <p:sp>
        <p:nvSpPr>
          <p:cNvPr id="6" name="TextBox 5">
            <a:extLst>
              <a:ext uri="{FF2B5EF4-FFF2-40B4-BE49-F238E27FC236}">
                <a16:creationId xmlns:a16="http://schemas.microsoft.com/office/drawing/2014/main" id="{C421B6CE-59B6-419C-9901-6DE367FE3AAD}"/>
              </a:ext>
            </a:extLst>
          </p:cNvPr>
          <p:cNvSpPr txBox="1"/>
          <p:nvPr/>
        </p:nvSpPr>
        <p:spPr>
          <a:xfrm>
            <a:off x="5779438" y="2026435"/>
            <a:ext cx="6097022" cy="1477328"/>
          </a:xfrm>
          <a:prstGeom prst="rect">
            <a:avLst/>
          </a:prstGeom>
          <a:noFill/>
        </p:spPr>
        <p:txBody>
          <a:bodyPr wrap="square">
            <a:spAutoFit/>
          </a:bodyPr>
          <a:lstStyle/>
          <a:p>
            <a:r>
              <a:rPr lang="en-SG" dirty="0"/>
              <a:t>f = open("C:/Users/Teoh Teik Teo/OneDrive - TSS Global Pte. Ltd/TT Library/AI Model/Python/Test.txt")</a:t>
            </a:r>
          </a:p>
          <a:p>
            <a:r>
              <a:rPr lang="en-SG" dirty="0"/>
              <a:t>s = </a:t>
            </a:r>
            <a:r>
              <a:rPr lang="en-SG" dirty="0" err="1"/>
              <a:t>f.read</a:t>
            </a:r>
            <a:r>
              <a:rPr lang="en-SG" dirty="0"/>
              <a:t>()</a:t>
            </a:r>
          </a:p>
          <a:p>
            <a:r>
              <a:rPr lang="en-SG" dirty="0" err="1"/>
              <a:t>f.close</a:t>
            </a:r>
            <a:r>
              <a:rPr lang="en-SG" dirty="0"/>
              <a:t>()</a:t>
            </a:r>
          </a:p>
          <a:p>
            <a:r>
              <a:rPr lang="en-SG" dirty="0"/>
              <a:t>print(s)</a:t>
            </a:r>
          </a:p>
        </p:txBody>
      </p:sp>
      <p:sp>
        <p:nvSpPr>
          <p:cNvPr id="8" name="TextBox 7">
            <a:extLst>
              <a:ext uri="{FF2B5EF4-FFF2-40B4-BE49-F238E27FC236}">
                <a16:creationId xmlns:a16="http://schemas.microsoft.com/office/drawing/2014/main" id="{3513959F-1A52-4E61-898B-655B91D7034B}"/>
              </a:ext>
            </a:extLst>
          </p:cNvPr>
          <p:cNvSpPr txBox="1"/>
          <p:nvPr/>
        </p:nvSpPr>
        <p:spPr>
          <a:xfrm>
            <a:off x="5822397" y="3503763"/>
            <a:ext cx="6097022" cy="1200329"/>
          </a:xfrm>
          <a:prstGeom prst="rect">
            <a:avLst/>
          </a:prstGeom>
          <a:noFill/>
        </p:spPr>
        <p:txBody>
          <a:bodyPr wrap="square">
            <a:spAutoFit/>
          </a:bodyPr>
          <a:lstStyle/>
          <a:p>
            <a:r>
              <a:rPr lang="en-SG" dirty="0"/>
              <a:t>f = open("C:/Users/Teoh Teik Teo/OneDrive - TSS Global Pte. Ltd/TT Library/AI Model/Python/Test.txt", "a")</a:t>
            </a:r>
          </a:p>
          <a:p>
            <a:r>
              <a:rPr lang="en-SG" dirty="0" err="1"/>
              <a:t>f.writelines</a:t>
            </a:r>
            <a:r>
              <a:rPr lang="en-SG" dirty="0"/>
              <a:t>(“\</a:t>
            </a:r>
            <a:r>
              <a:rPr lang="en-SG" dirty="0" err="1"/>
              <a:t>nHi</a:t>
            </a:r>
            <a:r>
              <a:rPr lang="en-SG" dirty="0"/>
              <a:t> Python")</a:t>
            </a:r>
          </a:p>
          <a:p>
            <a:r>
              <a:rPr lang="en-SG" dirty="0" err="1"/>
              <a:t>f.close</a:t>
            </a:r>
            <a:r>
              <a:rPr lang="en-SG" dirty="0"/>
              <a:t>()</a:t>
            </a:r>
          </a:p>
        </p:txBody>
      </p:sp>
      <p:sp>
        <p:nvSpPr>
          <p:cNvPr id="10" name="TextBox 9">
            <a:extLst>
              <a:ext uri="{FF2B5EF4-FFF2-40B4-BE49-F238E27FC236}">
                <a16:creationId xmlns:a16="http://schemas.microsoft.com/office/drawing/2014/main" id="{88A581A7-5A23-4E49-B1E9-6EF78A1CACF9}"/>
              </a:ext>
            </a:extLst>
          </p:cNvPr>
          <p:cNvSpPr txBox="1"/>
          <p:nvPr/>
        </p:nvSpPr>
        <p:spPr>
          <a:xfrm>
            <a:off x="5822397" y="4988525"/>
            <a:ext cx="6097022" cy="1200329"/>
          </a:xfrm>
          <a:prstGeom prst="rect">
            <a:avLst/>
          </a:prstGeom>
          <a:noFill/>
        </p:spPr>
        <p:txBody>
          <a:bodyPr wrap="square">
            <a:spAutoFit/>
          </a:bodyPr>
          <a:lstStyle/>
          <a:p>
            <a:r>
              <a:rPr lang="en-SG" dirty="0"/>
              <a:t>f = open("C:/Users/Teoh Teik Teo/OneDrive - TSS Global Pte. Ltd/TT Library/AI Model/Python/Test.txt", "w")</a:t>
            </a:r>
          </a:p>
          <a:p>
            <a:r>
              <a:rPr lang="en-SG" dirty="0" err="1"/>
              <a:t>f.writelines</a:t>
            </a:r>
            <a:r>
              <a:rPr lang="en-SG" dirty="0"/>
              <a:t>("Hi Python")</a:t>
            </a:r>
          </a:p>
          <a:p>
            <a:r>
              <a:rPr lang="en-SG" dirty="0" err="1"/>
              <a:t>f.close</a:t>
            </a:r>
            <a:r>
              <a:rPr lang="en-SG" dirty="0"/>
              <a:t>()</a:t>
            </a:r>
          </a:p>
        </p:txBody>
      </p:sp>
    </p:spTree>
    <p:extLst>
      <p:ext uri="{BB962C8B-B14F-4D97-AF65-F5344CB8AC3E}">
        <p14:creationId xmlns:p14="http://schemas.microsoft.com/office/powerpoint/2010/main" val="2805110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39E8-687F-4220-9696-B966B5B98675}"/>
              </a:ext>
            </a:extLst>
          </p:cNvPr>
          <p:cNvSpPr>
            <a:spLocks noGrp="1"/>
          </p:cNvSpPr>
          <p:nvPr>
            <p:ph type="title"/>
          </p:nvPr>
        </p:nvSpPr>
        <p:spPr/>
        <p:txBody>
          <a:bodyPr/>
          <a:lstStyle/>
          <a:p>
            <a:r>
              <a:rPr lang="en-US" dirty="0"/>
              <a:t>Simple task</a:t>
            </a:r>
            <a:endParaRPr lang="en-SG" dirty="0"/>
          </a:p>
        </p:txBody>
      </p:sp>
      <p:sp>
        <p:nvSpPr>
          <p:cNvPr id="3" name="Content Placeholder 2">
            <a:extLst>
              <a:ext uri="{FF2B5EF4-FFF2-40B4-BE49-F238E27FC236}">
                <a16:creationId xmlns:a16="http://schemas.microsoft.com/office/drawing/2014/main" id="{B6A99262-E582-4683-BF7B-21A79EBE003B}"/>
              </a:ext>
            </a:extLst>
          </p:cNvPr>
          <p:cNvSpPr>
            <a:spLocks noGrp="1"/>
          </p:cNvSpPr>
          <p:nvPr>
            <p:ph idx="1"/>
          </p:nvPr>
        </p:nvSpPr>
        <p:spPr/>
        <p:txBody>
          <a:bodyPr/>
          <a:lstStyle/>
          <a:p>
            <a:r>
              <a:rPr lang="en-US" b="0" i="0" dirty="0">
                <a:effectLst/>
                <a:latin typeface="Helvetica" panose="020B0604020202020204" pitchFamily="34" charset="0"/>
              </a:rPr>
              <a:t>Write a Python program which accepts the radius of a circle from the user and compute the area.</a:t>
            </a:r>
            <a:endParaRPr lang="en-SG" dirty="0"/>
          </a:p>
        </p:txBody>
      </p:sp>
    </p:spTree>
    <p:extLst>
      <p:ext uri="{BB962C8B-B14F-4D97-AF65-F5344CB8AC3E}">
        <p14:creationId xmlns:p14="http://schemas.microsoft.com/office/powerpoint/2010/main" val="150138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4084-F46D-0F7B-3F1B-1B71E28C5C30}"/>
              </a:ext>
            </a:extLst>
          </p:cNvPr>
          <p:cNvSpPr>
            <a:spLocks noGrp="1"/>
          </p:cNvSpPr>
          <p:nvPr>
            <p:ph type="title"/>
          </p:nvPr>
        </p:nvSpPr>
        <p:spPr>
          <a:xfrm>
            <a:off x="69368" y="102613"/>
            <a:ext cx="10058400" cy="1450757"/>
          </a:xfrm>
        </p:spPr>
        <p:txBody>
          <a:bodyPr/>
          <a:lstStyle/>
          <a:p>
            <a:r>
              <a:rPr lang="en-SG" dirty="0"/>
              <a:t>Database using csv</a:t>
            </a:r>
            <a:br>
              <a:rPr lang="en-SG" dirty="0"/>
            </a:br>
            <a:r>
              <a:rPr lang="en-SG" sz="2400" dirty="0"/>
              <a:t>Create, Read, Update, Delete</a:t>
            </a:r>
          </a:p>
        </p:txBody>
      </p:sp>
      <p:sp>
        <p:nvSpPr>
          <p:cNvPr id="5" name="TextBox 4">
            <a:extLst>
              <a:ext uri="{FF2B5EF4-FFF2-40B4-BE49-F238E27FC236}">
                <a16:creationId xmlns:a16="http://schemas.microsoft.com/office/drawing/2014/main" id="{617EEF39-F404-9A02-DAF8-E4F5EC8C664A}"/>
              </a:ext>
            </a:extLst>
          </p:cNvPr>
          <p:cNvSpPr txBox="1"/>
          <p:nvPr/>
        </p:nvSpPr>
        <p:spPr>
          <a:xfrm>
            <a:off x="4791142" y="1997046"/>
            <a:ext cx="6094948" cy="369332"/>
          </a:xfrm>
          <a:prstGeom prst="rect">
            <a:avLst/>
          </a:prstGeom>
          <a:noFill/>
        </p:spPr>
        <p:txBody>
          <a:bodyPr wrap="square">
            <a:spAutoFit/>
          </a:bodyPr>
          <a:lstStyle/>
          <a:p>
            <a:r>
              <a:rPr lang="en-US" dirty="0" err="1"/>
              <a:t>c.execute</a:t>
            </a:r>
            <a:r>
              <a:rPr lang="en-US" dirty="0"/>
              <a:t>('DROP TABLE DBS')</a:t>
            </a:r>
            <a:endParaRPr lang="en-SG" dirty="0"/>
          </a:p>
        </p:txBody>
      </p:sp>
      <p:sp>
        <p:nvSpPr>
          <p:cNvPr id="7" name="TextBox 6">
            <a:extLst>
              <a:ext uri="{FF2B5EF4-FFF2-40B4-BE49-F238E27FC236}">
                <a16:creationId xmlns:a16="http://schemas.microsoft.com/office/drawing/2014/main" id="{61943522-2F33-F874-EC72-2BCC0BF6C82C}"/>
              </a:ext>
            </a:extLst>
          </p:cNvPr>
          <p:cNvSpPr txBox="1"/>
          <p:nvPr/>
        </p:nvSpPr>
        <p:spPr>
          <a:xfrm>
            <a:off x="4729656" y="2629743"/>
            <a:ext cx="6217920" cy="369332"/>
          </a:xfrm>
          <a:prstGeom prst="rect">
            <a:avLst/>
          </a:prstGeom>
          <a:noFill/>
        </p:spPr>
        <p:txBody>
          <a:bodyPr wrap="square">
            <a:spAutoFit/>
          </a:bodyPr>
          <a:lstStyle/>
          <a:p>
            <a:r>
              <a:rPr lang="en-US" dirty="0" err="1"/>
              <a:t>c.execute</a:t>
            </a:r>
            <a:r>
              <a:rPr lang="en-US" dirty="0"/>
              <a:t>("insert into DBS (DBS, </a:t>
            </a:r>
            <a:r>
              <a:rPr lang="en-US" dirty="0" err="1"/>
              <a:t>SingDollar</a:t>
            </a:r>
            <a:r>
              <a:rPr lang="en-US" dirty="0"/>
              <a:t>) values (20,1.3)")</a:t>
            </a:r>
            <a:endParaRPr lang="en-SG" dirty="0"/>
          </a:p>
        </p:txBody>
      </p:sp>
      <p:sp>
        <p:nvSpPr>
          <p:cNvPr id="9" name="TextBox 8">
            <a:extLst>
              <a:ext uri="{FF2B5EF4-FFF2-40B4-BE49-F238E27FC236}">
                <a16:creationId xmlns:a16="http://schemas.microsoft.com/office/drawing/2014/main" id="{B6F058ED-0A3C-3291-9DA0-E540D695FAEB}"/>
              </a:ext>
            </a:extLst>
          </p:cNvPr>
          <p:cNvSpPr txBox="1"/>
          <p:nvPr/>
        </p:nvSpPr>
        <p:spPr>
          <a:xfrm>
            <a:off x="4791142" y="3581927"/>
            <a:ext cx="6094948" cy="646331"/>
          </a:xfrm>
          <a:prstGeom prst="rect">
            <a:avLst/>
          </a:prstGeom>
          <a:noFill/>
        </p:spPr>
        <p:txBody>
          <a:bodyPr wrap="square">
            <a:spAutoFit/>
          </a:bodyPr>
          <a:lstStyle/>
          <a:p>
            <a:r>
              <a:rPr lang="en-US" dirty="0"/>
              <a:t>for row in </a:t>
            </a:r>
            <a:r>
              <a:rPr lang="en-US" dirty="0" err="1"/>
              <a:t>c.execute</a:t>
            </a:r>
            <a:r>
              <a:rPr lang="en-US" dirty="0"/>
              <a:t>("select * from DBS"):</a:t>
            </a:r>
          </a:p>
          <a:p>
            <a:r>
              <a:rPr lang="en-US" dirty="0"/>
              <a:t>    print(row)</a:t>
            </a:r>
            <a:endParaRPr lang="en-SG" dirty="0"/>
          </a:p>
        </p:txBody>
      </p:sp>
      <p:sp>
        <p:nvSpPr>
          <p:cNvPr id="11" name="TextBox 10">
            <a:extLst>
              <a:ext uri="{FF2B5EF4-FFF2-40B4-BE49-F238E27FC236}">
                <a16:creationId xmlns:a16="http://schemas.microsoft.com/office/drawing/2014/main" id="{0560B69F-9B73-0DE5-11E7-BFE78B702C8F}"/>
              </a:ext>
            </a:extLst>
          </p:cNvPr>
          <p:cNvSpPr txBox="1"/>
          <p:nvPr/>
        </p:nvSpPr>
        <p:spPr>
          <a:xfrm>
            <a:off x="4791142" y="4534111"/>
            <a:ext cx="6094948" cy="369332"/>
          </a:xfrm>
          <a:prstGeom prst="rect">
            <a:avLst/>
          </a:prstGeom>
          <a:noFill/>
        </p:spPr>
        <p:txBody>
          <a:bodyPr wrap="square">
            <a:spAutoFit/>
          </a:bodyPr>
          <a:lstStyle/>
          <a:p>
            <a:r>
              <a:rPr lang="en-US" dirty="0" err="1"/>
              <a:t>c.execute</a:t>
            </a:r>
            <a:r>
              <a:rPr lang="en-US" dirty="0"/>
              <a:t>("DELETE FROM DBS")</a:t>
            </a:r>
            <a:endParaRPr lang="en-SG" dirty="0"/>
          </a:p>
        </p:txBody>
      </p:sp>
      <p:sp>
        <p:nvSpPr>
          <p:cNvPr id="13" name="TextBox 12">
            <a:extLst>
              <a:ext uri="{FF2B5EF4-FFF2-40B4-BE49-F238E27FC236}">
                <a16:creationId xmlns:a16="http://schemas.microsoft.com/office/drawing/2014/main" id="{7AFF2FDD-0CDB-BAE1-6B60-367FA7C8E645}"/>
              </a:ext>
            </a:extLst>
          </p:cNvPr>
          <p:cNvSpPr txBox="1"/>
          <p:nvPr/>
        </p:nvSpPr>
        <p:spPr>
          <a:xfrm>
            <a:off x="4791142" y="5209296"/>
            <a:ext cx="6094948" cy="369332"/>
          </a:xfrm>
          <a:prstGeom prst="rect">
            <a:avLst/>
          </a:prstGeom>
          <a:noFill/>
        </p:spPr>
        <p:txBody>
          <a:bodyPr wrap="square">
            <a:spAutoFit/>
          </a:bodyPr>
          <a:lstStyle/>
          <a:p>
            <a:r>
              <a:rPr lang="en-US" dirty="0" err="1"/>
              <a:t>c.execute</a:t>
            </a:r>
            <a:r>
              <a:rPr lang="en-US" dirty="0"/>
              <a:t>("DELETE FROM DBS WHERE …..")</a:t>
            </a:r>
          </a:p>
        </p:txBody>
      </p:sp>
      <p:sp>
        <p:nvSpPr>
          <p:cNvPr id="15" name="TextBox 14">
            <a:extLst>
              <a:ext uri="{FF2B5EF4-FFF2-40B4-BE49-F238E27FC236}">
                <a16:creationId xmlns:a16="http://schemas.microsoft.com/office/drawing/2014/main" id="{E09B9623-B963-0C3A-3716-14FD79C9EF86}"/>
              </a:ext>
            </a:extLst>
          </p:cNvPr>
          <p:cNvSpPr txBox="1"/>
          <p:nvPr/>
        </p:nvSpPr>
        <p:spPr>
          <a:xfrm>
            <a:off x="4920418" y="663001"/>
            <a:ext cx="6094948" cy="1200329"/>
          </a:xfrm>
          <a:prstGeom prst="rect">
            <a:avLst/>
          </a:prstGeom>
          <a:noFill/>
        </p:spPr>
        <p:txBody>
          <a:bodyPr wrap="square">
            <a:spAutoFit/>
          </a:bodyPr>
          <a:lstStyle/>
          <a:p>
            <a:r>
              <a:rPr lang="en-US" dirty="0" err="1"/>
              <a:t>c.execute</a:t>
            </a:r>
            <a:r>
              <a:rPr lang="en-US" dirty="0"/>
              <a:t>('''CREATE TABLE DBS (</a:t>
            </a:r>
          </a:p>
          <a:p>
            <a:r>
              <a:rPr lang="en-US" dirty="0"/>
              <a:t>    DBS FLOAT,</a:t>
            </a:r>
          </a:p>
          <a:p>
            <a:r>
              <a:rPr lang="en-US" dirty="0"/>
              <a:t>    </a:t>
            </a:r>
            <a:r>
              <a:rPr lang="en-US" dirty="0" err="1"/>
              <a:t>SingDollar</a:t>
            </a:r>
            <a:r>
              <a:rPr lang="en-US" dirty="0"/>
              <a:t> FLOAT</a:t>
            </a:r>
          </a:p>
          <a:p>
            <a:r>
              <a:rPr lang="en-US" dirty="0"/>
              <a:t>);''')</a:t>
            </a:r>
            <a:endParaRPr lang="en-SG" dirty="0"/>
          </a:p>
        </p:txBody>
      </p:sp>
      <p:sp>
        <p:nvSpPr>
          <p:cNvPr id="17" name="TextBox 16">
            <a:extLst>
              <a:ext uri="{FF2B5EF4-FFF2-40B4-BE49-F238E27FC236}">
                <a16:creationId xmlns:a16="http://schemas.microsoft.com/office/drawing/2014/main" id="{80102B85-6C7B-DEC5-D370-F3C8E869350E}"/>
              </a:ext>
            </a:extLst>
          </p:cNvPr>
          <p:cNvSpPr txBox="1"/>
          <p:nvPr/>
        </p:nvSpPr>
        <p:spPr>
          <a:xfrm>
            <a:off x="392562" y="1857442"/>
            <a:ext cx="6094948" cy="4524315"/>
          </a:xfrm>
          <a:prstGeom prst="rect">
            <a:avLst/>
          </a:prstGeom>
          <a:noFill/>
        </p:spPr>
        <p:txBody>
          <a:bodyPr wrap="square">
            <a:spAutoFit/>
          </a:bodyPr>
          <a:lstStyle/>
          <a:p>
            <a:r>
              <a:rPr lang="pt-BR" dirty="0"/>
              <a:t>#Create, Read, Update</a:t>
            </a:r>
          </a:p>
          <a:p>
            <a:endParaRPr lang="pt-BR" dirty="0"/>
          </a:p>
          <a:p>
            <a:r>
              <a:rPr lang="pt-BR" dirty="0"/>
              <a:t>import sqlite3</a:t>
            </a:r>
          </a:p>
          <a:p>
            <a:r>
              <a:rPr lang="pt-BR" dirty="0"/>
              <a:t>import pandas as pd</a:t>
            </a:r>
          </a:p>
          <a:p>
            <a:endParaRPr lang="pt-BR" dirty="0"/>
          </a:p>
          <a:p>
            <a:r>
              <a:rPr lang="en-SG" dirty="0" err="1"/>
              <a:t>df</a:t>
            </a:r>
            <a:r>
              <a:rPr lang="en-SG" dirty="0"/>
              <a:t> = </a:t>
            </a:r>
            <a:r>
              <a:rPr lang="en-SG" dirty="0" err="1"/>
              <a:t>pd.read_csv</a:t>
            </a:r>
            <a:r>
              <a:rPr lang="en-SG" dirty="0"/>
              <a:t>("DBS.csv")</a:t>
            </a:r>
          </a:p>
          <a:p>
            <a:r>
              <a:rPr lang="en-US" dirty="0"/>
              <a:t>c = sqlite3.connect("</a:t>
            </a:r>
            <a:r>
              <a:rPr lang="en-US" dirty="0" err="1"/>
              <a:t>DBS.db</a:t>
            </a:r>
            <a:r>
              <a:rPr lang="en-US" dirty="0"/>
              <a:t>")</a:t>
            </a:r>
            <a:endParaRPr lang="en-SG" dirty="0"/>
          </a:p>
          <a:p>
            <a:r>
              <a:rPr lang="en-SG" dirty="0" err="1"/>
              <a:t>df</a:t>
            </a:r>
            <a:r>
              <a:rPr lang="en-SG" dirty="0"/>
              <a:t> = </a:t>
            </a:r>
            <a:r>
              <a:rPr lang="en-SG" dirty="0" err="1"/>
              <a:t>df.iloc</a:t>
            </a:r>
            <a:r>
              <a:rPr lang="en-SG" dirty="0"/>
              <a:t>[:,2:4]</a:t>
            </a:r>
          </a:p>
          <a:p>
            <a:endParaRPr lang="en-SG" dirty="0"/>
          </a:p>
          <a:p>
            <a:r>
              <a:rPr lang="en-US" dirty="0" err="1"/>
              <a:t>df.to_sql</a:t>
            </a:r>
            <a:r>
              <a:rPr lang="en-US" dirty="0"/>
              <a:t>(name=‘</a:t>
            </a:r>
            <a:r>
              <a:rPr lang="en-US" dirty="0" err="1"/>
              <a:t>DBS_t</a:t>
            </a:r>
            <a:r>
              <a:rPr lang="en-US" dirty="0"/>
              <a:t>', con=c)</a:t>
            </a:r>
            <a:endParaRPr lang="en-SG" dirty="0"/>
          </a:p>
          <a:p>
            <a:r>
              <a:rPr lang="en-US" dirty="0"/>
              <a:t>for row in </a:t>
            </a:r>
            <a:r>
              <a:rPr lang="en-US" dirty="0" err="1"/>
              <a:t>c.execute</a:t>
            </a:r>
            <a:r>
              <a:rPr lang="en-US" dirty="0"/>
              <a:t>("select * from </a:t>
            </a:r>
            <a:r>
              <a:rPr lang="en-US" dirty="0" err="1"/>
              <a:t>DBS_t</a:t>
            </a:r>
            <a:r>
              <a:rPr lang="en-US" dirty="0"/>
              <a:t>"):</a:t>
            </a:r>
          </a:p>
          <a:p>
            <a:r>
              <a:rPr lang="en-US" dirty="0"/>
              <a:t>    print(row)</a:t>
            </a:r>
          </a:p>
          <a:p>
            <a:endParaRPr lang="en-US" dirty="0"/>
          </a:p>
          <a:p>
            <a:r>
              <a:rPr lang="en-US" dirty="0" err="1"/>
              <a:t>c.close</a:t>
            </a:r>
            <a:r>
              <a:rPr lang="en-US" dirty="0"/>
              <a:t>()</a:t>
            </a:r>
            <a:endParaRPr lang="en-SG" dirty="0"/>
          </a:p>
          <a:p>
            <a:endParaRPr lang="en-SG" dirty="0"/>
          </a:p>
          <a:p>
            <a:endParaRPr lang="en-SG" dirty="0"/>
          </a:p>
        </p:txBody>
      </p:sp>
      <p:sp>
        <p:nvSpPr>
          <p:cNvPr id="14" name="TextBox 13">
            <a:extLst>
              <a:ext uri="{FF2B5EF4-FFF2-40B4-BE49-F238E27FC236}">
                <a16:creationId xmlns:a16="http://schemas.microsoft.com/office/drawing/2014/main" id="{9861E630-CFED-DADD-C513-6968CDA45744}"/>
              </a:ext>
            </a:extLst>
          </p:cNvPr>
          <p:cNvSpPr txBox="1"/>
          <p:nvPr/>
        </p:nvSpPr>
        <p:spPr>
          <a:xfrm>
            <a:off x="4729656" y="5721793"/>
            <a:ext cx="6199000" cy="369332"/>
          </a:xfrm>
          <a:prstGeom prst="rect">
            <a:avLst/>
          </a:prstGeom>
          <a:noFill/>
        </p:spPr>
        <p:txBody>
          <a:bodyPr wrap="square">
            <a:spAutoFit/>
          </a:bodyPr>
          <a:lstStyle/>
          <a:p>
            <a:r>
              <a:rPr lang="en-US" dirty="0" err="1"/>
              <a:t>c.execute</a:t>
            </a:r>
            <a:r>
              <a:rPr lang="en-US" dirty="0"/>
              <a:t>("Update DBS set DBS = ? where </a:t>
            </a:r>
            <a:r>
              <a:rPr lang="en-US" dirty="0" err="1"/>
              <a:t>SingDollar</a:t>
            </a:r>
            <a:r>
              <a:rPr lang="en-US" dirty="0"/>
              <a:t> = ?"</a:t>
            </a:r>
            <a:endParaRPr lang="en-SG" dirty="0"/>
          </a:p>
        </p:txBody>
      </p:sp>
      <p:sp>
        <p:nvSpPr>
          <p:cNvPr id="16" name="TextBox 15">
            <a:extLst>
              <a:ext uri="{FF2B5EF4-FFF2-40B4-BE49-F238E27FC236}">
                <a16:creationId xmlns:a16="http://schemas.microsoft.com/office/drawing/2014/main" id="{B05FFC1F-6729-26A6-FB1B-0500CBCC7855}"/>
              </a:ext>
            </a:extLst>
          </p:cNvPr>
          <p:cNvSpPr txBox="1"/>
          <p:nvPr/>
        </p:nvSpPr>
        <p:spPr>
          <a:xfrm>
            <a:off x="8714126" y="1119454"/>
            <a:ext cx="3477874" cy="1200329"/>
          </a:xfrm>
          <a:prstGeom prst="rect">
            <a:avLst/>
          </a:prstGeom>
          <a:noFill/>
        </p:spPr>
        <p:txBody>
          <a:bodyPr wrap="square">
            <a:spAutoFit/>
          </a:bodyPr>
          <a:lstStyle/>
          <a:p>
            <a:r>
              <a:rPr lang="en-US" dirty="0" err="1"/>
              <a:t>c.execute</a:t>
            </a:r>
            <a:r>
              <a:rPr lang="en-US" dirty="0"/>
              <a:t>("SELECT * FROM DBS")</a:t>
            </a:r>
          </a:p>
          <a:p>
            <a:r>
              <a:rPr lang="en-US" dirty="0"/>
              <a:t>rows = </a:t>
            </a:r>
            <a:r>
              <a:rPr lang="en-US" dirty="0" err="1"/>
              <a:t>c.fetchall</a:t>
            </a:r>
            <a:r>
              <a:rPr lang="en-US" dirty="0"/>
              <a:t>()</a:t>
            </a:r>
          </a:p>
          <a:p>
            <a:r>
              <a:rPr lang="en-US" dirty="0"/>
              <a:t>for row in rows:</a:t>
            </a:r>
          </a:p>
          <a:p>
            <a:r>
              <a:rPr lang="en-US" dirty="0"/>
              <a:t>        print(row)</a:t>
            </a:r>
            <a:endParaRPr lang="en-SG" dirty="0"/>
          </a:p>
        </p:txBody>
      </p:sp>
      <p:sp>
        <p:nvSpPr>
          <p:cNvPr id="18" name="TextBox 17">
            <a:extLst>
              <a:ext uri="{FF2B5EF4-FFF2-40B4-BE49-F238E27FC236}">
                <a16:creationId xmlns:a16="http://schemas.microsoft.com/office/drawing/2014/main" id="{E9FD83F3-4557-F4CC-9CB6-5265EA29E250}"/>
              </a:ext>
            </a:extLst>
          </p:cNvPr>
          <p:cNvSpPr txBox="1"/>
          <p:nvPr/>
        </p:nvSpPr>
        <p:spPr>
          <a:xfrm>
            <a:off x="4084983" y="56018"/>
            <a:ext cx="6202016" cy="369332"/>
          </a:xfrm>
          <a:prstGeom prst="rect">
            <a:avLst/>
          </a:prstGeom>
          <a:noFill/>
        </p:spPr>
        <p:txBody>
          <a:bodyPr wrap="square">
            <a:spAutoFit/>
          </a:bodyPr>
          <a:lstStyle/>
          <a:p>
            <a:r>
              <a:rPr lang="en-SG" dirty="0"/>
              <a:t>https://docs.python.org/3/library/sqlite3.html</a:t>
            </a:r>
          </a:p>
        </p:txBody>
      </p:sp>
    </p:spTree>
    <p:extLst>
      <p:ext uri="{BB962C8B-B14F-4D97-AF65-F5344CB8AC3E}">
        <p14:creationId xmlns:p14="http://schemas.microsoft.com/office/powerpoint/2010/main" val="1898759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39E8-687F-4220-9696-B966B5B98675}"/>
              </a:ext>
            </a:extLst>
          </p:cNvPr>
          <p:cNvSpPr>
            <a:spLocks noGrp="1"/>
          </p:cNvSpPr>
          <p:nvPr>
            <p:ph type="title"/>
          </p:nvPr>
        </p:nvSpPr>
        <p:spPr/>
        <p:txBody>
          <a:bodyPr/>
          <a:lstStyle/>
          <a:p>
            <a:r>
              <a:rPr lang="en-US" dirty="0"/>
              <a:t>Simple task Solution</a:t>
            </a:r>
            <a:endParaRPr lang="en-SG" dirty="0"/>
          </a:p>
        </p:txBody>
      </p:sp>
      <p:sp>
        <p:nvSpPr>
          <p:cNvPr id="3" name="Content Placeholder 2">
            <a:extLst>
              <a:ext uri="{FF2B5EF4-FFF2-40B4-BE49-F238E27FC236}">
                <a16:creationId xmlns:a16="http://schemas.microsoft.com/office/drawing/2014/main" id="{B6A99262-E582-4683-BF7B-21A79EBE003B}"/>
              </a:ext>
            </a:extLst>
          </p:cNvPr>
          <p:cNvSpPr>
            <a:spLocks noGrp="1"/>
          </p:cNvSpPr>
          <p:nvPr>
            <p:ph idx="1"/>
          </p:nvPr>
        </p:nvSpPr>
        <p:spPr/>
        <p:txBody>
          <a:bodyPr/>
          <a:lstStyle/>
          <a:p>
            <a:r>
              <a:rPr lang="en-US" b="0" i="0" dirty="0">
                <a:effectLst/>
                <a:latin typeface="Helvetica" panose="020B0604020202020204" pitchFamily="34" charset="0"/>
              </a:rPr>
              <a:t>Write a Python program which accepts the radius of a circle from the user and compute the area.</a:t>
            </a:r>
            <a:endParaRPr lang="en-SG" dirty="0"/>
          </a:p>
        </p:txBody>
      </p:sp>
      <p:pic>
        <p:nvPicPr>
          <p:cNvPr id="5" name="Picture 4">
            <a:extLst>
              <a:ext uri="{FF2B5EF4-FFF2-40B4-BE49-F238E27FC236}">
                <a16:creationId xmlns:a16="http://schemas.microsoft.com/office/drawing/2014/main" id="{41D7B294-6E96-4928-BBC4-6E6EBDAAA7D3}"/>
              </a:ext>
            </a:extLst>
          </p:cNvPr>
          <p:cNvPicPr>
            <a:picLocks noChangeAspect="1"/>
          </p:cNvPicPr>
          <p:nvPr/>
        </p:nvPicPr>
        <p:blipFill>
          <a:blip r:embed="rId2"/>
          <a:stretch>
            <a:fillRect/>
          </a:stretch>
        </p:blipFill>
        <p:spPr>
          <a:xfrm>
            <a:off x="935990" y="3251835"/>
            <a:ext cx="4305300" cy="2609850"/>
          </a:xfrm>
          <a:prstGeom prst="rect">
            <a:avLst/>
          </a:prstGeom>
        </p:spPr>
      </p:pic>
    </p:spTree>
    <p:extLst>
      <p:ext uri="{BB962C8B-B14F-4D97-AF65-F5344CB8AC3E}">
        <p14:creationId xmlns:p14="http://schemas.microsoft.com/office/powerpoint/2010/main" val="1260751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3C4A-7074-4A76-9B8E-6155B7C43970}"/>
              </a:ext>
            </a:extLst>
          </p:cNvPr>
          <p:cNvSpPr>
            <a:spLocks noGrp="1"/>
          </p:cNvSpPr>
          <p:nvPr>
            <p:ph type="title"/>
          </p:nvPr>
        </p:nvSpPr>
        <p:spPr/>
        <p:txBody>
          <a:bodyPr/>
          <a:lstStyle/>
          <a:p>
            <a:r>
              <a:rPr lang="en-SG" dirty="0"/>
              <a:t>Creating a function</a:t>
            </a:r>
          </a:p>
        </p:txBody>
      </p:sp>
      <p:sp>
        <p:nvSpPr>
          <p:cNvPr id="7" name="TextBox 6">
            <a:extLst>
              <a:ext uri="{FF2B5EF4-FFF2-40B4-BE49-F238E27FC236}">
                <a16:creationId xmlns:a16="http://schemas.microsoft.com/office/drawing/2014/main" id="{392008AC-CAD9-480B-8C7B-EF59607BB5EC}"/>
              </a:ext>
            </a:extLst>
          </p:cNvPr>
          <p:cNvSpPr txBox="1"/>
          <p:nvPr/>
        </p:nvSpPr>
        <p:spPr>
          <a:xfrm>
            <a:off x="1390650" y="2343835"/>
            <a:ext cx="6096000" cy="646331"/>
          </a:xfrm>
          <a:prstGeom prst="rect">
            <a:avLst/>
          </a:prstGeom>
          <a:noFill/>
        </p:spPr>
        <p:txBody>
          <a:bodyPr wrap="square">
            <a:spAutoFit/>
          </a:bodyPr>
          <a:lstStyle/>
          <a:p>
            <a:r>
              <a:rPr lang="en-US" dirty="0"/>
              <a:t>def first():</a:t>
            </a:r>
          </a:p>
          <a:p>
            <a:r>
              <a:rPr lang="en-US" dirty="0"/>
              <a:t>    print("My first function")</a:t>
            </a:r>
            <a:endParaRPr lang="en-SG" dirty="0"/>
          </a:p>
        </p:txBody>
      </p:sp>
      <p:sp>
        <p:nvSpPr>
          <p:cNvPr id="9" name="TextBox 8">
            <a:extLst>
              <a:ext uri="{FF2B5EF4-FFF2-40B4-BE49-F238E27FC236}">
                <a16:creationId xmlns:a16="http://schemas.microsoft.com/office/drawing/2014/main" id="{1FFCED4E-2959-4FB7-BBDB-06AF794EDD0C}"/>
              </a:ext>
            </a:extLst>
          </p:cNvPr>
          <p:cNvSpPr txBox="1"/>
          <p:nvPr/>
        </p:nvSpPr>
        <p:spPr>
          <a:xfrm>
            <a:off x="1390650" y="3227309"/>
            <a:ext cx="6096000" cy="369332"/>
          </a:xfrm>
          <a:prstGeom prst="rect">
            <a:avLst/>
          </a:prstGeom>
          <a:noFill/>
        </p:spPr>
        <p:txBody>
          <a:bodyPr wrap="square">
            <a:spAutoFit/>
          </a:bodyPr>
          <a:lstStyle/>
          <a:p>
            <a:r>
              <a:rPr lang="en-SG" dirty="0"/>
              <a:t>first()</a:t>
            </a:r>
          </a:p>
        </p:txBody>
      </p:sp>
    </p:spTree>
    <p:extLst>
      <p:ext uri="{BB962C8B-B14F-4D97-AF65-F5344CB8AC3E}">
        <p14:creationId xmlns:p14="http://schemas.microsoft.com/office/powerpoint/2010/main" val="151194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1C98-1CE5-4BCA-A75C-1BD6E9D53BEF}"/>
              </a:ext>
            </a:extLst>
          </p:cNvPr>
          <p:cNvSpPr>
            <a:spLocks noGrp="1"/>
          </p:cNvSpPr>
          <p:nvPr>
            <p:ph type="title"/>
          </p:nvPr>
        </p:nvSpPr>
        <p:spPr/>
        <p:txBody>
          <a:bodyPr/>
          <a:lstStyle/>
          <a:p>
            <a:r>
              <a:rPr lang="en-SG" dirty="0"/>
              <a:t>Creating function with argument</a:t>
            </a:r>
          </a:p>
        </p:txBody>
      </p:sp>
      <p:sp>
        <p:nvSpPr>
          <p:cNvPr id="5" name="TextBox 4">
            <a:extLst>
              <a:ext uri="{FF2B5EF4-FFF2-40B4-BE49-F238E27FC236}">
                <a16:creationId xmlns:a16="http://schemas.microsoft.com/office/drawing/2014/main" id="{00D6FBE8-43D3-475D-8ED4-3CDB3C1B1BD4}"/>
              </a:ext>
            </a:extLst>
          </p:cNvPr>
          <p:cNvSpPr txBox="1"/>
          <p:nvPr/>
        </p:nvSpPr>
        <p:spPr>
          <a:xfrm>
            <a:off x="1343025" y="2220010"/>
            <a:ext cx="6096000" cy="646331"/>
          </a:xfrm>
          <a:prstGeom prst="rect">
            <a:avLst/>
          </a:prstGeom>
          <a:noFill/>
        </p:spPr>
        <p:txBody>
          <a:bodyPr wrap="square">
            <a:spAutoFit/>
          </a:bodyPr>
          <a:lstStyle/>
          <a:p>
            <a:r>
              <a:rPr lang="en-US" dirty="0"/>
              <a:t>def second(</a:t>
            </a:r>
            <a:r>
              <a:rPr lang="en-US" dirty="0" err="1"/>
              <a:t>a,b</a:t>
            </a:r>
            <a:r>
              <a:rPr lang="en-US" dirty="0"/>
              <a:t>):</a:t>
            </a:r>
          </a:p>
          <a:p>
            <a:r>
              <a:rPr lang="en-US" dirty="0"/>
              <a:t>    print(</a:t>
            </a:r>
            <a:r>
              <a:rPr lang="en-US" dirty="0" err="1"/>
              <a:t>a+b</a:t>
            </a:r>
            <a:r>
              <a:rPr lang="en-US" dirty="0"/>
              <a:t>)</a:t>
            </a:r>
            <a:endParaRPr lang="en-SG" dirty="0"/>
          </a:p>
        </p:txBody>
      </p:sp>
      <p:sp>
        <p:nvSpPr>
          <p:cNvPr id="7" name="TextBox 6">
            <a:extLst>
              <a:ext uri="{FF2B5EF4-FFF2-40B4-BE49-F238E27FC236}">
                <a16:creationId xmlns:a16="http://schemas.microsoft.com/office/drawing/2014/main" id="{B4F1290D-807F-40E1-AB93-62CEE2DFE20B}"/>
              </a:ext>
            </a:extLst>
          </p:cNvPr>
          <p:cNvSpPr txBox="1"/>
          <p:nvPr/>
        </p:nvSpPr>
        <p:spPr>
          <a:xfrm>
            <a:off x="1343025" y="3059668"/>
            <a:ext cx="6096000" cy="369332"/>
          </a:xfrm>
          <a:prstGeom prst="rect">
            <a:avLst/>
          </a:prstGeom>
          <a:noFill/>
        </p:spPr>
        <p:txBody>
          <a:bodyPr wrap="square">
            <a:spAutoFit/>
          </a:bodyPr>
          <a:lstStyle/>
          <a:p>
            <a:r>
              <a:rPr lang="en-SG" dirty="0"/>
              <a:t>second(5,10)</a:t>
            </a:r>
          </a:p>
        </p:txBody>
      </p:sp>
      <p:sp>
        <p:nvSpPr>
          <p:cNvPr id="9" name="TextBox 8">
            <a:extLst>
              <a:ext uri="{FF2B5EF4-FFF2-40B4-BE49-F238E27FC236}">
                <a16:creationId xmlns:a16="http://schemas.microsoft.com/office/drawing/2014/main" id="{0C3AD76A-27D1-42AA-8BA5-E60F0461267E}"/>
              </a:ext>
            </a:extLst>
          </p:cNvPr>
          <p:cNvSpPr txBox="1"/>
          <p:nvPr/>
        </p:nvSpPr>
        <p:spPr>
          <a:xfrm>
            <a:off x="1343025" y="4334560"/>
            <a:ext cx="6096000" cy="646331"/>
          </a:xfrm>
          <a:prstGeom prst="rect">
            <a:avLst/>
          </a:prstGeom>
          <a:noFill/>
        </p:spPr>
        <p:txBody>
          <a:bodyPr wrap="square">
            <a:spAutoFit/>
          </a:bodyPr>
          <a:lstStyle/>
          <a:p>
            <a:r>
              <a:rPr lang="en-US" dirty="0"/>
              <a:t>def second(</a:t>
            </a:r>
            <a:r>
              <a:rPr lang="en-US" dirty="0" err="1"/>
              <a:t>a,b</a:t>
            </a:r>
            <a:r>
              <a:rPr lang="en-US" dirty="0"/>
              <a:t>):</a:t>
            </a:r>
          </a:p>
          <a:p>
            <a:r>
              <a:rPr lang="en-US" dirty="0"/>
              <a:t>    print(a/b)</a:t>
            </a:r>
            <a:endParaRPr lang="en-SG" dirty="0"/>
          </a:p>
        </p:txBody>
      </p:sp>
      <p:sp>
        <p:nvSpPr>
          <p:cNvPr id="11" name="TextBox 10">
            <a:extLst>
              <a:ext uri="{FF2B5EF4-FFF2-40B4-BE49-F238E27FC236}">
                <a16:creationId xmlns:a16="http://schemas.microsoft.com/office/drawing/2014/main" id="{39D2C3C1-9194-4B22-AE1C-11E2F1C7927A}"/>
              </a:ext>
            </a:extLst>
          </p:cNvPr>
          <p:cNvSpPr txBox="1"/>
          <p:nvPr/>
        </p:nvSpPr>
        <p:spPr>
          <a:xfrm>
            <a:off x="1466850" y="4935975"/>
            <a:ext cx="6096000" cy="369332"/>
          </a:xfrm>
          <a:prstGeom prst="rect">
            <a:avLst/>
          </a:prstGeom>
          <a:noFill/>
        </p:spPr>
        <p:txBody>
          <a:bodyPr wrap="square">
            <a:spAutoFit/>
          </a:bodyPr>
          <a:lstStyle/>
          <a:p>
            <a:r>
              <a:rPr lang="en-US" dirty="0"/>
              <a:t>second(a=5,b=10)</a:t>
            </a:r>
            <a:endParaRPr lang="en-SG" dirty="0"/>
          </a:p>
        </p:txBody>
      </p:sp>
    </p:spTree>
    <p:extLst>
      <p:ext uri="{BB962C8B-B14F-4D97-AF65-F5344CB8AC3E}">
        <p14:creationId xmlns:p14="http://schemas.microsoft.com/office/powerpoint/2010/main" val="807100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8C0B-0EAD-4B62-B55E-DC1C3B38AEBF}"/>
              </a:ext>
            </a:extLst>
          </p:cNvPr>
          <p:cNvSpPr>
            <a:spLocks noGrp="1"/>
          </p:cNvSpPr>
          <p:nvPr>
            <p:ph type="title"/>
          </p:nvPr>
        </p:nvSpPr>
        <p:spPr/>
        <p:txBody>
          <a:bodyPr/>
          <a:lstStyle/>
          <a:p>
            <a:r>
              <a:rPr lang="en-SG" dirty="0"/>
              <a:t>Return the value in </a:t>
            </a:r>
            <a:r>
              <a:rPr lang="en-SG" dirty="0" err="1"/>
              <a:t>functio</a:t>
            </a:r>
            <a:endParaRPr lang="en-SG" dirty="0"/>
          </a:p>
        </p:txBody>
      </p:sp>
      <p:sp>
        <p:nvSpPr>
          <p:cNvPr id="5" name="TextBox 4">
            <a:extLst>
              <a:ext uri="{FF2B5EF4-FFF2-40B4-BE49-F238E27FC236}">
                <a16:creationId xmlns:a16="http://schemas.microsoft.com/office/drawing/2014/main" id="{64D056DB-73D5-4B3D-A814-77BEA32A369E}"/>
              </a:ext>
            </a:extLst>
          </p:cNvPr>
          <p:cNvSpPr txBox="1"/>
          <p:nvPr/>
        </p:nvSpPr>
        <p:spPr>
          <a:xfrm>
            <a:off x="1314450" y="2134285"/>
            <a:ext cx="6096000" cy="646331"/>
          </a:xfrm>
          <a:prstGeom prst="rect">
            <a:avLst/>
          </a:prstGeom>
          <a:noFill/>
        </p:spPr>
        <p:txBody>
          <a:bodyPr wrap="square">
            <a:spAutoFit/>
          </a:bodyPr>
          <a:lstStyle/>
          <a:p>
            <a:r>
              <a:rPr lang="en-US" dirty="0"/>
              <a:t>def division(</a:t>
            </a:r>
            <a:r>
              <a:rPr lang="en-US" dirty="0" err="1"/>
              <a:t>a,b</a:t>
            </a:r>
            <a:r>
              <a:rPr lang="en-US" dirty="0"/>
              <a:t>):</a:t>
            </a:r>
          </a:p>
          <a:p>
            <a:r>
              <a:rPr lang="en-US" dirty="0"/>
              <a:t>    return(a/b)</a:t>
            </a:r>
            <a:endParaRPr lang="en-SG" dirty="0"/>
          </a:p>
        </p:txBody>
      </p:sp>
      <p:sp>
        <p:nvSpPr>
          <p:cNvPr id="7" name="TextBox 6">
            <a:extLst>
              <a:ext uri="{FF2B5EF4-FFF2-40B4-BE49-F238E27FC236}">
                <a16:creationId xmlns:a16="http://schemas.microsoft.com/office/drawing/2014/main" id="{A8EDE501-4CE5-439A-8231-D2B3D2CF7C27}"/>
              </a:ext>
            </a:extLst>
          </p:cNvPr>
          <p:cNvSpPr txBox="1"/>
          <p:nvPr/>
        </p:nvSpPr>
        <p:spPr>
          <a:xfrm>
            <a:off x="1314450" y="2875002"/>
            <a:ext cx="6096000" cy="369332"/>
          </a:xfrm>
          <a:prstGeom prst="rect">
            <a:avLst/>
          </a:prstGeom>
          <a:noFill/>
        </p:spPr>
        <p:txBody>
          <a:bodyPr wrap="square">
            <a:spAutoFit/>
          </a:bodyPr>
          <a:lstStyle/>
          <a:p>
            <a:r>
              <a:rPr lang="en-SG" dirty="0"/>
              <a:t>d = division(10,2)</a:t>
            </a:r>
          </a:p>
        </p:txBody>
      </p:sp>
      <p:sp>
        <p:nvSpPr>
          <p:cNvPr id="9" name="TextBox 8">
            <a:extLst>
              <a:ext uri="{FF2B5EF4-FFF2-40B4-BE49-F238E27FC236}">
                <a16:creationId xmlns:a16="http://schemas.microsoft.com/office/drawing/2014/main" id="{096003EA-2EC7-4F7A-9D05-E31BFA6997D6}"/>
              </a:ext>
            </a:extLst>
          </p:cNvPr>
          <p:cNvSpPr txBox="1"/>
          <p:nvPr/>
        </p:nvSpPr>
        <p:spPr>
          <a:xfrm>
            <a:off x="1314450" y="3406259"/>
            <a:ext cx="6096000" cy="369332"/>
          </a:xfrm>
          <a:prstGeom prst="rect">
            <a:avLst/>
          </a:prstGeom>
          <a:noFill/>
        </p:spPr>
        <p:txBody>
          <a:bodyPr wrap="square">
            <a:spAutoFit/>
          </a:bodyPr>
          <a:lstStyle/>
          <a:p>
            <a:r>
              <a:rPr lang="en-SG" dirty="0"/>
              <a:t>print(d)</a:t>
            </a:r>
          </a:p>
        </p:txBody>
      </p:sp>
    </p:spTree>
    <p:extLst>
      <p:ext uri="{BB962C8B-B14F-4D97-AF65-F5344CB8AC3E}">
        <p14:creationId xmlns:p14="http://schemas.microsoft.com/office/powerpoint/2010/main" val="1013262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C69B-2642-4593-A9D6-E352446456AC}"/>
              </a:ext>
            </a:extLst>
          </p:cNvPr>
          <p:cNvSpPr>
            <a:spLocks noGrp="1"/>
          </p:cNvSpPr>
          <p:nvPr>
            <p:ph type="title"/>
          </p:nvPr>
        </p:nvSpPr>
        <p:spPr/>
        <p:txBody>
          <a:bodyPr/>
          <a:lstStyle/>
          <a:p>
            <a:r>
              <a:rPr lang="en-SG" dirty="0"/>
              <a:t>2 simple function</a:t>
            </a:r>
          </a:p>
        </p:txBody>
      </p:sp>
      <p:sp>
        <p:nvSpPr>
          <p:cNvPr id="3" name="Content Placeholder 2">
            <a:extLst>
              <a:ext uri="{FF2B5EF4-FFF2-40B4-BE49-F238E27FC236}">
                <a16:creationId xmlns:a16="http://schemas.microsoft.com/office/drawing/2014/main" id="{2355A0B3-9323-4FAF-B70C-A50830E9A1D4}"/>
              </a:ext>
            </a:extLst>
          </p:cNvPr>
          <p:cNvSpPr>
            <a:spLocks noGrp="1"/>
          </p:cNvSpPr>
          <p:nvPr>
            <p:ph idx="1"/>
          </p:nvPr>
        </p:nvSpPr>
        <p:spPr/>
        <p:txBody>
          <a:bodyPr/>
          <a:lstStyle/>
          <a:p>
            <a:r>
              <a:rPr lang="en-SG" dirty="0"/>
              <a:t>Given radius, calculate area, perimeter</a:t>
            </a:r>
          </a:p>
          <a:p>
            <a:r>
              <a:rPr lang="en-SG" dirty="0" err="1"/>
              <a:t>cal_area</a:t>
            </a:r>
            <a:r>
              <a:rPr lang="en-SG" dirty="0"/>
              <a:t>(radius)</a:t>
            </a:r>
          </a:p>
          <a:p>
            <a:r>
              <a:rPr lang="en-SG" dirty="0" err="1"/>
              <a:t>cal_perimeter</a:t>
            </a:r>
            <a:r>
              <a:rPr lang="en-SG" dirty="0"/>
              <a:t>(radius)</a:t>
            </a:r>
          </a:p>
          <a:p>
            <a:endParaRPr lang="en-SG" dirty="0"/>
          </a:p>
        </p:txBody>
      </p:sp>
    </p:spTree>
    <p:extLst>
      <p:ext uri="{BB962C8B-B14F-4D97-AF65-F5344CB8AC3E}">
        <p14:creationId xmlns:p14="http://schemas.microsoft.com/office/powerpoint/2010/main" val="1962116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42C68-8C05-4E38-AEC7-FF7098931A35}"/>
              </a:ext>
            </a:extLst>
          </p:cNvPr>
          <p:cNvPicPr>
            <a:picLocks noChangeAspect="1"/>
          </p:cNvPicPr>
          <p:nvPr/>
        </p:nvPicPr>
        <p:blipFill>
          <a:blip r:embed="rId2"/>
          <a:stretch>
            <a:fillRect/>
          </a:stretch>
        </p:blipFill>
        <p:spPr>
          <a:xfrm>
            <a:off x="2130107" y="619760"/>
            <a:ext cx="6599675" cy="5468302"/>
          </a:xfrm>
          <a:prstGeom prst="rect">
            <a:avLst/>
          </a:prstGeom>
        </p:spPr>
      </p:pic>
    </p:spTree>
    <p:extLst>
      <p:ext uri="{BB962C8B-B14F-4D97-AF65-F5344CB8AC3E}">
        <p14:creationId xmlns:p14="http://schemas.microsoft.com/office/powerpoint/2010/main" val="4085110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2A37-D318-4351-BF09-41B5DB2104AD}"/>
              </a:ext>
            </a:extLst>
          </p:cNvPr>
          <p:cNvSpPr>
            <a:spLocks noGrp="1"/>
          </p:cNvSpPr>
          <p:nvPr>
            <p:ph type="title"/>
          </p:nvPr>
        </p:nvSpPr>
        <p:spPr/>
        <p:txBody>
          <a:bodyPr/>
          <a:lstStyle/>
          <a:p>
            <a:r>
              <a:rPr lang="en-US" dirty="0"/>
              <a:t>Creating a function</a:t>
            </a:r>
            <a:endParaRPr lang="en-SG" dirty="0"/>
          </a:p>
        </p:txBody>
      </p:sp>
      <p:pic>
        <p:nvPicPr>
          <p:cNvPr id="5" name="Picture 4">
            <a:extLst>
              <a:ext uri="{FF2B5EF4-FFF2-40B4-BE49-F238E27FC236}">
                <a16:creationId xmlns:a16="http://schemas.microsoft.com/office/drawing/2014/main" id="{D9378A94-76F8-4ED0-A42A-76CC4E4B3A8C}"/>
              </a:ext>
            </a:extLst>
          </p:cNvPr>
          <p:cNvPicPr>
            <a:picLocks noChangeAspect="1"/>
          </p:cNvPicPr>
          <p:nvPr/>
        </p:nvPicPr>
        <p:blipFill>
          <a:blip r:embed="rId2"/>
          <a:stretch>
            <a:fillRect/>
          </a:stretch>
        </p:blipFill>
        <p:spPr>
          <a:xfrm>
            <a:off x="1004887" y="1933575"/>
            <a:ext cx="4181475" cy="2990850"/>
          </a:xfrm>
          <a:prstGeom prst="rect">
            <a:avLst/>
          </a:prstGeom>
        </p:spPr>
      </p:pic>
    </p:spTree>
    <p:extLst>
      <p:ext uri="{BB962C8B-B14F-4D97-AF65-F5344CB8AC3E}">
        <p14:creationId xmlns:p14="http://schemas.microsoft.com/office/powerpoint/2010/main" val="3708626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5351-7FC3-4B0D-9394-EE4BC797D439}"/>
              </a:ext>
            </a:extLst>
          </p:cNvPr>
          <p:cNvSpPr>
            <a:spLocks noGrp="1"/>
          </p:cNvSpPr>
          <p:nvPr>
            <p:ph type="title"/>
          </p:nvPr>
        </p:nvSpPr>
        <p:spPr>
          <a:xfrm>
            <a:off x="609600" y="3429000"/>
            <a:ext cx="10515600" cy="1325563"/>
          </a:xfrm>
        </p:spPr>
        <p:txBody>
          <a:bodyPr/>
          <a:lstStyle/>
          <a:p>
            <a:r>
              <a:rPr lang="en-US" dirty="0"/>
              <a:t>OOP</a:t>
            </a:r>
            <a:endParaRPr lang="en-SG" dirty="0"/>
          </a:p>
        </p:txBody>
      </p:sp>
    </p:spTree>
    <p:extLst>
      <p:ext uri="{BB962C8B-B14F-4D97-AF65-F5344CB8AC3E}">
        <p14:creationId xmlns:p14="http://schemas.microsoft.com/office/powerpoint/2010/main" val="2468553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5681-77CE-4D6D-8845-779B35867675}"/>
              </a:ext>
            </a:extLst>
          </p:cNvPr>
          <p:cNvSpPr>
            <a:spLocks noGrp="1"/>
          </p:cNvSpPr>
          <p:nvPr>
            <p:ph type="title"/>
          </p:nvPr>
        </p:nvSpPr>
        <p:spPr/>
        <p:txBody>
          <a:bodyPr/>
          <a:lstStyle/>
          <a:p>
            <a:r>
              <a:rPr lang="en-US" dirty="0"/>
              <a:t>Class and OOP &amp; __</a:t>
            </a:r>
            <a:r>
              <a:rPr lang="en-US" dirty="0" err="1"/>
              <a:t>init</a:t>
            </a:r>
            <a:r>
              <a:rPr lang="en-US" dirty="0"/>
              <a:t>__</a:t>
            </a:r>
            <a:endParaRPr lang="en-SG" dirty="0"/>
          </a:p>
        </p:txBody>
      </p:sp>
      <p:pic>
        <p:nvPicPr>
          <p:cNvPr id="5" name="Picture 4">
            <a:extLst>
              <a:ext uri="{FF2B5EF4-FFF2-40B4-BE49-F238E27FC236}">
                <a16:creationId xmlns:a16="http://schemas.microsoft.com/office/drawing/2014/main" id="{99272204-6E81-4ADC-9F74-DA98B367810E}"/>
              </a:ext>
            </a:extLst>
          </p:cNvPr>
          <p:cNvPicPr>
            <a:picLocks noChangeAspect="1"/>
          </p:cNvPicPr>
          <p:nvPr/>
        </p:nvPicPr>
        <p:blipFill>
          <a:blip r:embed="rId2"/>
          <a:stretch>
            <a:fillRect/>
          </a:stretch>
        </p:blipFill>
        <p:spPr>
          <a:xfrm>
            <a:off x="1190624" y="2224087"/>
            <a:ext cx="2995633" cy="3033713"/>
          </a:xfrm>
          <a:prstGeom prst="rect">
            <a:avLst/>
          </a:prstGeom>
        </p:spPr>
      </p:pic>
      <p:pic>
        <p:nvPicPr>
          <p:cNvPr id="6" name="Picture 5">
            <a:extLst>
              <a:ext uri="{FF2B5EF4-FFF2-40B4-BE49-F238E27FC236}">
                <a16:creationId xmlns:a16="http://schemas.microsoft.com/office/drawing/2014/main" id="{4CCF91F7-1787-4365-B375-F314D0D96BDA}"/>
              </a:ext>
            </a:extLst>
          </p:cNvPr>
          <p:cNvPicPr>
            <a:picLocks noChangeAspect="1"/>
          </p:cNvPicPr>
          <p:nvPr/>
        </p:nvPicPr>
        <p:blipFill>
          <a:blip r:embed="rId3"/>
          <a:stretch>
            <a:fillRect/>
          </a:stretch>
        </p:blipFill>
        <p:spPr>
          <a:xfrm>
            <a:off x="5324475" y="2224087"/>
            <a:ext cx="3238500" cy="4041085"/>
          </a:xfrm>
          <a:prstGeom prst="rect">
            <a:avLst/>
          </a:prstGeom>
        </p:spPr>
      </p:pic>
    </p:spTree>
    <p:extLst>
      <p:ext uri="{BB962C8B-B14F-4D97-AF65-F5344CB8AC3E}">
        <p14:creationId xmlns:p14="http://schemas.microsoft.com/office/powerpoint/2010/main" val="890387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FB6D0E-9E40-48C1-9ED3-1CDFE641FB65}"/>
              </a:ext>
            </a:extLst>
          </p:cNvPr>
          <p:cNvPicPr>
            <a:picLocks noChangeAspect="1"/>
          </p:cNvPicPr>
          <p:nvPr/>
        </p:nvPicPr>
        <p:blipFill>
          <a:blip r:embed="rId2"/>
          <a:stretch>
            <a:fillRect/>
          </a:stretch>
        </p:blipFill>
        <p:spPr>
          <a:xfrm>
            <a:off x="904875" y="385762"/>
            <a:ext cx="4457700" cy="5572125"/>
          </a:xfrm>
          <a:prstGeom prst="rect">
            <a:avLst/>
          </a:prstGeom>
        </p:spPr>
      </p:pic>
    </p:spTree>
    <p:extLst>
      <p:ext uri="{BB962C8B-B14F-4D97-AF65-F5344CB8AC3E}">
        <p14:creationId xmlns:p14="http://schemas.microsoft.com/office/powerpoint/2010/main" val="122420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05A7-EAA7-8E1F-4A03-E39D8CDA4257}"/>
              </a:ext>
            </a:extLst>
          </p:cNvPr>
          <p:cNvSpPr>
            <a:spLocks noGrp="1"/>
          </p:cNvSpPr>
          <p:nvPr>
            <p:ph type="title"/>
          </p:nvPr>
        </p:nvSpPr>
        <p:spPr/>
        <p:txBody>
          <a:bodyPr/>
          <a:lstStyle/>
          <a:p>
            <a:r>
              <a:rPr lang="en-SG" dirty="0"/>
              <a:t>Read from Database</a:t>
            </a:r>
          </a:p>
        </p:txBody>
      </p:sp>
      <p:sp>
        <p:nvSpPr>
          <p:cNvPr id="5" name="TextBox 4">
            <a:extLst>
              <a:ext uri="{FF2B5EF4-FFF2-40B4-BE49-F238E27FC236}">
                <a16:creationId xmlns:a16="http://schemas.microsoft.com/office/drawing/2014/main" id="{96EFF990-3B84-B835-5250-CC32E9B55C60}"/>
              </a:ext>
            </a:extLst>
          </p:cNvPr>
          <p:cNvSpPr txBox="1"/>
          <p:nvPr/>
        </p:nvSpPr>
        <p:spPr>
          <a:xfrm>
            <a:off x="1097280" y="2041662"/>
            <a:ext cx="6094948" cy="2585323"/>
          </a:xfrm>
          <a:prstGeom prst="rect">
            <a:avLst/>
          </a:prstGeom>
          <a:noFill/>
        </p:spPr>
        <p:txBody>
          <a:bodyPr wrap="square">
            <a:spAutoFit/>
          </a:bodyPr>
          <a:lstStyle/>
          <a:p>
            <a:r>
              <a:rPr lang="pt-BR" dirty="0"/>
              <a:t>import sqlite3</a:t>
            </a:r>
          </a:p>
          <a:p>
            <a:r>
              <a:rPr lang="pt-BR" dirty="0"/>
              <a:t>import pandas as pd</a:t>
            </a:r>
          </a:p>
          <a:p>
            <a:endParaRPr lang="pt-BR" dirty="0"/>
          </a:p>
          <a:p>
            <a:r>
              <a:rPr lang="en-US" dirty="0"/>
              <a:t>c = sqlite3.connect("</a:t>
            </a:r>
            <a:r>
              <a:rPr lang="en-US" dirty="0" err="1"/>
              <a:t>DBS.db</a:t>
            </a:r>
            <a:r>
              <a:rPr lang="en-US" dirty="0"/>
              <a:t>")</a:t>
            </a:r>
          </a:p>
          <a:p>
            <a:endParaRPr lang="en-US" dirty="0"/>
          </a:p>
          <a:p>
            <a:r>
              <a:rPr lang="en-US" dirty="0" err="1"/>
              <a:t>df</a:t>
            </a:r>
            <a:r>
              <a:rPr lang="en-US" dirty="0"/>
              <a:t> = </a:t>
            </a:r>
            <a:r>
              <a:rPr lang="en-US" dirty="0" err="1"/>
              <a:t>pd.read_sql</a:t>
            </a:r>
            <a:r>
              <a:rPr lang="en-US" dirty="0"/>
              <a:t>("select * from DBS", con=c)</a:t>
            </a:r>
          </a:p>
          <a:p>
            <a:endParaRPr lang="en-US" dirty="0"/>
          </a:p>
          <a:p>
            <a:r>
              <a:rPr lang="en-US" dirty="0" err="1"/>
              <a:t>c.close</a:t>
            </a:r>
            <a:r>
              <a:rPr lang="en-US" dirty="0"/>
              <a:t>()</a:t>
            </a:r>
          </a:p>
          <a:p>
            <a:endParaRPr lang="en-SG" dirty="0"/>
          </a:p>
        </p:txBody>
      </p:sp>
    </p:spTree>
    <p:extLst>
      <p:ext uri="{BB962C8B-B14F-4D97-AF65-F5344CB8AC3E}">
        <p14:creationId xmlns:p14="http://schemas.microsoft.com/office/powerpoint/2010/main" val="1300933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633F-B139-4588-B1F9-C8BC0CCFCF2D}"/>
              </a:ext>
            </a:extLst>
          </p:cNvPr>
          <p:cNvSpPr>
            <a:spLocks noGrp="1"/>
          </p:cNvSpPr>
          <p:nvPr>
            <p:ph type="title"/>
          </p:nvPr>
        </p:nvSpPr>
        <p:spPr/>
        <p:txBody>
          <a:bodyPr/>
          <a:lstStyle/>
          <a:p>
            <a:r>
              <a:rPr lang="en-SG" dirty="0"/>
              <a:t>Object</a:t>
            </a:r>
          </a:p>
        </p:txBody>
      </p:sp>
      <p:sp>
        <p:nvSpPr>
          <p:cNvPr id="3" name="Content Placeholder 2">
            <a:extLst>
              <a:ext uri="{FF2B5EF4-FFF2-40B4-BE49-F238E27FC236}">
                <a16:creationId xmlns:a16="http://schemas.microsoft.com/office/drawing/2014/main" id="{FE94E1A1-1E93-4951-8876-0B14FAD90B31}"/>
              </a:ext>
            </a:extLst>
          </p:cNvPr>
          <p:cNvSpPr>
            <a:spLocks noGrp="1"/>
          </p:cNvSpPr>
          <p:nvPr>
            <p:ph idx="1"/>
          </p:nvPr>
        </p:nvSpPr>
        <p:spPr/>
        <p:txBody>
          <a:bodyPr/>
          <a:lstStyle/>
          <a:p>
            <a:pPr marL="0" indent="0">
              <a:buNone/>
            </a:pPr>
            <a:r>
              <a:rPr lang="en-SG" dirty="0"/>
              <a:t>Create 1 Object with 2 function, with __</a:t>
            </a:r>
            <a:r>
              <a:rPr lang="en-SG" dirty="0" err="1"/>
              <a:t>init</a:t>
            </a:r>
            <a:r>
              <a:rPr lang="en-SG" dirty="0"/>
              <a:t>__ as welcome notes</a:t>
            </a:r>
          </a:p>
          <a:p>
            <a:r>
              <a:rPr lang="en-SG" dirty="0" err="1"/>
              <a:t>cal.area</a:t>
            </a:r>
            <a:r>
              <a:rPr lang="en-SG" dirty="0"/>
              <a:t>()</a:t>
            </a:r>
          </a:p>
          <a:p>
            <a:r>
              <a:rPr lang="en-SG" dirty="0" err="1"/>
              <a:t>cal.perimeter</a:t>
            </a:r>
            <a:r>
              <a:rPr lang="en-SG" dirty="0"/>
              <a:t>()</a:t>
            </a:r>
          </a:p>
        </p:txBody>
      </p:sp>
    </p:spTree>
    <p:extLst>
      <p:ext uri="{BB962C8B-B14F-4D97-AF65-F5344CB8AC3E}">
        <p14:creationId xmlns:p14="http://schemas.microsoft.com/office/powerpoint/2010/main" val="3573850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4BA-A925-421F-BA27-E4E4A913AFEC}"/>
              </a:ext>
            </a:extLst>
          </p:cNvPr>
          <p:cNvSpPr>
            <a:spLocks noGrp="1"/>
          </p:cNvSpPr>
          <p:nvPr>
            <p:ph type="title"/>
          </p:nvPr>
        </p:nvSpPr>
        <p:spPr>
          <a:xfrm>
            <a:off x="333374" y="193199"/>
            <a:ext cx="11191875" cy="1325563"/>
          </a:xfrm>
        </p:spPr>
        <p:txBody>
          <a:bodyPr>
            <a:normAutofit fontScale="90000"/>
          </a:bodyPr>
          <a:lstStyle/>
          <a:p>
            <a:r>
              <a:rPr lang="en-US" dirty="0"/>
              <a:t>Object Oriented Programming: Creating a class</a:t>
            </a:r>
            <a:endParaRPr lang="en-SG" dirty="0"/>
          </a:p>
        </p:txBody>
      </p:sp>
      <p:sp>
        <p:nvSpPr>
          <p:cNvPr id="3" name="Content Placeholder 2">
            <a:extLst>
              <a:ext uri="{FF2B5EF4-FFF2-40B4-BE49-F238E27FC236}">
                <a16:creationId xmlns:a16="http://schemas.microsoft.com/office/drawing/2014/main" id="{F92466F0-E51F-4045-A34A-55874B90555F}"/>
              </a:ext>
            </a:extLst>
          </p:cNvPr>
          <p:cNvSpPr>
            <a:spLocks noGrp="1"/>
          </p:cNvSpPr>
          <p:nvPr>
            <p:ph idx="1"/>
          </p:nvPr>
        </p:nvSpPr>
        <p:spPr>
          <a:xfrm>
            <a:off x="838200" y="1459865"/>
            <a:ext cx="10515600" cy="4351338"/>
          </a:xfrm>
        </p:spPr>
        <p:txBody>
          <a:bodyPr/>
          <a:lstStyle/>
          <a:p>
            <a:r>
              <a:rPr lang="en-US" b="0" i="0" dirty="0">
                <a:effectLst/>
                <a:latin typeface="Helvetica" panose="020B0604020202020204" pitchFamily="34" charset="0"/>
              </a:rPr>
              <a:t>Write a Python Class which accepts the radius of a circle from the user and compute the area and parameter.</a:t>
            </a:r>
            <a:endParaRPr lang="en-SG" dirty="0"/>
          </a:p>
          <a:p>
            <a:endParaRPr lang="en-SG" dirty="0"/>
          </a:p>
        </p:txBody>
      </p:sp>
      <p:pic>
        <p:nvPicPr>
          <p:cNvPr id="5" name="Picture 4">
            <a:extLst>
              <a:ext uri="{FF2B5EF4-FFF2-40B4-BE49-F238E27FC236}">
                <a16:creationId xmlns:a16="http://schemas.microsoft.com/office/drawing/2014/main" id="{B4A1B7CE-8500-4CF3-ADFF-34A5FD286843}"/>
              </a:ext>
            </a:extLst>
          </p:cNvPr>
          <p:cNvPicPr>
            <a:picLocks noChangeAspect="1"/>
          </p:cNvPicPr>
          <p:nvPr/>
        </p:nvPicPr>
        <p:blipFill>
          <a:blip r:embed="rId2"/>
          <a:stretch>
            <a:fillRect/>
          </a:stretch>
        </p:blipFill>
        <p:spPr>
          <a:xfrm>
            <a:off x="1033462" y="2538412"/>
            <a:ext cx="4714875" cy="3876675"/>
          </a:xfrm>
          <a:prstGeom prst="rect">
            <a:avLst/>
          </a:prstGeom>
        </p:spPr>
      </p:pic>
      <p:sp>
        <p:nvSpPr>
          <p:cNvPr id="7" name="TextBox 6">
            <a:extLst>
              <a:ext uri="{FF2B5EF4-FFF2-40B4-BE49-F238E27FC236}">
                <a16:creationId xmlns:a16="http://schemas.microsoft.com/office/drawing/2014/main" id="{DA0F96CB-4C70-4174-BB32-A56C3694E4DC}"/>
              </a:ext>
            </a:extLst>
          </p:cNvPr>
          <p:cNvSpPr txBox="1"/>
          <p:nvPr/>
        </p:nvSpPr>
        <p:spPr>
          <a:xfrm>
            <a:off x="6172200" y="2696825"/>
            <a:ext cx="5686425" cy="3416320"/>
          </a:xfrm>
          <a:prstGeom prst="rect">
            <a:avLst/>
          </a:prstGeom>
          <a:noFill/>
        </p:spPr>
        <p:txBody>
          <a:bodyPr wrap="square">
            <a:spAutoFit/>
          </a:bodyPr>
          <a:lstStyle/>
          <a:p>
            <a:r>
              <a:rPr lang="en-SG" dirty="0"/>
              <a:t>class Computation:</a:t>
            </a:r>
          </a:p>
          <a:p>
            <a:r>
              <a:rPr lang="en-SG" dirty="0"/>
              <a:t>    def __</a:t>
            </a:r>
            <a:r>
              <a:rPr lang="en-SG" dirty="0" err="1"/>
              <a:t>init</a:t>
            </a:r>
            <a:r>
              <a:rPr lang="en-SG" dirty="0"/>
              <a:t>__(self, radius):</a:t>
            </a:r>
          </a:p>
          <a:p>
            <a:r>
              <a:rPr lang="en-SG" dirty="0"/>
              <a:t>        </a:t>
            </a:r>
            <a:r>
              <a:rPr lang="en-SG" dirty="0" err="1"/>
              <a:t>self.radius</a:t>
            </a:r>
            <a:r>
              <a:rPr lang="en-SG" dirty="0"/>
              <a:t> = radius</a:t>
            </a:r>
          </a:p>
          <a:p>
            <a:r>
              <a:rPr lang="en-SG" dirty="0"/>
              <a:t>    def area(self):</a:t>
            </a:r>
          </a:p>
          <a:p>
            <a:r>
              <a:rPr lang="en-SG" dirty="0"/>
              <a:t>        return 3.142*</a:t>
            </a:r>
            <a:r>
              <a:rPr lang="en-SG" dirty="0" err="1"/>
              <a:t>self.radius</a:t>
            </a:r>
            <a:r>
              <a:rPr lang="en-SG" dirty="0"/>
              <a:t>**2</a:t>
            </a:r>
          </a:p>
          <a:p>
            <a:r>
              <a:rPr lang="en-SG" dirty="0"/>
              <a:t>    def parameter(self):</a:t>
            </a:r>
          </a:p>
          <a:p>
            <a:r>
              <a:rPr lang="en-SG" dirty="0"/>
              <a:t>        return 3.142*</a:t>
            </a:r>
            <a:r>
              <a:rPr lang="en-SG" dirty="0" err="1"/>
              <a:t>self.radius</a:t>
            </a:r>
            <a:r>
              <a:rPr lang="en-SG" dirty="0"/>
              <a:t>*2</a:t>
            </a:r>
          </a:p>
          <a:p>
            <a:endParaRPr lang="en-SG" dirty="0"/>
          </a:p>
          <a:p>
            <a:r>
              <a:rPr lang="en-SG" dirty="0"/>
              <a:t>a = Computation(3)</a:t>
            </a:r>
          </a:p>
          <a:p>
            <a:r>
              <a:rPr lang="en-SG" dirty="0"/>
              <a:t>print("Area is : ", </a:t>
            </a:r>
            <a:r>
              <a:rPr lang="en-SG" dirty="0" err="1"/>
              <a:t>a.area</a:t>
            </a:r>
            <a:r>
              <a:rPr lang="en-SG" dirty="0"/>
              <a:t>())</a:t>
            </a:r>
          </a:p>
          <a:p>
            <a:endParaRPr lang="en-SG" dirty="0"/>
          </a:p>
          <a:p>
            <a:r>
              <a:rPr lang="en-SG" dirty="0"/>
              <a:t>print("Parameter is : ", </a:t>
            </a:r>
            <a:r>
              <a:rPr lang="en-SG" dirty="0" err="1"/>
              <a:t>a.parameter</a:t>
            </a:r>
            <a:r>
              <a:rPr lang="en-SG" dirty="0"/>
              <a:t>())</a:t>
            </a:r>
          </a:p>
        </p:txBody>
      </p:sp>
    </p:spTree>
    <p:extLst>
      <p:ext uri="{BB962C8B-B14F-4D97-AF65-F5344CB8AC3E}">
        <p14:creationId xmlns:p14="http://schemas.microsoft.com/office/powerpoint/2010/main" val="734709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80041-4EBD-4DC7-B426-3A8AFFAB6E52}"/>
              </a:ext>
            </a:extLst>
          </p:cNvPr>
          <p:cNvPicPr>
            <a:picLocks noChangeAspect="1"/>
          </p:cNvPicPr>
          <p:nvPr/>
        </p:nvPicPr>
        <p:blipFill>
          <a:blip r:embed="rId2"/>
          <a:stretch>
            <a:fillRect/>
          </a:stretch>
        </p:blipFill>
        <p:spPr>
          <a:xfrm>
            <a:off x="459105" y="171450"/>
            <a:ext cx="5695950" cy="6191250"/>
          </a:xfrm>
          <a:prstGeom prst="rect">
            <a:avLst/>
          </a:prstGeom>
        </p:spPr>
      </p:pic>
    </p:spTree>
    <p:extLst>
      <p:ext uri="{BB962C8B-B14F-4D97-AF65-F5344CB8AC3E}">
        <p14:creationId xmlns:p14="http://schemas.microsoft.com/office/powerpoint/2010/main" val="3574377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7859-E57A-48CE-AE1F-CC53BB4F13D8}"/>
              </a:ext>
            </a:extLst>
          </p:cNvPr>
          <p:cNvSpPr>
            <a:spLocks noGrp="1"/>
          </p:cNvSpPr>
          <p:nvPr>
            <p:ph type="title"/>
          </p:nvPr>
        </p:nvSpPr>
        <p:spPr/>
        <p:txBody>
          <a:bodyPr/>
          <a:lstStyle/>
          <a:p>
            <a:r>
              <a:rPr lang="en-SG" dirty="0"/>
              <a:t>Graph</a:t>
            </a:r>
          </a:p>
        </p:txBody>
      </p:sp>
      <p:sp>
        <p:nvSpPr>
          <p:cNvPr id="5" name="TextBox 4">
            <a:extLst>
              <a:ext uri="{FF2B5EF4-FFF2-40B4-BE49-F238E27FC236}">
                <a16:creationId xmlns:a16="http://schemas.microsoft.com/office/drawing/2014/main" id="{E052A745-AA51-44C3-92AB-D4716F1EA36E}"/>
              </a:ext>
            </a:extLst>
          </p:cNvPr>
          <p:cNvSpPr txBox="1"/>
          <p:nvPr/>
        </p:nvSpPr>
        <p:spPr>
          <a:xfrm>
            <a:off x="1225849" y="2399949"/>
            <a:ext cx="6097022" cy="2308324"/>
          </a:xfrm>
          <a:prstGeom prst="rect">
            <a:avLst/>
          </a:prstGeom>
          <a:noFill/>
        </p:spPr>
        <p:txBody>
          <a:bodyPr wrap="square">
            <a:spAutoFit/>
          </a:bodyPr>
          <a:lstStyle/>
          <a:p>
            <a:r>
              <a:rPr lang="en-SG" dirty="0"/>
              <a:t>j = [1,2,3,4,5]</a:t>
            </a:r>
          </a:p>
          <a:p>
            <a:r>
              <a:rPr lang="en-SG" dirty="0"/>
              <a:t>r = [6,7,8,9,10]</a:t>
            </a:r>
          </a:p>
          <a:p>
            <a:r>
              <a:rPr lang="en-SG" dirty="0"/>
              <a:t>import </a:t>
            </a:r>
            <a:r>
              <a:rPr lang="en-SG" dirty="0" err="1"/>
              <a:t>matplotlib.pyplot</a:t>
            </a:r>
            <a:r>
              <a:rPr lang="en-SG" dirty="0"/>
              <a:t> as </a:t>
            </a:r>
            <a:r>
              <a:rPr lang="en-SG" dirty="0" err="1"/>
              <a:t>plt</a:t>
            </a:r>
            <a:endParaRPr lang="en-SG" dirty="0"/>
          </a:p>
          <a:p>
            <a:r>
              <a:rPr lang="en-SG" dirty="0" err="1"/>
              <a:t>plt.plot</a:t>
            </a:r>
            <a:r>
              <a:rPr lang="en-SG" dirty="0"/>
              <a:t>(j, r)</a:t>
            </a:r>
          </a:p>
          <a:p>
            <a:r>
              <a:rPr lang="en-SG" dirty="0" err="1"/>
              <a:t>plt.xlabel</a:t>
            </a:r>
            <a:r>
              <a:rPr lang="en-SG" dirty="0"/>
              <a:t>('parameter')</a:t>
            </a:r>
          </a:p>
          <a:p>
            <a:r>
              <a:rPr lang="en-SG" dirty="0" err="1"/>
              <a:t>plt.ylabel</a:t>
            </a:r>
            <a:r>
              <a:rPr lang="en-SG" dirty="0"/>
              <a:t>('</a:t>
            </a:r>
            <a:r>
              <a:rPr lang="en-SG" dirty="0" err="1"/>
              <a:t>rmse</a:t>
            </a:r>
            <a:r>
              <a:rPr lang="en-SG" dirty="0"/>
              <a:t>')</a:t>
            </a:r>
          </a:p>
          <a:p>
            <a:r>
              <a:rPr lang="en-SG" dirty="0" err="1"/>
              <a:t>plt.title</a:t>
            </a:r>
            <a:r>
              <a:rPr lang="en-SG" dirty="0"/>
              <a:t>('</a:t>
            </a:r>
            <a:r>
              <a:rPr lang="en-SG" dirty="0" err="1"/>
              <a:t>rmse</a:t>
            </a:r>
            <a:r>
              <a:rPr lang="en-SG" dirty="0"/>
              <a:t>')</a:t>
            </a:r>
          </a:p>
          <a:p>
            <a:r>
              <a:rPr lang="en-SG" dirty="0" err="1"/>
              <a:t>plt.show</a:t>
            </a:r>
            <a:r>
              <a:rPr lang="en-SG" dirty="0"/>
              <a:t>()</a:t>
            </a:r>
          </a:p>
        </p:txBody>
      </p:sp>
    </p:spTree>
    <p:extLst>
      <p:ext uri="{BB962C8B-B14F-4D97-AF65-F5344CB8AC3E}">
        <p14:creationId xmlns:p14="http://schemas.microsoft.com/office/powerpoint/2010/main" val="4066409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B6D8-B388-44A0-8A6F-AEC0BF7AE739}"/>
              </a:ext>
            </a:extLst>
          </p:cNvPr>
          <p:cNvSpPr>
            <a:spLocks noGrp="1"/>
          </p:cNvSpPr>
          <p:nvPr>
            <p:ph type="title"/>
          </p:nvPr>
        </p:nvSpPr>
        <p:spPr/>
        <p:txBody>
          <a:bodyPr/>
          <a:lstStyle/>
          <a:p>
            <a:r>
              <a:rPr lang="en-SG" dirty="0"/>
              <a:t>Question</a:t>
            </a:r>
          </a:p>
        </p:txBody>
      </p:sp>
      <p:sp>
        <p:nvSpPr>
          <p:cNvPr id="3" name="Content Placeholder 2">
            <a:extLst>
              <a:ext uri="{FF2B5EF4-FFF2-40B4-BE49-F238E27FC236}">
                <a16:creationId xmlns:a16="http://schemas.microsoft.com/office/drawing/2014/main" id="{61562F1B-0653-47F2-A2DF-750430C79AA0}"/>
              </a:ext>
            </a:extLst>
          </p:cNvPr>
          <p:cNvSpPr>
            <a:spLocks noGrp="1"/>
          </p:cNvSpPr>
          <p:nvPr>
            <p:ph idx="1"/>
          </p:nvPr>
        </p:nvSpPr>
        <p:spPr/>
        <p:txBody>
          <a:bodyPr/>
          <a:lstStyle/>
          <a:p>
            <a:r>
              <a:rPr lang="en-US" b="0" i="0" dirty="0">
                <a:solidFill>
                  <a:srgbClr val="000000"/>
                </a:solidFill>
                <a:effectLst/>
                <a:latin typeface="Book Antiqua" panose="02040602050305030304" pitchFamily="18" charset="0"/>
              </a:rPr>
              <a:t>Create a program that asks the user to enter their name and their age. Print out a message addressed to them that tells them the year that they will turn 100 years old.</a:t>
            </a:r>
            <a:endParaRPr lang="en-SG" dirty="0"/>
          </a:p>
        </p:txBody>
      </p:sp>
    </p:spTree>
    <p:extLst>
      <p:ext uri="{BB962C8B-B14F-4D97-AF65-F5344CB8AC3E}">
        <p14:creationId xmlns:p14="http://schemas.microsoft.com/office/powerpoint/2010/main" val="3656228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C6D0-7BD9-4908-B3BF-0CFD509D621D}"/>
              </a:ext>
            </a:extLst>
          </p:cNvPr>
          <p:cNvSpPr>
            <a:spLocks noGrp="1"/>
          </p:cNvSpPr>
          <p:nvPr>
            <p:ph type="title"/>
          </p:nvPr>
        </p:nvSpPr>
        <p:spPr/>
        <p:txBody>
          <a:bodyPr/>
          <a:lstStyle/>
          <a:p>
            <a:r>
              <a:rPr lang="en-SG" dirty="0"/>
              <a:t>Solution</a:t>
            </a:r>
          </a:p>
        </p:txBody>
      </p:sp>
      <p:sp>
        <p:nvSpPr>
          <p:cNvPr id="6" name="TextBox 5">
            <a:extLst>
              <a:ext uri="{FF2B5EF4-FFF2-40B4-BE49-F238E27FC236}">
                <a16:creationId xmlns:a16="http://schemas.microsoft.com/office/drawing/2014/main" id="{F78E0CF8-26FF-453E-9B03-CB4E87ECF232}"/>
              </a:ext>
            </a:extLst>
          </p:cNvPr>
          <p:cNvSpPr txBox="1"/>
          <p:nvPr/>
        </p:nvSpPr>
        <p:spPr>
          <a:xfrm>
            <a:off x="1097280" y="2399253"/>
            <a:ext cx="6097248" cy="1200329"/>
          </a:xfrm>
          <a:prstGeom prst="rect">
            <a:avLst/>
          </a:prstGeom>
          <a:noFill/>
        </p:spPr>
        <p:txBody>
          <a:bodyPr wrap="square">
            <a:spAutoFit/>
          </a:bodyPr>
          <a:lstStyle/>
          <a:p>
            <a:r>
              <a:rPr lang="en-US" dirty="0"/>
              <a:t>name = input("What is your name: ")</a:t>
            </a:r>
          </a:p>
          <a:p>
            <a:r>
              <a:rPr lang="en-US" dirty="0"/>
              <a:t>age = int(input("How old are you: "))</a:t>
            </a:r>
          </a:p>
          <a:p>
            <a:r>
              <a:rPr lang="en-US" dirty="0"/>
              <a:t>year = str((2014 - age)+100)</a:t>
            </a:r>
          </a:p>
          <a:p>
            <a:r>
              <a:rPr lang="en-US" dirty="0"/>
              <a:t>print(name + " will be 100 years old in the year " + year)</a:t>
            </a:r>
            <a:endParaRPr lang="en-SG" dirty="0"/>
          </a:p>
        </p:txBody>
      </p:sp>
    </p:spTree>
    <p:extLst>
      <p:ext uri="{BB962C8B-B14F-4D97-AF65-F5344CB8AC3E}">
        <p14:creationId xmlns:p14="http://schemas.microsoft.com/office/powerpoint/2010/main" val="2956209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4702-0A3B-4C4B-A302-D92E16932D0F}"/>
              </a:ext>
            </a:extLst>
          </p:cNvPr>
          <p:cNvSpPr>
            <a:spLocks noGrp="1"/>
          </p:cNvSpPr>
          <p:nvPr>
            <p:ph type="title"/>
          </p:nvPr>
        </p:nvSpPr>
        <p:spPr/>
        <p:txBody>
          <a:bodyPr/>
          <a:lstStyle/>
          <a:p>
            <a:r>
              <a:rPr lang="en-SG" dirty="0"/>
              <a:t>Question</a:t>
            </a:r>
          </a:p>
        </p:txBody>
      </p:sp>
      <p:sp>
        <p:nvSpPr>
          <p:cNvPr id="3" name="Content Placeholder 2">
            <a:extLst>
              <a:ext uri="{FF2B5EF4-FFF2-40B4-BE49-F238E27FC236}">
                <a16:creationId xmlns:a16="http://schemas.microsoft.com/office/drawing/2014/main" id="{ECFC1A86-B3DA-4C8F-8FAD-33E19E12046C}"/>
              </a:ext>
            </a:extLst>
          </p:cNvPr>
          <p:cNvSpPr>
            <a:spLocks noGrp="1"/>
          </p:cNvSpPr>
          <p:nvPr>
            <p:ph idx="1"/>
          </p:nvPr>
        </p:nvSpPr>
        <p:spPr/>
        <p:txBody>
          <a:bodyPr/>
          <a:lstStyle/>
          <a:p>
            <a:r>
              <a:rPr lang="en-US" b="0" i="0" dirty="0">
                <a:solidFill>
                  <a:srgbClr val="000000"/>
                </a:solidFill>
                <a:effectLst/>
                <a:latin typeface="Book Antiqua" panose="02040602050305030304" pitchFamily="18" charset="0"/>
              </a:rPr>
              <a:t>Ask the user for a number. Depending on whether the number is even or odd, print out an appropriate message to the user.</a:t>
            </a:r>
            <a:endParaRPr lang="en-SG" dirty="0"/>
          </a:p>
        </p:txBody>
      </p:sp>
    </p:spTree>
    <p:extLst>
      <p:ext uri="{BB962C8B-B14F-4D97-AF65-F5344CB8AC3E}">
        <p14:creationId xmlns:p14="http://schemas.microsoft.com/office/powerpoint/2010/main" val="1026584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4020-AFED-49DA-8302-F9E33437EC37}"/>
              </a:ext>
            </a:extLst>
          </p:cNvPr>
          <p:cNvSpPr>
            <a:spLocks noGrp="1"/>
          </p:cNvSpPr>
          <p:nvPr>
            <p:ph type="title"/>
          </p:nvPr>
        </p:nvSpPr>
        <p:spPr/>
        <p:txBody>
          <a:bodyPr/>
          <a:lstStyle/>
          <a:p>
            <a:r>
              <a:rPr lang="en-SG" dirty="0"/>
              <a:t>Solution</a:t>
            </a:r>
          </a:p>
        </p:txBody>
      </p:sp>
      <p:sp>
        <p:nvSpPr>
          <p:cNvPr id="8" name="TextBox 7">
            <a:extLst>
              <a:ext uri="{FF2B5EF4-FFF2-40B4-BE49-F238E27FC236}">
                <a16:creationId xmlns:a16="http://schemas.microsoft.com/office/drawing/2014/main" id="{5092D726-F3FD-40AB-BA73-FC22747C9F04}"/>
              </a:ext>
            </a:extLst>
          </p:cNvPr>
          <p:cNvSpPr txBox="1"/>
          <p:nvPr/>
        </p:nvSpPr>
        <p:spPr>
          <a:xfrm>
            <a:off x="1097280" y="2269539"/>
            <a:ext cx="6097248" cy="1754326"/>
          </a:xfrm>
          <a:prstGeom prst="rect">
            <a:avLst/>
          </a:prstGeom>
          <a:noFill/>
        </p:spPr>
        <p:txBody>
          <a:bodyPr wrap="square">
            <a:spAutoFit/>
          </a:bodyPr>
          <a:lstStyle/>
          <a:p>
            <a:r>
              <a:rPr lang="en-US" dirty="0"/>
              <a:t>num = input("Enter a number: ")</a:t>
            </a:r>
          </a:p>
          <a:p>
            <a:r>
              <a:rPr lang="en-US" dirty="0"/>
              <a:t>mod = num % 2</a:t>
            </a:r>
          </a:p>
          <a:p>
            <a:r>
              <a:rPr lang="en-US" dirty="0"/>
              <a:t>if mod &gt; 0:</a:t>
            </a:r>
          </a:p>
          <a:p>
            <a:r>
              <a:rPr lang="en-US" dirty="0"/>
              <a:t>    print("You picked an odd number.")</a:t>
            </a:r>
          </a:p>
          <a:p>
            <a:r>
              <a:rPr lang="en-US" dirty="0"/>
              <a:t>else:</a:t>
            </a:r>
          </a:p>
          <a:p>
            <a:r>
              <a:rPr lang="en-US" dirty="0"/>
              <a:t>    print("You picked an even number.")</a:t>
            </a:r>
            <a:endParaRPr lang="en-SG" dirty="0"/>
          </a:p>
        </p:txBody>
      </p:sp>
    </p:spTree>
    <p:extLst>
      <p:ext uri="{BB962C8B-B14F-4D97-AF65-F5344CB8AC3E}">
        <p14:creationId xmlns:p14="http://schemas.microsoft.com/office/powerpoint/2010/main" val="1015603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Question</a:t>
            </a:r>
          </a:p>
        </p:txBody>
      </p:sp>
      <p:sp>
        <p:nvSpPr>
          <p:cNvPr id="6" name="TextBox 5">
            <a:extLst>
              <a:ext uri="{FF2B5EF4-FFF2-40B4-BE49-F238E27FC236}">
                <a16:creationId xmlns:a16="http://schemas.microsoft.com/office/drawing/2014/main" id="{18203AAE-4E04-4E46-B03A-DD634BEF4285}"/>
              </a:ext>
            </a:extLst>
          </p:cNvPr>
          <p:cNvSpPr txBox="1"/>
          <p:nvPr/>
        </p:nvSpPr>
        <p:spPr>
          <a:xfrm>
            <a:off x="986509" y="2115001"/>
            <a:ext cx="10274726" cy="923330"/>
          </a:xfrm>
          <a:prstGeom prst="rect">
            <a:avLst/>
          </a:prstGeom>
          <a:noFill/>
        </p:spPr>
        <p:txBody>
          <a:bodyPr wrap="square">
            <a:spAutoFit/>
          </a:bodyPr>
          <a:lstStyle/>
          <a:p>
            <a:r>
              <a:rPr lang="en-US" dirty="0"/>
              <a:t>Create a program that asks the user for a number and then prints out a list of all the divisors of that number. (If you don’t know what a divisor is, it is a number that divides evenly into another number. For example, 13 is a divisor of 26 because 26 / 13 has no remainder.)</a:t>
            </a:r>
            <a:endParaRPr lang="en-SG" dirty="0"/>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083046FC-2C74-415D-8080-47A5D3B8F228}"/>
              </a:ext>
            </a:extLst>
          </p:cNvPr>
          <p:cNvPicPr>
            <a:picLocks noChangeAspect="1"/>
          </p:cNvPicPr>
          <p:nvPr/>
        </p:nvPicPr>
        <p:blipFill>
          <a:blip r:embed="rId2"/>
          <a:stretch>
            <a:fillRect/>
          </a:stretch>
        </p:blipFill>
        <p:spPr>
          <a:xfrm>
            <a:off x="1097280" y="3378933"/>
            <a:ext cx="6513226" cy="80816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B6E0C2CD-EBC6-45D1-B038-FBBE33CA6A5D}"/>
              </a:ext>
            </a:extLst>
          </p:cNvPr>
          <p:cNvPicPr>
            <a:picLocks noChangeAspect="1"/>
          </p:cNvPicPr>
          <p:nvPr/>
        </p:nvPicPr>
        <p:blipFill>
          <a:blip r:embed="rId3"/>
          <a:stretch>
            <a:fillRect/>
          </a:stretch>
        </p:blipFill>
        <p:spPr>
          <a:xfrm>
            <a:off x="1145717" y="4527702"/>
            <a:ext cx="2800319" cy="1165045"/>
          </a:xfrm>
          <a:prstGeom prst="rect">
            <a:avLst/>
          </a:prstGeom>
        </p:spPr>
      </p:pic>
    </p:spTree>
    <p:extLst>
      <p:ext uri="{BB962C8B-B14F-4D97-AF65-F5344CB8AC3E}">
        <p14:creationId xmlns:p14="http://schemas.microsoft.com/office/powerpoint/2010/main" val="4425791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Answer</a:t>
            </a:r>
          </a:p>
        </p:txBody>
      </p:sp>
      <p:sp>
        <p:nvSpPr>
          <p:cNvPr id="4" name="TextBox 3">
            <a:extLst>
              <a:ext uri="{FF2B5EF4-FFF2-40B4-BE49-F238E27FC236}">
                <a16:creationId xmlns:a16="http://schemas.microsoft.com/office/drawing/2014/main" id="{772777A0-D332-4742-8912-265BC1EAEDE3}"/>
              </a:ext>
            </a:extLst>
          </p:cNvPr>
          <p:cNvSpPr txBox="1"/>
          <p:nvPr/>
        </p:nvSpPr>
        <p:spPr>
          <a:xfrm>
            <a:off x="1097280" y="2094077"/>
            <a:ext cx="6097022" cy="3139321"/>
          </a:xfrm>
          <a:prstGeom prst="rect">
            <a:avLst/>
          </a:prstGeom>
          <a:noFill/>
        </p:spPr>
        <p:txBody>
          <a:bodyPr wrap="square">
            <a:spAutoFit/>
          </a:bodyPr>
          <a:lstStyle/>
          <a:p>
            <a:r>
              <a:rPr lang="en-SG" dirty="0" err="1"/>
              <a:t>num</a:t>
            </a:r>
            <a:r>
              <a:rPr lang="en-SG" dirty="0"/>
              <a:t> = int(input("Please choose a number to divide: "))</a:t>
            </a:r>
          </a:p>
          <a:p>
            <a:endParaRPr lang="en-SG" dirty="0"/>
          </a:p>
          <a:p>
            <a:r>
              <a:rPr lang="en-SG" dirty="0" err="1"/>
              <a:t>listRange</a:t>
            </a:r>
            <a:r>
              <a:rPr lang="en-SG" dirty="0"/>
              <a:t> = list(range(1,num+1))</a:t>
            </a:r>
          </a:p>
          <a:p>
            <a:endParaRPr lang="en-SG" dirty="0"/>
          </a:p>
          <a:p>
            <a:r>
              <a:rPr lang="en-SG" dirty="0" err="1"/>
              <a:t>divisorList</a:t>
            </a:r>
            <a:r>
              <a:rPr lang="en-SG" dirty="0"/>
              <a:t> = []</a:t>
            </a:r>
          </a:p>
          <a:p>
            <a:endParaRPr lang="en-SG" dirty="0"/>
          </a:p>
          <a:p>
            <a:r>
              <a:rPr lang="en-SG" dirty="0"/>
              <a:t>for number in </a:t>
            </a:r>
            <a:r>
              <a:rPr lang="en-SG" dirty="0" err="1"/>
              <a:t>listRange</a:t>
            </a:r>
            <a:r>
              <a:rPr lang="en-SG" dirty="0"/>
              <a:t>:</a:t>
            </a:r>
          </a:p>
          <a:p>
            <a:r>
              <a:rPr lang="en-SG" dirty="0"/>
              <a:t>    if </a:t>
            </a:r>
            <a:r>
              <a:rPr lang="en-SG" dirty="0" err="1"/>
              <a:t>num</a:t>
            </a:r>
            <a:r>
              <a:rPr lang="en-SG" dirty="0"/>
              <a:t> % number == 0:</a:t>
            </a:r>
          </a:p>
          <a:p>
            <a:r>
              <a:rPr lang="en-SG" dirty="0"/>
              <a:t>        </a:t>
            </a:r>
            <a:r>
              <a:rPr lang="en-SG" dirty="0" err="1"/>
              <a:t>divisorList.append</a:t>
            </a:r>
            <a:r>
              <a:rPr lang="en-SG" dirty="0"/>
              <a:t>(number)</a:t>
            </a:r>
          </a:p>
          <a:p>
            <a:endParaRPr lang="en-SG" dirty="0"/>
          </a:p>
          <a:p>
            <a:r>
              <a:rPr lang="en-SG" dirty="0"/>
              <a:t>print(</a:t>
            </a:r>
            <a:r>
              <a:rPr lang="en-SG" dirty="0" err="1"/>
              <a:t>divisorList</a:t>
            </a:r>
            <a:r>
              <a:rPr lang="en-SG" dirty="0"/>
              <a:t>)</a:t>
            </a:r>
          </a:p>
        </p:txBody>
      </p:sp>
    </p:spTree>
    <p:extLst>
      <p:ext uri="{BB962C8B-B14F-4D97-AF65-F5344CB8AC3E}">
        <p14:creationId xmlns:p14="http://schemas.microsoft.com/office/powerpoint/2010/main" val="322951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46205-FB8D-472E-8A77-7FCC99321B85}"/>
              </a:ext>
            </a:extLst>
          </p:cNvPr>
          <p:cNvSpPr txBox="1"/>
          <p:nvPr/>
        </p:nvSpPr>
        <p:spPr>
          <a:xfrm>
            <a:off x="372153" y="2479174"/>
            <a:ext cx="8347753" cy="3693319"/>
          </a:xfrm>
          <a:prstGeom prst="rect">
            <a:avLst/>
          </a:prstGeom>
          <a:noFill/>
        </p:spPr>
        <p:txBody>
          <a:bodyPr wrap="square">
            <a:spAutoFit/>
          </a:bodyPr>
          <a:lstStyle/>
          <a:p>
            <a:r>
              <a:rPr lang="en-SG" dirty="0"/>
              <a:t>X = </a:t>
            </a:r>
            <a:r>
              <a:rPr lang="en-SG" dirty="0" err="1"/>
              <a:t>df.loc</a:t>
            </a:r>
            <a:r>
              <a:rPr lang="en-SG" dirty="0"/>
              <a:t>[:,["SGD"]]</a:t>
            </a:r>
          </a:p>
          <a:p>
            <a:r>
              <a:rPr lang="en-SG" dirty="0"/>
              <a:t>Y = </a:t>
            </a:r>
            <a:r>
              <a:rPr lang="en-SG" dirty="0" err="1"/>
              <a:t>df.loc</a:t>
            </a:r>
            <a:r>
              <a:rPr lang="en-SG" dirty="0"/>
              <a:t>[:,['DBS']]</a:t>
            </a:r>
          </a:p>
          <a:p>
            <a:r>
              <a:rPr lang="en-SG" dirty="0"/>
              <a:t>print(X)</a:t>
            </a:r>
          </a:p>
          <a:p>
            <a:endParaRPr lang="en-SG" dirty="0"/>
          </a:p>
          <a:p>
            <a:r>
              <a:rPr lang="en-SG" dirty="0"/>
              <a:t>from </a:t>
            </a:r>
            <a:r>
              <a:rPr lang="en-SG" dirty="0" err="1"/>
              <a:t>sklearn</a:t>
            </a:r>
            <a:r>
              <a:rPr lang="en-SG" dirty="0"/>
              <a:t> import </a:t>
            </a:r>
            <a:r>
              <a:rPr lang="en-SG" dirty="0" err="1"/>
              <a:t>linear_model</a:t>
            </a:r>
            <a:endParaRPr lang="en-SG" dirty="0"/>
          </a:p>
          <a:p>
            <a:r>
              <a:rPr lang="en-SG" dirty="0"/>
              <a:t>model = </a:t>
            </a:r>
            <a:r>
              <a:rPr lang="en-SG" dirty="0" err="1"/>
              <a:t>linear_model.LinearRegression</a:t>
            </a:r>
            <a:r>
              <a:rPr lang="en-SG" dirty="0"/>
              <a:t>()</a:t>
            </a:r>
          </a:p>
          <a:p>
            <a:r>
              <a:rPr lang="en-SG" dirty="0" err="1"/>
              <a:t>model.fit</a:t>
            </a:r>
            <a:r>
              <a:rPr lang="en-SG" dirty="0"/>
              <a:t>(X,Y)</a:t>
            </a:r>
          </a:p>
          <a:p>
            <a:r>
              <a:rPr lang="en-SG" dirty="0"/>
              <a:t>pred = </a:t>
            </a:r>
            <a:r>
              <a:rPr lang="en-SG" dirty="0" err="1"/>
              <a:t>model.predict</a:t>
            </a:r>
            <a:r>
              <a:rPr lang="en-SG" dirty="0"/>
              <a:t>(X)</a:t>
            </a:r>
          </a:p>
          <a:p>
            <a:endParaRPr lang="en-SG" dirty="0"/>
          </a:p>
          <a:p>
            <a:r>
              <a:rPr lang="en-SG" dirty="0"/>
              <a:t>from </a:t>
            </a:r>
            <a:r>
              <a:rPr lang="en-SG" dirty="0" err="1"/>
              <a:t>sklearn.metrics</a:t>
            </a:r>
            <a:r>
              <a:rPr lang="en-SG" dirty="0"/>
              <a:t> import </a:t>
            </a:r>
            <a:r>
              <a:rPr lang="en-SG" dirty="0" err="1"/>
              <a:t>mean_squared_error</a:t>
            </a:r>
            <a:endParaRPr lang="en-SG" dirty="0"/>
          </a:p>
          <a:p>
            <a:r>
              <a:rPr lang="en-SG" dirty="0" err="1"/>
              <a:t>rmse</a:t>
            </a:r>
            <a:r>
              <a:rPr lang="en-SG" dirty="0"/>
              <a:t> = </a:t>
            </a:r>
            <a:r>
              <a:rPr lang="en-SG" dirty="0" err="1"/>
              <a:t>mean_squared_error</a:t>
            </a:r>
            <a:r>
              <a:rPr lang="en-SG" dirty="0"/>
              <a:t>(</a:t>
            </a:r>
            <a:r>
              <a:rPr lang="en-SG" dirty="0" err="1"/>
              <a:t>Y,pred</a:t>
            </a:r>
            <a:r>
              <a:rPr lang="en-SG" dirty="0"/>
              <a:t>)**0.5</a:t>
            </a:r>
          </a:p>
          <a:p>
            <a:r>
              <a:rPr lang="en-SG" dirty="0"/>
              <a:t>print(</a:t>
            </a:r>
            <a:r>
              <a:rPr lang="en-SG" dirty="0" err="1"/>
              <a:t>rmse</a:t>
            </a:r>
            <a:r>
              <a:rPr lang="en-SG" dirty="0"/>
              <a:t>)</a:t>
            </a:r>
          </a:p>
          <a:p>
            <a:r>
              <a:rPr lang="en-SG" dirty="0"/>
              <a:t>#print(rmse/Y.mean(axis=0)*100)</a:t>
            </a:r>
          </a:p>
        </p:txBody>
      </p:sp>
      <p:sp>
        <p:nvSpPr>
          <p:cNvPr id="5" name="TextBox 4">
            <a:extLst>
              <a:ext uri="{FF2B5EF4-FFF2-40B4-BE49-F238E27FC236}">
                <a16:creationId xmlns:a16="http://schemas.microsoft.com/office/drawing/2014/main" id="{F5A63990-02CD-4408-8D3F-F7C876B6F2C9}"/>
              </a:ext>
            </a:extLst>
          </p:cNvPr>
          <p:cNvSpPr txBox="1"/>
          <p:nvPr/>
        </p:nvSpPr>
        <p:spPr>
          <a:xfrm>
            <a:off x="5666657" y="4623623"/>
            <a:ext cx="4572000" cy="646331"/>
          </a:xfrm>
          <a:prstGeom prst="rect">
            <a:avLst/>
          </a:prstGeom>
          <a:noFill/>
        </p:spPr>
        <p:txBody>
          <a:bodyPr wrap="square">
            <a:spAutoFit/>
          </a:bodyPr>
          <a:lstStyle/>
          <a:p>
            <a:r>
              <a:rPr lang="en-SG" dirty="0"/>
              <a:t>#to add polynomial</a:t>
            </a:r>
          </a:p>
          <a:p>
            <a:r>
              <a:rPr lang="en-SG" dirty="0"/>
              <a:t>df["SGD2"] = df["SGD"] ** 2</a:t>
            </a:r>
          </a:p>
        </p:txBody>
      </p:sp>
      <p:sp>
        <p:nvSpPr>
          <p:cNvPr id="6" name="TextBox 5">
            <a:extLst>
              <a:ext uri="{FF2B5EF4-FFF2-40B4-BE49-F238E27FC236}">
                <a16:creationId xmlns:a16="http://schemas.microsoft.com/office/drawing/2014/main" id="{1FF99238-9A41-3018-2806-E2AC33AFA336}"/>
              </a:ext>
            </a:extLst>
          </p:cNvPr>
          <p:cNvSpPr txBox="1"/>
          <p:nvPr/>
        </p:nvSpPr>
        <p:spPr>
          <a:xfrm>
            <a:off x="372153" y="1828546"/>
            <a:ext cx="6094948" cy="369332"/>
          </a:xfrm>
          <a:prstGeom prst="rect">
            <a:avLst/>
          </a:prstGeom>
          <a:noFill/>
        </p:spPr>
        <p:txBody>
          <a:bodyPr wrap="square">
            <a:spAutoFit/>
          </a:bodyPr>
          <a:lstStyle/>
          <a:p>
            <a:r>
              <a:rPr lang="en-SG" dirty="0" err="1"/>
              <a:t>df</a:t>
            </a:r>
            <a:r>
              <a:rPr lang="en-SG" dirty="0"/>
              <a:t> = </a:t>
            </a:r>
            <a:r>
              <a:rPr lang="en-SG" dirty="0" err="1"/>
              <a:t>pd.read_csv</a:t>
            </a:r>
            <a:r>
              <a:rPr lang="en-SG" dirty="0"/>
              <a:t>("DBS_SingDollar.csv")</a:t>
            </a:r>
          </a:p>
        </p:txBody>
      </p:sp>
      <p:sp>
        <p:nvSpPr>
          <p:cNvPr id="8" name="Title 1">
            <a:extLst>
              <a:ext uri="{FF2B5EF4-FFF2-40B4-BE49-F238E27FC236}">
                <a16:creationId xmlns:a16="http://schemas.microsoft.com/office/drawing/2014/main" id="{1C8E8636-CFE0-E9A3-741C-FD549C57E2B3}"/>
              </a:ext>
            </a:extLst>
          </p:cNvPr>
          <p:cNvSpPr>
            <a:spLocks noGrp="1"/>
          </p:cNvSpPr>
          <p:nvPr>
            <p:ph type="title"/>
          </p:nvPr>
        </p:nvSpPr>
        <p:spPr>
          <a:xfrm>
            <a:off x="637457" y="-330727"/>
            <a:ext cx="10058400" cy="1450757"/>
          </a:xfrm>
        </p:spPr>
        <p:txBody>
          <a:bodyPr/>
          <a:lstStyle/>
          <a:p>
            <a:r>
              <a:rPr lang="en-SG" dirty="0"/>
              <a:t>AI model</a:t>
            </a:r>
          </a:p>
        </p:txBody>
      </p:sp>
    </p:spTree>
    <p:extLst>
      <p:ext uri="{BB962C8B-B14F-4D97-AF65-F5344CB8AC3E}">
        <p14:creationId xmlns:p14="http://schemas.microsoft.com/office/powerpoint/2010/main" val="94738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D32C-82E4-486B-B91C-1C2E433C64FA}"/>
              </a:ext>
            </a:extLst>
          </p:cNvPr>
          <p:cNvSpPr>
            <a:spLocks noGrp="1"/>
          </p:cNvSpPr>
          <p:nvPr>
            <p:ph type="title"/>
          </p:nvPr>
        </p:nvSpPr>
        <p:spPr/>
        <p:txBody>
          <a:bodyPr/>
          <a:lstStyle/>
          <a:p>
            <a:r>
              <a:rPr lang="en-SG" dirty="0"/>
              <a:t>Palindromes</a:t>
            </a:r>
          </a:p>
        </p:txBody>
      </p:sp>
      <p:sp>
        <p:nvSpPr>
          <p:cNvPr id="5" name="TextBox 4">
            <a:extLst>
              <a:ext uri="{FF2B5EF4-FFF2-40B4-BE49-F238E27FC236}">
                <a16:creationId xmlns:a16="http://schemas.microsoft.com/office/drawing/2014/main" id="{F14DCE32-5007-4299-A20F-71CBD79883BC}"/>
              </a:ext>
            </a:extLst>
          </p:cNvPr>
          <p:cNvSpPr txBox="1"/>
          <p:nvPr/>
        </p:nvSpPr>
        <p:spPr>
          <a:xfrm>
            <a:off x="1212552" y="2348345"/>
            <a:ext cx="6097022" cy="369332"/>
          </a:xfrm>
          <a:prstGeom prst="rect">
            <a:avLst/>
          </a:prstGeom>
          <a:noFill/>
        </p:spPr>
        <p:txBody>
          <a:bodyPr wrap="square">
            <a:spAutoFit/>
          </a:bodyPr>
          <a:lstStyle/>
          <a:p>
            <a:r>
              <a:rPr lang="en-US" dirty="0"/>
              <a:t>The word “dad” and the number “1881” are palindromes.</a:t>
            </a:r>
            <a:endParaRPr lang="en-SG" dirty="0"/>
          </a:p>
        </p:txBody>
      </p:sp>
    </p:spTree>
    <p:extLst>
      <p:ext uri="{BB962C8B-B14F-4D97-AF65-F5344CB8AC3E}">
        <p14:creationId xmlns:p14="http://schemas.microsoft.com/office/powerpoint/2010/main" val="42261256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Question</a:t>
            </a:r>
          </a:p>
        </p:txBody>
      </p:sp>
      <p:sp>
        <p:nvSpPr>
          <p:cNvPr id="4" name="TextBox 3">
            <a:extLst>
              <a:ext uri="{FF2B5EF4-FFF2-40B4-BE49-F238E27FC236}">
                <a16:creationId xmlns:a16="http://schemas.microsoft.com/office/drawing/2014/main" id="{0B6AC18C-E23C-4D1C-BF2D-6B89F3D9A0DB}"/>
              </a:ext>
            </a:extLst>
          </p:cNvPr>
          <p:cNvSpPr txBox="1"/>
          <p:nvPr/>
        </p:nvSpPr>
        <p:spPr>
          <a:xfrm>
            <a:off x="1305629" y="1996724"/>
            <a:ext cx="6097022" cy="2585323"/>
          </a:xfrm>
          <a:prstGeom prst="rect">
            <a:avLst/>
          </a:prstGeom>
          <a:noFill/>
        </p:spPr>
        <p:txBody>
          <a:bodyPr wrap="square">
            <a:spAutoFit/>
          </a:bodyPr>
          <a:lstStyle/>
          <a:p>
            <a:endParaRPr lang="en-US" dirty="0"/>
          </a:p>
          <a:p>
            <a:r>
              <a:rPr lang="en-US" dirty="0" err="1"/>
              <a:t>wrd</a:t>
            </a:r>
            <a:r>
              <a:rPr lang="en-US" dirty="0"/>
              <a:t>=input("Please enter a word")</a:t>
            </a:r>
          </a:p>
          <a:p>
            <a:r>
              <a:rPr lang="en-US" dirty="0" err="1"/>
              <a:t>wrd</a:t>
            </a:r>
            <a:r>
              <a:rPr lang="en-US" dirty="0"/>
              <a:t>=str(</a:t>
            </a:r>
            <a:r>
              <a:rPr lang="en-US" dirty="0" err="1"/>
              <a:t>wrd</a:t>
            </a:r>
            <a:r>
              <a:rPr lang="en-US" dirty="0"/>
              <a:t>)</a:t>
            </a:r>
          </a:p>
          <a:p>
            <a:r>
              <a:rPr lang="en-US" dirty="0" err="1"/>
              <a:t>rvs</a:t>
            </a:r>
            <a:r>
              <a:rPr lang="en-US" dirty="0"/>
              <a:t>=</a:t>
            </a:r>
            <a:r>
              <a:rPr lang="en-US" dirty="0" err="1"/>
              <a:t>wrd</a:t>
            </a:r>
            <a:r>
              <a:rPr lang="en-US" dirty="0"/>
              <a:t>[::-1]</a:t>
            </a:r>
          </a:p>
          <a:p>
            <a:r>
              <a:rPr lang="en-US" dirty="0"/>
              <a:t>print(</a:t>
            </a:r>
            <a:r>
              <a:rPr lang="en-US" dirty="0" err="1"/>
              <a:t>rvs</a:t>
            </a:r>
            <a:r>
              <a:rPr lang="en-US" dirty="0"/>
              <a:t>)</a:t>
            </a:r>
          </a:p>
          <a:p>
            <a:r>
              <a:rPr lang="en-US" dirty="0"/>
              <a:t>if </a:t>
            </a:r>
            <a:r>
              <a:rPr lang="en-US" dirty="0" err="1"/>
              <a:t>wrd</a:t>
            </a:r>
            <a:r>
              <a:rPr lang="en-US" dirty="0"/>
              <a:t> == </a:t>
            </a:r>
            <a:r>
              <a:rPr lang="en-US" dirty="0" err="1"/>
              <a:t>rvs</a:t>
            </a:r>
            <a:r>
              <a:rPr lang="en-US" dirty="0"/>
              <a:t>:</a:t>
            </a:r>
          </a:p>
          <a:p>
            <a:r>
              <a:rPr lang="en-US" dirty="0"/>
              <a:t>    print("This word is a palindrome")</a:t>
            </a:r>
          </a:p>
          <a:p>
            <a:r>
              <a:rPr lang="en-US" dirty="0"/>
              <a:t>else:</a:t>
            </a:r>
          </a:p>
          <a:p>
            <a:r>
              <a:rPr lang="en-US" dirty="0"/>
              <a:t>    print("This word is not a palindrome")</a:t>
            </a:r>
            <a:endParaRPr lang="en-SG" dirty="0"/>
          </a:p>
        </p:txBody>
      </p:sp>
      <p:sp>
        <p:nvSpPr>
          <p:cNvPr id="9" name="TextBox 8">
            <a:extLst>
              <a:ext uri="{FF2B5EF4-FFF2-40B4-BE49-F238E27FC236}">
                <a16:creationId xmlns:a16="http://schemas.microsoft.com/office/drawing/2014/main" id="{DE42E478-8699-4F6D-89FF-0A53125B69B8}"/>
              </a:ext>
            </a:extLst>
          </p:cNvPr>
          <p:cNvSpPr txBox="1"/>
          <p:nvPr/>
        </p:nvSpPr>
        <p:spPr>
          <a:xfrm>
            <a:off x="5411224" y="2232440"/>
            <a:ext cx="6097022" cy="2585323"/>
          </a:xfrm>
          <a:prstGeom prst="rect">
            <a:avLst/>
          </a:prstGeom>
          <a:noFill/>
        </p:spPr>
        <p:txBody>
          <a:bodyPr wrap="square">
            <a:spAutoFit/>
          </a:bodyPr>
          <a:lstStyle/>
          <a:p>
            <a:r>
              <a:rPr lang="en-US" dirty="0"/>
              <a:t>What does :: -1 mean in Python?</a:t>
            </a:r>
          </a:p>
          <a:p>
            <a:r>
              <a:rPr lang="en-US" dirty="0"/>
              <a:t>It means, "start at the end; count down to the beginning, stepping backwards one step at a time.“</a:t>
            </a:r>
          </a:p>
          <a:p>
            <a:endParaRPr lang="en-US" dirty="0"/>
          </a:p>
          <a:p>
            <a:r>
              <a:rPr lang="en-US" dirty="0"/>
              <a:t>::2 means count forward 2 =&gt; </a:t>
            </a:r>
            <a:r>
              <a:rPr lang="en-US" dirty="0" err="1"/>
              <a:t>abcde</a:t>
            </a:r>
            <a:r>
              <a:rPr lang="en-US" dirty="0"/>
              <a:t> -&gt; ace</a:t>
            </a:r>
          </a:p>
          <a:p>
            <a:endParaRPr lang="en-US" dirty="0"/>
          </a:p>
          <a:p>
            <a:r>
              <a:rPr lang="en-US" dirty="0" err="1"/>
              <a:t>Wrd</a:t>
            </a:r>
            <a:r>
              <a:rPr lang="en-US" dirty="0"/>
              <a:t> = 1234567890</a:t>
            </a:r>
          </a:p>
          <a:p>
            <a:r>
              <a:rPr lang="en-US" dirty="0" err="1"/>
              <a:t>wrd</a:t>
            </a:r>
            <a:r>
              <a:rPr lang="en-US" dirty="0"/>
              <a:t>[0:3:1] = 123</a:t>
            </a:r>
            <a:endParaRPr lang="en-SG" dirty="0"/>
          </a:p>
          <a:p>
            <a:r>
              <a:rPr lang="en-SG" dirty="0"/>
              <a:t>Try…..</a:t>
            </a:r>
            <a:endParaRPr lang="en-US" dirty="0"/>
          </a:p>
        </p:txBody>
      </p:sp>
    </p:spTree>
    <p:extLst>
      <p:ext uri="{BB962C8B-B14F-4D97-AF65-F5344CB8AC3E}">
        <p14:creationId xmlns:p14="http://schemas.microsoft.com/office/powerpoint/2010/main" val="2589873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Question</a:t>
            </a:r>
          </a:p>
        </p:txBody>
      </p:sp>
      <p:sp>
        <p:nvSpPr>
          <p:cNvPr id="5" name="TextBox 4">
            <a:extLst>
              <a:ext uri="{FF2B5EF4-FFF2-40B4-BE49-F238E27FC236}">
                <a16:creationId xmlns:a16="http://schemas.microsoft.com/office/drawing/2014/main" id="{212A8682-39E2-451F-9A02-CA39602B478F}"/>
              </a:ext>
            </a:extLst>
          </p:cNvPr>
          <p:cNvSpPr txBox="1"/>
          <p:nvPr/>
        </p:nvSpPr>
        <p:spPr>
          <a:xfrm>
            <a:off x="1189028" y="2216397"/>
            <a:ext cx="9966652" cy="646331"/>
          </a:xfrm>
          <a:prstGeom prst="rect">
            <a:avLst/>
          </a:prstGeom>
          <a:noFill/>
        </p:spPr>
        <p:txBody>
          <a:bodyPr wrap="square">
            <a:spAutoFit/>
          </a:bodyPr>
          <a:lstStyle/>
          <a:p>
            <a:r>
              <a:rPr lang="en-US" dirty="0"/>
              <a:t>Let’s say I give you a list saved in a variable: a = [1, 4, 9, 16, 25, 36, 49, 64, 81, 100]. Take this list a and makes a new list that has only the even elements of this list in it.</a:t>
            </a:r>
            <a:endParaRPr lang="en-SG" dirty="0"/>
          </a:p>
        </p:txBody>
      </p:sp>
    </p:spTree>
    <p:extLst>
      <p:ext uri="{BB962C8B-B14F-4D97-AF65-F5344CB8AC3E}">
        <p14:creationId xmlns:p14="http://schemas.microsoft.com/office/powerpoint/2010/main" val="30932843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Answer</a:t>
            </a:r>
          </a:p>
        </p:txBody>
      </p:sp>
      <p:sp>
        <p:nvSpPr>
          <p:cNvPr id="4" name="TextBox 3">
            <a:extLst>
              <a:ext uri="{FF2B5EF4-FFF2-40B4-BE49-F238E27FC236}">
                <a16:creationId xmlns:a16="http://schemas.microsoft.com/office/drawing/2014/main" id="{411B5E6B-8221-4245-8876-38A6D46590D6}"/>
              </a:ext>
            </a:extLst>
          </p:cNvPr>
          <p:cNvSpPr txBox="1"/>
          <p:nvPr/>
        </p:nvSpPr>
        <p:spPr>
          <a:xfrm>
            <a:off x="1256532" y="4751224"/>
            <a:ext cx="8452063" cy="923330"/>
          </a:xfrm>
          <a:prstGeom prst="rect">
            <a:avLst/>
          </a:prstGeom>
          <a:noFill/>
        </p:spPr>
        <p:txBody>
          <a:bodyPr wrap="square">
            <a:spAutoFit/>
          </a:bodyPr>
          <a:lstStyle/>
          <a:p>
            <a:r>
              <a:rPr lang="en-US" dirty="0"/>
              <a:t>a = [1, 4, 9, 16, 25, 36, 49, 64, 81, 100]</a:t>
            </a:r>
          </a:p>
          <a:p>
            <a:r>
              <a:rPr lang="en-US" dirty="0"/>
              <a:t>b = [number for number in a if number % 2 == 0]</a:t>
            </a:r>
          </a:p>
          <a:p>
            <a:r>
              <a:rPr lang="en-US" dirty="0"/>
              <a:t>print(b)</a:t>
            </a:r>
            <a:endParaRPr lang="en-SG" dirty="0"/>
          </a:p>
        </p:txBody>
      </p:sp>
      <p:sp>
        <p:nvSpPr>
          <p:cNvPr id="5" name="TextBox 4">
            <a:extLst>
              <a:ext uri="{FF2B5EF4-FFF2-40B4-BE49-F238E27FC236}">
                <a16:creationId xmlns:a16="http://schemas.microsoft.com/office/drawing/2014/main" id="{496C3B60-8EBE-4670-B713-402ED128068F}"/>
              </a:ext>
            </a:extLst>
          </p:cNvPr>
          <p:cNvSpPr txBox="1"/>
          <p:nvPr/>
        </p:nvSpPr>
        <p:spPr>
          <a:xfrm>
            <a:off x="1373135" y="2057681"/>
            <a:ext cx="6097022" cy="1754326"/>
          </a:xfrm>
          <a:prstGeom prst="rect">
            <a:avLst/>
          </a:prstGeom>
          <a:noFill/>
        </p:spPr>
        <p:txBody>
          <a:bodyPr wrap="square">
            <a:spAutoFit/>
          </a:bodyPr>
          <a:lstStyle/>
          <a:p>
            <a:r>
              <a:rPr lang="en-US" dirty="0"/>
              <a:t>a = [1, 4, 9, 16, 25, 36, 49, 64, 81, 100]</a:t>
            </a:r>
          </a:p>
          <a:p>
            <a:r>
              <a:rPr lang="en-US" dirty="0"/>
              <a:t>b=[]</a:t>
            </a:r>
          </a:p>
          <a:p>
            <a:r>
              <a:rPr lang="en-US" dirty="0"/>
              <a:t>for </a:t>
            </a:r>
            <a:r>
              <a:rPr lang="en-US" dirty="0" err="1"/>
              <a:t>i</a:t>
            </a:r>
            <a:r>
              <a:rPr lang="en-US" dirty="0"/>
              <a:t> in a:</a:t>
            </a:r>
          </a:p>
          <a:p>
            <a:r>
              <a:rPr lang="en-US" dirty="0"/>
              <a:t>    if </a:t>
            </a:r>
            <a:r>
              <a:rPr lang="en-US" dirty="0" err="1"/>
              <a:t>i</a:t>
            </a:r>
            <a:r>
              <a:rPr lang="en-US" dirty="0"/>
              <a:t> % 2 == 0:</a:t>
            </a:r>
          </a:p>
          <a:p>
            <a:r>
              <a:rPr lang="en-US" dirty="0"/>
              <a:t>        </a:t>
            </a:r>
            <a:r>
              <a:rPr lang="en-US" dirty="0" err="1"/>
              <a:t>b.append</a:t>
            </a:r>
            <a:r>
              <a:rPr lang="en-US" dirty="0"/>
              <a:t>(</a:t>
            </a:r>
            <a:r>
              <a:rPr lang="en-US" dirty="0" err="1"/>
              <a:t>i</a:t>
            </a:r>
            <a:r>
              <a:rPr lang="en-US" dirty="0"/>
              <a:t>)</a:t>
            </a:r>
          </a:p>
          <a:p>
            <a:r>
              <a:rPr lang="en-US" dirty="0"/>
              <a:t>print(b)</a:t>
            </a:r>
            <a:endParaRPr lang="en-SG" dirty="0"/>
          </a:p>
        </p:txBody>
      </p:sp>
    </p:spTree>
    <p:extLst>
      <p:ext uri="{BB962C8B-B14F-4D97-AF65-F5344CB8AC3E}">
        <p14:creationId xmlns:p14="http://schemas.microsoft.com/office/powerpoint/2010/main" val="1929377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4167-591A-4797-99A6-A16BBED5700A}"/>
              </a:ext>
            </a:extLst>
          </p:cNvPr>
          <p:cNvSpPr>
            <a:spLocks noGrp="1"/>
          </p:cNvSpPr>
          <p:nvPr>
            <p:ph type="title"/>
          </p:nvPr>
        </p:nvSpPr>
        <p:spPr/>
        <p:txBody>
          <a:bodyPr/>
          <a:lstStyle/>
          <a:p>
            <a:r>
              <a:rPr lang="en-SG" dirty="0"/>
              <a:t>Question</a:t>
            </a:r>
          </a:p>
        </p:txBody>
      </p:sp>
      <p:sp>
        <p:nvSpPr>
          <p:cNvPr id="6" name="TextBox 5">
            <a:extLst>
              <a:ext uri="{FF2B5EF4-FFF2-40B4-BE49-F238E27FC236}">
                <a16:creationId xmlns:a16="http://schemas.microsoft.com/office/drawing/2014/main" id="{F8A177F1-8A59-4D4B-844C-B05E83DB2AC8}"/>
              </a:ext>
            </a:extLst>
          </p:cNvPr>
          <p:cNvSpPr txBox="1"/>
          <p:nvPr/>
        </p:nvSpPr>
        <p:spPr>
          <a:xfrm>
            <a:off x="1161918" y="2300690"/>
            <a:ext cx="9684757" cy="646331"/>
          </a:xfrm>
          <a:prstGeom prst="rect">
            <a:avLst/>
          </a:prstGeom>
          <a:noFill/>
        </p:spPr>
        <p:txBody>
          <a:bodyPr wrap="square">
            <a:spAutoFit/>
          </a:bodyPr>
          <a:lstStyle/>
          <a:p>
            <a:r>
              <a:rPr lang="en-US" dirty="0"/>
              <a:t>Make a two-player Rock-Paper-Scissors game. (Hint: Ask for player plays (using input), compare them, print out a message of congratulations to the winner, and ask if the players want to start a new game)</a:t>
            </a:r>
            <a:endParaRPr lang="en-SG" dirty="0"/>
          </a:p>
        </p:txBody>
      </p:sp>
    </p:spTree>
    <p:extLst>
      <p:ext uri="{BB962C8B-B14F-4D97-AF65-F5344CB8AC3E}">
        <p14:creationId xmlns:p14="http://schemas.microsoft.com/office/powerpoint/2010/main" val="1468576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B5F7F5-C4FC-47A5-84C1-724931A8CB82}"/>
              </a:ext>
            </a:extLst>
          </p:cNvPr>
          <p:cNvSpPr txBox="1"/>
          <p:nvPr/>
        </p:nvSpPr>
        <p:spPr>
          <a:xfrm>
            <a:off x="624738" y="186138"/>
            <a:ext cx="7849651" cy="6124754"/>
          </a:xfrm>
          <a:prstGeom prst="rect">
            <a:avLst/>
          </a:prstGeom>
          <a:noFill/>
        </p:spPr>
        <p:txBody>
          <a:bodyPr wrap="square">
            <a:spAutoFit/>
          </a:bodyPr>
          <a:lstStyle/>
          <a:p>
            <a:r>
              <a:rPr lang="en-SG" sz="1400" dirty="0"/>
              <a:t>import sys</a:t>
            </a:r>
          </a:p>
          <a:p>
            <a:r>
              <a:rPr lang="en-SG" sz="1400" dirty="0"/>
              <a:t>user1 = input("What's your name?")</a:t>
            </a:r>
          </a:p>
          <a:p>
            <a:r>
              <a:rPr lang="en-SG" sz="1400" dirty="0"/>
              <a:t>user2 = input("And your name?")</a:t>
            </a:r>
          </a:p>
          <a:p>
            <a:r>
              <a:rPr lang="en-SG" sz="1400" dirty="0"/>
              <a:t>user1_answer = input("%s, do </a:t>
            </a:r>
            <a:r>
              <a:rPr lang="en-SG" sz="1400" dirty="0" err="1"/>
              <a:t>yo</a:t>
            </a:r>
            <a:r>
              <a:rPr lang="en-SG" sz="1400" dirty="0"/>
              <a:t> want to choose rock, paper or scissors?" % user1)</a:t>
            </a:r>
          </a:p>
          <a:p>
            <a:r>
              <a:rPr lang="en-SG" sz="1400" dirty="0"/>
              <a:t>user2_answer = input("%s, do you want to choose rock, paper or scissors?" % user2)</a:t>
            </a:r>
          </a:p>
          <a:p>
            <a:r>
              <a:rPr lang="en-SG" sz="1400" dirty="0"/>
              <a:t>def compare(u1, u2):</a:t>
            </a:r>
          </a:p>
          <a:p>
            <a:r>
              <a:rPr lang="en-SG" sz="1400" dirty="0"/>
              <a:t>    if u1 == u2:</a:t>
            </a:r>
          </a:p>
          <a:p>
            <a:r>
              <a:rPr lang="en-SG" sz="1400" dirty="0"/>
              <a:t>        return("It's a tie!")</a:t>
            </a:r>
          </a:p>
          <a:p>
            <a:r>
              <a:rPr lang="en-SG" sz="1400" dirty="0"/>
              <a:t>    </a:t>
            </a:r>
            <a:r>
              <a:rPr lang="en-SG" sz="1400" dirty="0" err="1"/>
              <a:t>elif</a:t>
            </a:r>
            <a:r>
              <a:rPr lang="en-SG" sz="1400" dirty="0"/>
              <a:t> u1 == 'rock':</a:t>
            </a:r>
          </a:p>
          <a:p>
            <a:r>
              <a:rPr lang="en-SG" sz="1400" dirty="0"/>
              <a:t>        if u2 == 'scissors':</a:t>
            </a:r>
          </a:p>
          <a:p>
            <a:r>
              <a:rPr lang="en-SG" sz="1400" dirty="0"/>
              <a:t>            return("Rock wins!")</a:t>
            </a:r>
          </a:p>
          <a:p>
            <a:r>
              <a:rPr lang="en-SG" sz="1400" dirty="0"/>
              <a:t>        else:</a:t>
            </a:r>
          </a:p>
          <a:p>
            <a:r>
              <a:rPr lang="en-SG" sz="1400" dirty="0"/>
              <a:t>            return("Paper wins!")</a:t>
            </a:r>
          </a:p>
          <a:p>
            <a:r>
              <a:rPr lang="en-SG" sz="1400" dirty="0"/>
              <a:t>    </a:t>
            </a:r>
            <a:r>
              <a:rPr lang="en-SG" sz="1400" dirty="0" err="1"/>
              <a:t>elif</a:t>
            </a:r>
            <a:r>
              <a:rPr lang="en-SG" sz="1400" dirty="0"/>
              <a:t> u1 == 'scissors':</a:t>
            </a:r>
          </a:p>
          <a:p>
            <a:r>
              <a:rPr lang="en-SG" sz="1400" dirty="0"/>
              <a:t>        if u2 == 'paper':</a:t>
            </a:r>
          </a:p>
          <a:p>
            <a:r>
              <a:rPr lang="en-SG" sz="1400" dirty="0"/>
              <a:t>            return("Scissors win!")</a:t>
            </a:r>
          </a:p>
          <a:p>
            <a:r>
              <a:rPr lang="en-SG" sz="1400" dirty="0"/>
              <a:t>        else:</a:t>
            </a:r>
          </a:p>
          <a:p>
            <a:r>
              <a:rPr lang="en-SG" sz="1400" dirty="0"/>
              <a:t>            return("Rock wins!")</a:t>
            </a:r>
          </a:p>
          <a:p>
            <a:r>
              <a:rPr lang="en-SG" sz="1400" dirty="0"/>
              <a:t>    </a:t>
            </a:r>
            <a:r>
              <a:rPr lang="en-SG" sz="1400" dirty="0" err="1"/>
              <a:t>elif</a:t>
            </a:r>
            <a:r>
              <a:rPr lang="en-SG" sz="1400" dirty="0"/>
              <a:t> u1 == 'paper':</a:t>
            </a:r>
          </a:p>
          <a:p>
            <a:r>
              <a:rPr lang="en-SG" sz="1400" dirty="0"/>
              <a:t>        if u2 == 'rock':</a:t>
            </a:r>
          </a:p>
          <a:p>
            <a:r>
              <a:rPr lang="en-SG" sz="1400" dirty="0"/>
              <a:t>            return("Paper wins!")</a:t>
            </a:r>
          </a:p>
          <a:p>
            <a:r>
              <a:rPr lang="en-SG" sz="1400" dirty="0"/>
              <a:t>        else:</a:t>
            </a:r>
          </a:p>
          <a:p>
            <a:r>
              <a:rPr lang="en-SG" sz="1400" dirty="0"/>
              <a:t>            return("Scissors win!")</a:t>
            </a:r>
          </a:p>
          <a:p>
            <a:r>
              <a:rPr lang="en-SG" sz="1400" dirty="0"/>
              <a:t>    else:</a:t>
            </a:r>
          </a:p>
          <a:p>
            <a:r>
              <a:rPr lang="en-SG" sz="1400" dirty="0"/>
              <a:t>        return("Invalid input! You have not entered rock, paper or scissors, try again.")</a:t>
            </a:r>
          </a:p>
          <a:p>
            <a:r>
              <a:rPr lang="en-SG" sz="1400" dirty="0"/>
              <a:t>        </a:t>
            </a:r>
            <a:r>
              <a:rPr lang="en-SG" sz="1400" dirty="0" err="1"/>
              <a:t>sys.exit</a:t>
            </a:r>
            <a:r>
              <a:rPr lang="en-SG" sz="1400" dirty="0"/>
              <a:t>()</a:t>
            </a:r>
          </a:p>
          <a:p>
            <a:r>
              <a:rPr lang="en-SG" sz="1400" dirty="0"/>
              <a:t>print(compare(user1_answer, user2_answer))</a:t>
            </a:r>
          </a:p>
        </p:txBody>
      </p:sp>
      <p:sp>
        <p:nvSpPr>
          <p:cNvPr id="7" name="Title 1">
            <a:extLst>
              <a:ext uri="{FF2B5EF4-FFF2-40B4-BE49-F238E27FC236}">
                <a16:creationId xmlns:a16="http://schemas.microsoft.com/office/drawing/2014/main" id="{71512EA6-C082-4B32-A17B-75FC39A80F07}"/>
              </a:ext>
            </a:extLst>
          </p:cNvPr>
          <p:cNvSpPr>
            <a:spLocks noGrp="1"/>
          </p:cNvSpPr>
          <p:nvPr>
            <p:ph type="title"/>
          </p:nvPr>
        </p:nvSpPr>
        <p:spPr>
          <a:xfrm>
            <a:off x="7572949" y="1556944"/>
            <a:ext cx="4490993" cy="2524103"/>
          </a:xfrm>
        </p:spPr>
        <p:txBody>
          <a:bodyPr/>
          <a:lstStyle/>
          <a:p>
            <a:r>
              <a:rPr lang="en-SG" dirty="0"/>
              <a:t>Answer</a:t>
            </a:r>
          </a:p>
        </p:txBody>
      </p:sp>
    </p:spTree>
    <p:extLst>
      <p:ext uri="{BB962C8B-B14F-4D97-AF65-F5344CB8AC3E}">
        <p14:creationId xmlns:p14="http://schemas.microsoft.com/office/powerpoint/2010/main" val="42926113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Question</a:t>
            </a:r>
          </a:p>
        </p:txBody>
      </p:sp>
      <p:sp>
        <p:nvSpPr>
          <p:cNvPr id="4" name="TextBox 3">
            <a:extLst>
              <a:ext uri="{FF2B5EF4-FFF2-40B4-BE49-F238E27FC236}">
                <a16:creationId xmlns:a16="http://schemas.microsoft.com/office/drawing/2014/main" id="{0C4E5EF2-FC7B-4E76-8AD9-D2D954FBADFD}"/>
              </a:ext>
            </a:extLst>
          </p:cNvPr>
          <p:cNvSpPr txBox="1"/>
          <p:nvPr/>
        </p:nvSpPr>
        <p:spPr>
          <a:xfrm>
            <a:off x="912866" y="1901046"/>
            <a:ext cx="10058400" cy="646331"/>
          </a:xfrm>
          <a:prstGeom prst="rect">
            <a:avLst/>
          </a:prstGeom>
          <a:noFill/>
        </p:spPr>
        <p:txBody>
          <a:bodyPr wrap="square">
            <a:spAutoFit/>
          </a:bodyPr>
          <a:lstStyle/>
          <a:p>
            <a:r>
              <a:rPr lang="en-US" dirty="0"/>
              <a:t>Generate a random number between 1 and 9 (including 1 and 9). Ask the user to guess the number, then tell them whether they guessed too low, too high, or exactly right.</a:t>
            </a:r>
            <a:endParaRPr lang="en-SG" dirty="0"/>
          </a:p>
        </p:txBody>
      </p:sp>
    </p:spTree>
    <p:extLst>
      <p:ext uri="{BB962C8B-B14F-4D97-AF65-F5344CB8AC3E}">
        <p14:creationId xmlns:p14="http://schemas.microsoft.com/office/powerpoint/2010/main" val="36613458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a:xfrm>
            <a:off x="6878252" y="170002"/>
            <a:ext cx="5236988" cy="1450757"/>
          </a:xfrm>
        </p:spPr>
        <p:txBody>
          <a:bodyPr/>
          <a:lstStyle/>
          <a:p>
            <a:r>
              <a:rPr lang="en-SG" dirty="0"/>
              <a:t>Answer</a:t>
            </a:r>
          </a:p>
        </p:txBody>
      </p:sp>
      <p:sp>
        <p:nvSpPr>
          <p:cNvPr id="5" name="TextBox 4">
            <a:extLst>
              <a:ext uri="{FF2B5EF4-FFF2-40B4-BE49-F238E27FC236}">
                <a16:creationId xmlns:a16="http://schemas.microsoft.com/office/drawing/2014/main" id="{D3C287DD-DA5E-414D-B589-43434996CAA1}"/>
              </a:ext>
            </a:extLst>
          </p:cNvPr>
          <p:cNvSpPr txBox="1"/>
          <p:nvPr/>
        </p:nvSpPr>
        <p:spPr>
          <a:xfrm>
            <a:off x="727224" y="749619"/>
            <a:ext cx="6253514" cy="5078313"/>
          </a:xfrm>
          <a:prstGeom prst="rect">
            <a:avLst/>
          </a:prstGeom>
          <a:noFill/>
        </p:spPr>
        <p:txBody>
          <a:bodyPr wrap="square">
            <a:spAutoFit/>
          </a:bodyPr>
          <a:lstStyle/>
          <a:p>
            <a:r>
              <a:rPr lang="en-SG" dirty="0"/>
              <a:t>import random</a:t>
            </a:r>
          </a:p>
          <a:p>
            <a:endParaRPr lang="en-SG" dirty="0"/>
          </a:p>
          <a:p>
            <a:r>
              <a:rPr lang="en-SG" dirty="0" err="1"/>
              <a:t>rd</a:t>
            </a:r>
            <a:r>
              <a:rPr lang="en-SG" dirty="0"/>
              <a:t> = </a:t>
            </a:r>
            <a:r>
              <a:rPr lang="en-SG" dirty="0" err="1"/>
              <a:t>random.randint</a:t>
            </a:r>
            <a:r>
              <a:rPr lang="en-SG" dirty="0"/>
              <a:t>(1,9)</a:t>
            </a:r>
          </a:p>
          <a:p>
            <a:r>
              <a:rPr lang="en-SG" dirty="0"/>
              <a:t>guess = 0</a:t>
            </a:r>
          </a:p>
          <a:p>
            <a:r>
              <a:rPr lang="en-SG" dirty="0"/>
              <a:t>c = 0</a:t>
            </a:r>
          </a:p>
          <a:p>
            <a:r>
              <a:rPr lang="en-SG" dirty="0"/>
              <a:t>while guess != </a:t>
            </a:r>
            <a:r>
              <a:rPr lang="en-SG" dirty="0" err="1"/>
              <a:t>rd</a:t>
            </a:r>
            <a:r>
              <a:rPr lang="en-SG" dirty="0"/>
              <a:t>:</a:t>
            </a:r>
          </a:p>
          <a:p>
            <a:r>
              <a:rPr lang="en-SG" dirty="0"/>
              <a:t>    guess = input("Enter a guess between 1 to 9")</a:t>
            </a:r>
          </a:p>
          <a:p>
            <a:r>
              <a:rPr lang="en-SG" dirty="0"/>
              <a:t>    guess = int(guess)</a:t>
            </a:r>
          </a:p>
          <a:p>
            <a:r>
              <a:rPr lang="en-SG" dirty="0"/>
              <a:t>    c += 1</a:t>
            </a:r>
          </a:p>
          <a:p>
            <a:endParaRPr lang="en-SG" dirty="0"/>
          </a:p>
          <a:p>
            <a:r>
              <a:rPr lang="en-SG" dirty="0"/>
              <a:t>    if guess &lt; </a:t>
            </a:r>
            <a:r>
              <a:rPr lang="en-SG" dirty="0" err="1"/>
              <a:t>rd</a:t>
            </a:r>
            <a:r>
              <a:rPr lang="en-SG" dirty="0"/>
              <a:t>:</a:t>
            </a:r>
          </a:p>
          <a:p>
            <a:r>
              <a:rPr lang="en-SG" dirty="0"/>
              <a:t>        print("Too low")</a:t>
            </a:r>
          </a:p>
          <a:p>
            <a:r>
              <a:rPr lang="en-SG" dirty="0"/>
              <a:t>    </a:t>
            </a:r>
            <a:r>
              <a:rPr lang="en-SG" dirty="0" err="1"/>
              <a:t>elif</a:t>
            </a:r>
            <a:r>
              <a:rPr lang="en-SG" dirty="0"/>
              <a:t> guess &gt; </a:t>
            </a:r>
            <a:r>
              <a:rPr lang="en-SG" dirty="0" err="1"/>
              <a:t>rd</a:t>
            </a:r>
            <a:r>
              <a:rPr lang="en-SG" dirty="0"/>
              <a:t>:</a:t>
            </a:r>
          </a:p>
          <a:p>
            <a:r>
              <a:rPr lang="en-SG" dirty="0"/>
              <a:t>        print("Too high")</a:t>
            </a:r>
          </a:p>
          <a:p>
            <a:r>
              <a:rPr lang="en-SG" dirty="0"/>
              <a:t>    else:</a:t>
            </a:r>
          </a:p>
          <a:p>
            <a:r>
              <a:rPr lang="en-SG" dirty="0"/>
              <a:t>        print("Right!")</a:t>
            </a:r>
          </a:p>
          <a:p>
            <a:r>
              <a:rPr lang="en-SG" dirty="0"/>
              <a:t>        print("You took only", c, "tries!")</a:t>
            </a:r>
          </a:p>
          <a:p>
            <a:r>
              <a:rPr lang="en-SG" dirty="0"/>
              <a:t>print(</a:t>
            </a:r>
            <a:r>
              <a:rPr lang="en-SG" dirty="0" err="1"/>
              <a:t>rd</a:t>
            </a:r>
            <a:r>
              <a:rPr lang="en-SG" dirty="0"/>
              <a:t>)</a:t>
            </a:r>
          </a:p>
        </p:txBody>
      </p:sp>
    </p:spTree>
    <p:extLst>
      <p:ext uri="{BB962C8B-B14F-4D97-AF65-F5344CB8AC3E}">
        <p14:creationId xmlns:p14="http://schemas.microsoft.com/office/powerpoint/2010/main" val="6182186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E41-44D5-40A3-BCB2-53CB3FDA9355}"/>
              </a:ext>
            </a:extLst>
          </p:cNvPr>
          <p:cNvSpPr>
            <a:spLocks noGrp="1"/>
          </p:cNvSpPr>
          <p:nvPr>
            <p:ph type="title"/>
          </p:nvPr>
        </p:nvSpPr>
        <p:spPr/>
        <p:txBody>
          <a:bodyPr/>
          <a:lstStyle/>
          <a:p>
            <a:r>
              <a:rPr lang="en-SG" dirty="0"/>
              <a:t>Question</a:t>
            </a:r>
          </a:p>
        </p:txBody>
      </p:sp>
      <p:sp>
        <p:nvSpPr>
          <p:cNvPr id="4" name="TextBox 3">
            <a:extLst>
              <a:ext uri="{FF2B5EF4-FFF2-40B4-BE49-F238E27FC236}">
                <a16:creationId xmlns:a16="http://schemas.microsoft.com/office/drawing/2014/main" id="{A5D09FBB-1FCB-41FA-BABA-E3C05FC55356}"/>
              </a:ext>
            </a:extLst>
          </p:cNvPr>
          <p:cNvSpPr txBox="1"/>
          <p:nvPr/>
        </p:nvSpPr>
        <p:spPr>
          <a:xfrm>
            <a:off x="851496" y="2228671"/>
            <a:ext cx="9943333" cy="646331"/>
          </a:xfrm>
          <a:prstGeom prst="rect">
            <a:avLst/>
          </a:prstGeom>
          <a:noFill/>
        </p:spPr>
        <p:txBody>
          <a:bodyPr wrap="square">
            <a:spAutoFit/>
          </a:bodyPr>
          <a:lstStyle/>
          <a:p>
            <a:r>
              <a:rPr lang="en-US" b="0" i="0" dirty="0">
                <a:solidFill>
                  <a:srgbClr val="000000"/>
                </a:solidFill>
                <a:effectLst/>
                <a:latin typeface="Book Antiqua" panose="02040602050305030304" pitchFamily="18" charset="0"/>
              </a:rPr>
              <a:t>Ask the user for a number and determine whether the number is prime or not. (For those who have forgotten, a prime number is a number that has no divisors.). </a:t>
            </a:r>
            <a:endParaRPr lang="en-SG" dirty="0"/>
          </a:p>
        </p:txBody>
      </p:sp>
    </p:spTree>
    <p:extLst>
      <p:ext uri="{BB962C8B-B14F-4D97-AF65-F5344CB8AC3E}">
        <p14:creationId xmlns:p14="http://schemas.microsoft.com/office/powerpoint/2010/main" val="1212160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8DF-EB0F-4219-9707-1B2AFBBBFC9A}"/>
              </a:ext>
            </a:extLst>
          </p:cNvPr>
          <p:cNvSpPr>
            <a:spLocks noGrp="1"/>
          </p:cNvSpPr>
          <p:nvPr>
            <p:ph type="title"/>
          </p:nvPr>
        </p:nvSpPr>
        <p:spPr/>
        <p:txBody>
          <a:bodyPr/>
          <a:lstStyle/>
          <a:p>
            <a:r>
              <a:rPr lang="en-SG" dirty="0"/>
              <a:t>Solution</a:t>
            </a:r>
          </a:p>
        </p:txBody>
      </p:sp>
      <p:sp>
        <p:nvSpPr>
          <p:cNvPr id="5" name="TextBox 4">
            <a:extLst>
              <a:ext uri="{FF2B5EF4-FFF2-40B4-BE49-F238E27FC236}">
                <a16:creationId xmlns:a16="http://schemas.microsoft.com/office/drawing/2014/main" id="{1ABA37EC-DF82-42AA-8494-FE874B34131B}"/>
              </a:ext>
            </a:extLst>
          </p:cNvPr>
          <p:cNvSpPr txBox="1"/>
          <p:nvPr/>
        </p:nvSpPr>
        <p:spPr>
          <a:xfrm>
            <a:off x="1097280" y="2159764"/>
            <a:ext cx="6096000" cy="2862322"/>
          </a:xfrm>
          <a:prstGeom prst="rect">
            <a:avLst/>
          </a:prstGeom>
          <a:noFill/>
        </p:spPr>
        <p:txBody>
          <a:bodyPr wrap="square">
            <a:spAutoFit/>
          </a:bodyPr>
          <a:lstStyle/>
          <a:p>
            <a:r>
              <a:rPr lang="en-US" dirty="0"/>
              <a:t>n = input("enter ")</a:t>
            </a:r>
          </a:p>
          <a:p>
            <a:r>
              <a:rPr lang="en-US" dirty="0"/>
              <a:t>n = int(n)</a:t>
            </a:r>
          </a:p>
          <a:p>
            <a:r>
              <a:rPr lang="en-US" dirty="0"/>
              <a:t>flag = 0</a:t>
            </a:r>
          </a:p>
          <a:p>
            <a:r>
              <a:rPr lang="en-US" dirty="0"/>
              <a:t>for </a:t>
            </a:r>
            <a:r>
              <a:rPr lang="en-US" dirty="0" err="1"/>
              <a:t>i</a:t>
            </a:r>
            <a:r>
              <a:rPr lang="en-US" dirty="0"/>
              <a:t> in range(2,n-1):</a:t>
            </a:r>
          </a:p>
          <a:p>
            <a:r>
              <a:rPr lang="en-US" dirty="0"/>
              <a:t>    if </a:t>
            </a:r>
            <a:r>
              <a:rPr lang="en-US" dirty="0" err="1"/>
              <a:t>n%i</a:t>
            </a:r>
            <a:r>
              <a:rPr lang="en-US" dirty="0"/>
              <a:t> == 0:</a:t>
            </a:r>
          </a:p>
          <a:p>
            <a:r>
              <a:rPr lang="en-US" dirty="0"/>
              <a:t>        flag = 1</a:t>
            </a:r>
          </a:p>
          <a:p>
            <a:r>
              <a:rPr lang="en-US" dirty="0"/>
              <a:t>if flag == 0:</a:t>
            </a:r>
          </a:p>
          <a:p>
            <a:r>
              <a:rPr lang="en-US" dirty="0"/>
              <a:t>    print("This is a prime number")</a:t>
            </a:r>
          </a:p>
          <a:p>
            <a:r>
              <a:rPr lang="en-US" dirty="0" err="1"/>
              <a:t>elif</a:t>
            </a:r>
            <a:r>
              <a:rPr lang="en-US" dirty="0"/>
              <a:t> flag == 1:</a:t>
            </a:r>
          </a:p>
          <a:p>
            <a:r>
              <a:rPr lang="en-US" dirty="0"/>
              <a:t>    print("This is not a prime number")</a:t>
            </a:r>
            <a:endParaRPr lang="en-SG" dirty="0"/>
          </a:p>
        </p:txBody>
      </p:sp>
    </p:spTree>
    <p:extLst>
      <p:ext uri="{BB962C8B-B14F-4D97-AF65-F5344CB8AC3E}">
        <p14:creationId xmlns:p14="http://schemas.microsoft.com/office/powerpoint/2010/main" val="408155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282F-CC80-4ECA-89B7-F27B9F2566C6}"/>
              </a:ext>
            </a:extLst>
          </p:cNvPr>
          <p:cNvSpPr>
            <a:spLocks noGrp="1"/>
          </p:cNvSpPr>
          <p:nvPr>
            <p:ph type="title"/>
          </p:nvPr>
        </p:nvSpPr>
        <p:spPr/>
        <p:txBody>
          <a:bodyPr/>
          <a:lstStyle/>
          <a:p>
            <a:r>
              <a:rPr lang="en-US" dirty="0"/>
              <a:t>Dump parameter to external file and load</a:t>
            </a:r>
            <a:endParaRPr lang="en-SG" dirty="0"/>
          </a:p>
        </p:txBody>
      </p:sp>
      <p:sp>
        <p:nvSpPr>
          <p:cNvPr id="5" name="TextBox 4">
            <a:extLst>
              <a:ext uri="{FF2B5EF4-FFF2-40B4-BE49-F238E27FC236}">
                <a16:creationId xmlns:a16="http://schemas.microsoft.com/office/drawing/2014/main" id="{4187D97E-A86C-4CC8-94DA-CE8551929231}"/>
              </a:ext>
            </a:extLst>
          </p:cNvPr>
          <p:cNvSpPr txBox="1"/>
          <p:nvPr/>
        </p:nvSpPr>
        <p:spPr>
          <a:xfrm>
            <a:off x="1785991" y="1699251"/>
            <a:ext cx="6286500" cy="923330"/>
          </a:xfrm>
          <a:prstGeom prst="rect">
            <a:avLst/>
          </a:prstGeom>
          <a:noFill/>
        </p:spPr>
        <p:txBody>
          <a:bodyPr wrap="square">
            <a:spAutoFit/>
          </a:bodyPr>
          <a:lstStyle/>
          <a:p>
            <a:r>
              <a:rPr lang="en-SG" dirty="0"/>
              <a:t>from </a:t>
            </a:r>
            <a:r>
              <a:rPr lang="en-SG" dirty="0" err="1"/>
              <a:t>joblib</a:t>
            </a:r>
            <a:r>
              <a:rPr lang="en-SG" dirty="0"/>
              <a:t> import dump</a:t>
            </a:r>
          </a:p>
          <a:p>
            <a:r>
              <a:rPr lang="en-SG" dirty="0"/>
              <a:t>dump(model, '</a:t>
            </a:r>
            <a:r>
              <a:rPr lang="en-SG" dirty="0" err="1"/>
              <a:t>Regression.joblib</a:t>
            </a:r>
            <a:r>
              <a:rPr lang="en-SG" dirty="0"/>
              <a:t>’)</a:t>
            </a:r>
          </a:p>
          <a:p>
            <a:endParaRPr lang="en-SG" dirty="0"/>
          </a:p>
        </p:txBody>
      </p:sp>
      <p:sp>
        <p:nvSpPr>
          <p:cNvPr id="6" name="TextBox 5">
            <a:extLst>
              <a:ext uri="{FF2B5EF4-FFF2-40B4-BE49-F238E27FC236}">
                <a16:creationId xmlns:a16="http://schemas.microsoft.com/office/drawing/2014/main" id="{E0F62514-A7E2-401B-B513-6697AA003778}"/>
              </a:ext>
            </a:extLst>
          </p:cNvPr>
          <p:cNvSpPr txBox="1"/>
          <p:nvPr/>
        </p:nvSpPr>
        <p:spPr>
          <a:xfrm>
            <a:off x="1785990" y="2465538"/>
            <a:ext cx="8424810" cy="923330"/>
          </a:xfrm>
          <a:prstGeom prst="rect">
            <a:avLst/>
          </a:prstGeom>
          <a:noFill/>
        </p:spPr>
        <p:txBody>
          <a:bodyPr wrap="square">
            <a:spAutoFit/>
          </a:bodyPr>
          <a:lstStyle/>
          <a:p>
            <a:r>
              <a:rPr lang="en-SG" dirty="0"/>
              <a:t>from </a:t>
            </a:r>
            <a:r>
              <a:rPr lang="en-SG" dirty="0" err="1"/>
              <a:t>joblib</a:t>
            </a:r>
            <a:r>
              <a:rPr lang="en-SG" dirty="0"/>
              <a:t> import load</a:t>
            </a:r>
          </a:p>
          <a:p>
            <a:r>
              <a:rPr lang="en-SG" dirty="0"/>
              <a:t>model = load("</a:t>
            </a:r>
            <a:r>
              <a:rPr lang="en-SG" dirty="0" err="1"/>
              <a:t>Regression.joblib</a:t>
            </a:r>
            <a:r>
              <a:rPr lang="en-SG" dirty="0"/>
              <a:t>")</a:t>
            </a:r>
          </a:p>
          <a:p>
            <a:endParaRPr lang="en-SG" dirty="0"/>
          </a:p>
        </p:txBody>
      </p:sp>
      <p:sp>
        <p:nvSpPr>
          <p:cNvPr id="7" name="TextBox 6">
            <a:extLst>
              <a:ext uri="{FF2B5EF4-FFF2-40B4-BE49-F238E27FC236}">
                <a16:creationId xmlns:a16="http://schemas.microsoft.com/office/drawing/2014/main" id="{114C4116-B99D-4DB7-B8B7-E689D9D4DEF0}"/>
              </a:ext>
            </a:extLst>
          </p:cNvPr>
          <p:cNvSpPr txBox="1"/>
          <p:nvPr/>
        </p:nvSpPr>
        <p:spPr>
          <a:xfrm>
            <a:off x="1880348" y="3469133"/>
            <a:ext cx="4572000" cy="923330"/>
          </a:xfrm>
          <a:prstGeom prst="rect">
            <a:avLst/>
          </a:prstGeom>
          <a:noFill/>
        </p:spPr>
        <p:txBody>
          <a:bodyPr wrap="square">
            <a:spAutoFit/>
          </a:bodyPr>
          <a:lstStyle/>
          <a:p>
            <a:r>
              <a:rPr lang="en-US" dirty="0"/>
              <a:t>X = [[1.4]]</a:t>
            </a:r>
          </a:p>
          <a:p>
            <a:r>
              <a:rPr lang="en-US" dirty="0"/>
              <a:t>pred = </a:t>
            </a:r>
            <a:r>
              <a:rPr lang="en-US" dirty="0" err="1"/>
              <a:t>model.predict</a:t>
            </a:r>
            <a:r>
              <a:rPr lang="en-US" dirty="0"/>
              <a:t>(X)</a:t>
            </a:r>
          </a:p>
          <a:p>
            <a:r>
              <a:rPr lang="en-US" dirty="0"/>
              <a:t>print(pred)</a:t>
            </a:r>
            <a:endParaRPr lang="en-SG" dirty="0"/>
          </a:p>
        </p:txBody>
      </p:sp>
      <p:sp>
        <p:nvSpPr>
          <p:cNvPr id="8" name="TextBox 7">
            <a:extLst>
              <a:ext uri="{FF2B5EF4-FFF2-40B4-BE49-F238E27FC236}">
                <a16:creationId xmlns:a16="http://schemas.microsoft.com/office/drawing/2014/main" id="{BBAD1B4C-0782-42EA-965A-CFE15224C5B4}"/>
              </a:ext>
            </a:extLst>
          </p:cNvPr>
          <p:cNvSpPr txBox="1"/>
          <p:nvPr/>
        </p:nvSpPr>
        <p:spPr>
          <a:xfrm>
            <a:off x="5231606" y="3617061"/>
            <a:ext cx="4572000" cy="2031325"/>
          </a:xfrm>
          <a:prstGeom prst="rect">
            <a:avLst/>
          </a:prstGeom>
          <a:noFill/>
        </p:spPr>
        <p:txBody>
          <a:bodyPr wrap="square">
            <a:spAutoFit/>
          </a:bodyPr>
          <a:lstStyle/>
          <a:p>
            <a:r>
              <a:rPr lang="en-SG" dirty="0">
                <a:solidFill>
                  <a:srgbClr val="FF0000"/>
                </a:solidFill>
              </a:rPr>
              <a:t>import pandas as pd</a:t>
            </a:r>
          </a:p>
          <a:p>
            <a:r>
              <a:rPr lang="en-SG" dirty="0">
                <a:solidFill>
                  <a:srgbClr val="FF0000"/>
                </a:solidFill>
              </a:rPr>
              <a:t>df = </a:t>
            </a:r>
            <a:r>
              <a:rPr lang="en-SG" dirty="0" err="1">
                <a:solidFill>
                  <a:srgbClr val="FF0000"/>
                </a:solidFill>
              </a:rPr>
              <a:t>pd.read_csv</a:t>
            </a:r>
            <a:r>
              <a:rPr lang="en-SG" dirty="0">
                <a:solidFill>
                  <a:srgbClr val="FF0000"/>
                </a:solidFill>
              </a:rPr>
              <a:t>("C:/Users/Teoh Teik Teo/OneDrive - TSS Global </a:t>
            </a:r>
            <a:r>
              <a:rPr lang="en-SG" dirty="0" err="1">
                <a:solidFill>
                  <a:srgbClr val="FF0000"/>
                </a:solidFill>
              </a:rPr>
              <a:t>Pte.</a:t>
            </a:r>
            <a:r>
              <a:rPr lang="en-SG" dirty="0">
                <a:solidFill>
                  <a:srgbClr val="FF0000"/>
                </a:solidFill>
              </a:rPr>
              <a:t> Ltd/TT Library/AI Model/Data/DBS_SingDollar.csv")</a:t>
            </a:r>
          </a:p>
          <a:p>
            <a:r>
              <a:rPr lang="en-SG" dirty="0">
                <a:solidFill>
                  <a:srgbClr val="FF0000"/>
                </a:solidFill>
              </a:rPr>
              <a:t>X = </a:t>
            </a:r>
            <a:r>
              <a:rPr lang="en-SG" dirty="0" err="1">
                <a:solidFill>
                  <a:srgbClr val="FF0000"/>
                </a:solidFill>
              </a:rPr>
              <a:t>df.loc</a:t>
            </a:r>
            <a:r>
              <a:rPr lang="en-SG" dirty="0">
                <a:solidFill>
                  <a:srgbClr val="FF0000"/>
                </a:solidFill>
              </a:rPr>
              <a:t>[:, ["SGD"]]</a:t>
            </a:r>
          </a:p>
          <a:p>
            <a:r>
              <a:rPr lang="en-SG" dirty="0">
                <a:solidFill>
                  <a:srgbClr val="FF0000"/>
                </a:solidFill>
              </a:rPr>
              <a:t>pred = </a:t>
            </a:r>
            <a:r>
              <a:rPr lang="en-SG" dirty="0" err="1">
                <a:solidFill>
                  <a:srgbClr val="FF0000"/>
                </a:solidFill>
              </a:rPr>
              <a:t>model.predict</a:t>
            </a:r>
            <a:r>
              <a:rPr lang="en-SG" dirty="0">
                <a:solidFill>
                  <a:srgbClr val="FF0000"/>
                </a:solidFill>
              </a:rPr>
              <a:t>(X)</a:t>
            </a:r>
          </a:p>
          <a:p>
            <a:r>
              <a:rPr lang="en-SG" dirty="0">
                <a:solidFill>
                  <a:srgbClr val="FF0000"/>
                </a:solidFill>
              </a:rPr>
              <a:t>print(pred)</a:t>
            </a:r>
          </a:p>
        </p:txBody>
      </p:sp>
    </p:spTree>
    <p:extLst>
      <p:ext uri="{BB962C8B-B14F-4D97-AF65-F5344CB8AC3E}">
        <p14:creationId xmlns:p14="http://schemas.microsoft.com/office/powerpoint/2010/main" val="1705901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ECB7-9190-481E-91D1-E76D782A4DA1}"/>
              </a:ext>
            </a:extLst>
          </p:cNvPr>
          <p:cNvSpPr>
            <a:spLocks noGrp="1"/>
          </p:cNvSpPr>
          <p:nvPr>
            <p:ph type="title"/>
          </p:nvPr>
        </p:nvSpPr>
        <p:spPr/>
        <p:txBody>
          <a:bodyPr/>
          <a:lstStyle/>
          <a:p>
            <a:r>
              <a:rPr lang="en-US" dirty="0"/>
              <a:t>Question</a:t>
            </a:r>
            <a:endParaRPr lang="en-SG" dirty="0"/>
          </a:p>
        </p:txBody>
      </p:sp>
      <p:sp>
        <p:nvSpPr>
          <p:cNvPr id="5" name="TextBox 4">
            <a:extLst>
              <a:ext uri="{FF2B5EF4-FFF2-40B4-BE49-F238E27FC236}">
                <a16:creationId xmlns:a16="http://schemas.microsoft.com/office/drawing/2014/main" id="{38DF8235-CF68-479D-83EA-CECC684CE4EF}"/>
              </a:ext>
            </a:extLst>
          </p:cNvPr>
          <p:cNvSpPr txBox="1"/>
          <p:nvPr/>
        </p:nvSpPr>
        <p:spPr>
          <a:xfrm>
            <a:off x="992646" y="2135223"/>
            <a:ext cx="10477243" cy="1477328"/>
          </a:xfrm>
          <a:prstGeom prst="rect">
            <a:avLst/>
          </a:prstGeom>
          <a:noFill/>
        </p:spPr>
        <p:txBody>
          <a:bodyPr wrap="square">
            <a:spAutoFit/>
          </a:bodyPr>
          <a:lstStyle/>
          <a:p>
            <a:r>
              <a:rPr lang="en-US" dirty="0"/>
              <a:t>Write a program that asks the user how many Fibonacci numbers to generate and then generates them. Take this opportunity to think about how you can use functions. Make sure to ask the user to enter the number of numbers in the sequence to generate.(Hint: The Fibonacci </a:t>
            </a:r>
            <a:r>
              <a:rPr lang="en-US" dirty="0" err="1"/>
              <a:t>seqence</a:t>
            </a:r>
            <a:r>
              <a:rPr lang="en-US" dirty="0"/>
              <a:t> is a sequence of numbers where the next number in the sequence is the sum of the previous two numbers in the sequence. The sequence looks like this: 1, 1, 2, 3, 5, 8, 13, …)</a:t>
            </a:r>
            <a:endParaRPr lang="en-SG" dirty="0"/>
          </a:p>
        </p:txBody>
      </p:sp>
    </p:spTree>
    <p:extLst>
      <p:ext uri="{BB962C8B-B14F-4D97-AF65-F5344CB8AC3E}">
        <p14:creationId xmlns:p14="http://schemas.microsoft.com/office/powerpoint/2010/main" val="37127151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09CF-43E4-4B65-AECF-E5279D3A66E0}"/>
              </a:ext>
            </a:extLst>
          </p:cNvPr>
          <p:cNvSpPr>
            <a:spLocks noGrp="1"/>
          </p:cNvSpPr>
          <p:nvPr>
            <p:ph type="title"/>
          </p:nvPr>
        </p:nvSpPr>
        <p:spPr/>
        <p:txBody>
          <a:bodyPr/>
          <a:lstStyle/>
          <a:p>
            <a:r>
              <a:rPr lang="en-US" dirty="0"/>
              <a:t>Solution</a:t>
            </a:r>
            <a:endParaRPr lang="en-SG" dirty="0"/>
          </a:p>
        </p:txBody>
      </p:sp>
      <p:sp>
        <p:nvSpPr>
          <p:cNvPr id="5" name="TextBox 4">
            <a:extLst>
              <a:ext uri="{FF2B5EF4-FFF2-40B4-BE49-F238E27FC236}">
                <a16:creationId xmlns:a16="http://schemas.microsoft.com/office/drawing/2014/main" id="{1DD61CE5-9654-47A0-95BC-43915C8383B8}"/>
              </a:ext>
            </a:extLst>
          </p:cNvPr>
          <p:cNvSpPr txBox="1"/>
          <p:nvPr/>
        </p:nvSpPr>
        <p:spPr>
          <a:xfrm>
            <a:off x="931277" y="2139594"/>
            <a:ext cx="6097022" cy="1754326"/>
          </a:xfrm>
          <a:prstGeom prst="rect">
            <a:avLst/>
          </a:prstGeom>
          <a:noFill/>
        </p:spPr>
        <p:txBody>
          <a:bodyPr wrap="square">
            <a:spAutoFit/>
          </a:bodyPr>
          <a:lstStyle/>
          <a:p>
            <a:r>
              <a:rPr lang="en-SG" dirty="0"/>
              <a:t>f=[1,1]</a:t>
            </a:r>
          </a:p>
          <a:p>
            <a:r>
              <a:rPr lang="en-SG" dirty="0"/>
              <a:t>n = input("please enter number : ")</a:t>
            </a:r>
          </a:p>
          <a:p>
            <a:r>
              <a:rPr lang="en-SG" dirty="0"/>
              <a:t>n = int(n)</a:t>
            </a:r>
          </a:p>
          <a:p>
            <a:r>
              <a:rPr lang="en-SG" dirty="0"/>
              <a:t>for </a:t>
            </a:r>
            <a:r>
              <a:rPr lang="en-SG" dirty="0" err="1"/>
              <a:t>i</a:t>
            </a:r>
            <a:r>
              <a:rPr lang="en-SG" dirty="0"/>
              <a:t> in range(0,n-2):</a:t>
            </a:r>
          </a:p>
          <a:p>
            <a:r>
              <a:rPr lang="en-SG" dirty="0"/>
              <a:t>    </a:t>
            </a:r>
            <a:r>
              <a:rPr lang="en-SG" dirty="0" err="1"/>
              <a:t>f.append</a:t>
            </a:r>
            <a:r>
              <a:rPr lang="en-SG" dirty="0"/>
              <a:t>(f[</a:t>
            </a:r>
            <a:r>
              <a:rPr lang="en-SG" dirty="0" err="1"/>
              <a:t>i</a:t>
            </a:r>
            <a:r>
              <a:rPr lang="en-SG" dirty="0"/>
              <a:t>]+f[i+1])</a:t>
            </a:r>
          </a:p>
          <a:p>
            <a:r>
              <a:rPr lang="en-SG" dirty="0"/>
              <a:t>print(f)</a:t>
            </a:r>
          </a:p>
        </p:txBody>
      </p:sp>
      <p:pic>
        <p:nvPicPr>
          <p:cNvPr id="3" name="Picture 2">
            <a:extLst>
              <a:ext uri="{FF2B5EF4-FFF2-40B4-BE49-F238E27FC236}">
                <a16:creationId xmlns:a16="http://schemas.microsoft.com/office/drawing/2014/main" id="{1E6226D9-FE83-4C24-952A-F339DCB2A13F}"/>
              </a:ext>
            </a:extLst>
          </p:cNvPr>
          <p:cNvPicPr>
            <a:picLocks noChangeAspect="1"/>
          </p:cNvPicPr>
          <p:nvPr/>
        </p:nvPicPr>
        <p:blipFill>
          <a:blip r:embed="rId2"/>
          <a:stretch>
            <a:fillRect/>
          </a:stretch>
        </p:blipFill>
        <p:spPr>
          <a:xfrm>
            <a:off x="8405877" y="2632735"/>
            <a:ext cx="2532614" cy="3129185"/>
          </a:xfrm>
          <a:prstGeom prst="rect">
            <a:avLst/>
          </a:prstGeom>
        </p:spPr>
      </p:pic>
      <p:pic>
        <p:nvPicPr>
          <p:cNvPr id="4" name="Picture 3">
            <a:extLst>
              <a:ext uri="{FF2B5EF4-FFF2-40B4-BE49-F238E27FC236}">
                <a16:creationId xmlns:a16="http://schemas.microsoft.com/office/drawing/2014/main" id="{C602B34E-5741-4D0D-BFFD-601F5758AA16}"/>
              </a:ext>
            </a:extLst>
          </p:cNvPr>
          <p:cNvPicPr>
            <a:picLocks noChangeAspect="1"/>
          </p:cNvPicPr>
          <p:nvPr/>
        </p:nvPicPr>
        <p:blipFill>
          <a:blip r:embed="rId3"/>
          <a:stretch>
            <a:fillRect/>
          </a:stretch>
        </p:blipFill>
        <p:spPr>
          <a:xfrm>
            <a:off x="7638667" y="228329"/>
            <a:ext cx="3082685" cy="1911265"/>
          </a:xfrm>
          <a:prstGeom prst="rect">
            <a:avLst/>
          </a:prstGeom>
        </p:spPr>
      </p:pic>
    </p:spTree>
    <p:extLst>
      <p:ext uri="{BB962C8B-B14F-4D97-AF65-F5344CB8AC3E}">
        <p14:creationId xmlns:p14="http://schemas.microsoft.com/office/powerpoint/2010/main" val="13951268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71F4-DE8C-4E31-9423-60785B56AF58}"/>
              </a:ext>
            </a:extLst>
          </p:cNvPr>
          <p:cNvSpPr>
            <a:spLocks noGrp="1"/>
          </p:cNvSpPr>
          <p:nvPr>
            <p:ph type="title"/>
          </p:nvPr>
        </p:nvSpPr>
        <p:spPr/>
        <p:txBody>
          <a:bodyPr/>
          <a:lstStyle/>
          <a:p>
            <a:r>
              <a:rPr lang="en-US" dirty="0"/>
              <a:t>Question</a:t>
            </a:r>
            <a:endParaRPr lang="en-SG" dirty="0"/>
          </a:p>
        </p:txBody>
      </p:sp>
      <p:sp>
        <p:nvSpPr>
          <p:cNvPr id="8" name="TextBox 7">
            <a:extLst>
              <a:ext uri="{FF2B5EF4-FFF2-40B4-BE49-F238E27FC236}">
                <a16:creationId xmlns:a16="http://schemas.microsoft.com/office/drawing/2014/main" id="{45E966EC-95FC-48F9-88A7-4AF70D986965}"/>
              </a:ext>
            </a:extLst>
          </p:cNvPr>
          <p:cNvSpPr txBox="1"/>
          <p:nvPr/>
        </p:nvSpPr>
        <p:spPr>
          <a:xfrm>
            <a:off x="820811" y="2103088"/>
            <a:ext cx="10753405" cy="1477328"/>
          </a:xfrm>
          <a:prstGeom prst="rect">
            <a:avLst/>
          </a:prstGeom>
          <a:noFill/>
        </p:spPr>
        <p:txBody>
          <a:bodyPr wrap="square">
            <a:spAutoFit/>
          </a:bodyPr>
          <a:lstStyle/>
          <a:p>
            <a:r>
              <a:rPr lang="en-US" dirty="0"/>
              <a:t>Write a password (length of 8) generator in Python. The passwords should be random, generating a new password every time the user asks for a new password. </a:t>
            </a:r>
          </a:p>
          <a:p>
            <a:endParaRPr lang="en-US" dirty="0"/>
          </a:p>
          <a:p>
            <a:r>
              <a:rPr lang="en-US" dirty="0"/>
              <a:t>s = "abcdefghijklmnopqrstuvwxyz01234567890ABCDEFGHIJKLMNOPQRSTUVWXYZ!@#$%^&amp;*()?"</a:t>
            </a:r>
          </a:p>
          <a:p>
            <a:endParaRPr lang="en-SG" dirty="0"/>
          </a:p>
        </p:txBody>
      </p:sp>
    </p:spTree>
    <p:extLst>
      <p:ext uri="{BB962C8B-B14F-4D97-AF65-F5344CB8AC3E}">
        <p14:creationId xmlns:p14="http://schemas.microsoft.com/office/powerpoint/2010/main" val="2113887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8E4B-E321-435A-9777-9CC080F7DCF0}"/>
              </a:ext>
            </a:extLst>
          </p:cNvPr>
          <p:cNvSpPr>
            <a:spLocks noGrp="1"/>
          </p:cNvSpPr>
          <p:nvPr>
            <p:ph type="title"/>
          </p:nvPr>
        </p:nvSpPr>
        <p:spPr/>
        <p:txBody>
          <a:bodyPr/>
          <a:lstStyle/>
          <a:p>
            <a:r>
              <a:rPr lang="en-US" dirty="0"/>
              <a:t>Solution</a:t>
            </a:r>
            <a:endParaRPr lang="en-SG" dirty="0"/>
          </a:p>
        </p:txBody>
      </p:sp>
      <p:sp>
        <p:nvSpPr>
          <p:cNvPr id="6" name="TextBox 5">
            <a:extLst>
              <a:ext uri="{FF2B5EF4-FFF2-40B4-BE49-F238E27FC236}">
                <a16:creationId xmlns:a16="http://schemas.microsoft.com/office/drawing/2014/main" id="{8F6A5197-4EDA-45DE-A8B4-3895D9029740}"/>
              </a:ext>
            </a:extLst>
          </p:cNvPr>
          <p:cNvSpPr txBox="1"/>
          <p:nvPr/>
        </p:nvSpPr>
        <p:spPr>
          <a:xfrm>
            <a:off x="1097280" y="2200917"/>
            <a:ext cx="10280556" cy="923330"/>
          </a:xfrm>
          <a:prstGeom prst="rect">
            <a:avLst/>
          </a:prstGeom>
          <a:noFill/>
        </p:spPr>
        <p:txBody>
          <a:bodyPr wrap="square">
            <a:spAutoFit/>
          </a:bodyPr>
          <a:lstStyle/>
          <a:p>
            <a:r>
              <a:rPr lang="en-US" dirty="0"/>
              <a:t>import random</a:t>
            </a:r>
          </a:p>
          <a:p>
            <a:r>
              <a:rPr lang="en-US" dirty="0"/>
              <a:t>s = "abcdefghijklmnopqrstuvwxyz01234567890ABCDEFGHIJKLMNOPQRSTUVWXYZ!@#$%^&amp;*()?"</a:t>
            </a:r>
          </a:p>
          <a:p>
            <a:r>
              <a:rPr lang="en-US" dirty="0"/>
              <a:t>"".join(</a:t>
            </a:r>
            <a:r>
              <a:rPr lang="en-US" dirty="0" err="1"/>
              <a:t>random.sample</a:t>
            </a:r>
            <a:r>
              <a:rPr lang="en-US" dirty="0"/>
              <a:t>(s,8))</a:t>
            </a:r>
            <a:endParaRPr lang="en-SG" dirty="0"/>
          </a:p>
        </p:txBody>
      </p:sp>
    </p:spTree>
    <p:extLst>
      <p:ext uri="{BB962C8B-B14F-4D97-AF65-F5344CB8AC3E}">
        <p14:creationId xmlns:p14="http://schemas.microsoft.com/office/powerpoint/2010/main" val="3633176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AF09-E6CC-4608-8E50-08296D1F2D27}"/>
              </a:ext>
            </a:extLst>
          </p:cNvPr>
          <p:cNvSpPr>
            <a:spLocks noGrp="1"/>
          </p:cNvSpPr>
          <p:nvPr>
            <p:ph type="title"/>
          </p:nvPr>
        </p:nvSpPr>
        <p:spPr/>
        <p:txBody>
          <a:bodyPr/>
          <a:lstStyle/>
          <a:p>
            <a:r>
              <a:rPr lang="en-SG" dirty="0"/>
              <a:t>Question</a:t>
            </a:r>
          </a:p>
        </p:txBody>
      </p:sp>
      <p:sp>
        <p:nvSpPr>
          <p:cNvPr id="5" name="TextBox 4">
            <a:extLst>
              <a:ext uri="{FF2B5EF4-FFF2-40B4-BE49-F238E27FC236}">
                <a16:creationId xmlns:a16="http://schemas.microsoft.com/office/drawing/2014/main" id="{0EEC3F60-2CE2-405C-80E5-F224DF756DCD}"/>
              </a:ext>
            </a:extLst>
          </p:cNvPr>
          <p:cNvSpPr txBox="1"/>
          <p:nvPr/>
        </p:nvSpPr>
        <p:spPr>
          <a:xfrm>
            <a:off x="1097279" y="2274560"/>
            <a:ext cx="10470801" cy="369332"/>
          </a:xfrm>
          <a:prstGeom prst="rect">
            <a:avLst/>
          </a:prstGeom>
          <a:noFill/>
        </p:spPr>
        <p:txBody>
          <a:bodyPr wrap="square">
            <a:spAutoFit/>
          </a:bodyPr>
          <a:lstStyle/>
          <a:p>
            <a:r>
              <a:rPr lang="en-US" dirty="0"/>
              <a:t>Take the code from the How To Extract data from website.</a:t>
            </a:r>
            <a:endParaRPr lang="en-SG" dirty="0"/>
          </a:p>
        </p:txBody>
      </p:sp>
    </p:spTree>
    <p:extLst>
      <p:ext uri="{BB962C8B-B14F-4D97-AF65-F5344CB8AC3E}">
        <p14:creationId xmlns:p14="http://schemas.microsoft.com/office/powerpoint/2010/main" val="4075500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7E4F-A7B7-4C27-9188-A9F8B7D0ABB7}"/>
              </a:ext>
            </a:extLst>
          </p:cNvPr>
          <p:cNvSpPr>
            <a:spLocks noGrp="1"/>
          </p:cNvSpPr>
          <p:nvPr>
            <p:ph type="title"/>
          </p:nvPr>
        </p:nvSpPr>
        <p:spPr/>
        <p:txBody>
          <a:bodyPr/>
          <a:lstStyle/>
          <a:p>
            <a:r>
              <a:rPr lang="en-SG" dirty="0"/>
              <a:t>Solution</a:t>
            </a:r>
          </a:p>
        </p:txBody>
      </p:sp>
      <p:sp>
        <p:nvSpPr>
          <p:cNvPr id="5" name="TextBox 4">
            <a:extLst>
              <a:ext uri="{FF2B5EF4-FFF2-40B4-BE49-F238E27FC236}">
                <a16:creationId xmlns:a16="http://schemas.microsoft.com/office/drawing/2014/main" id="{03A76352-C85B-4BB4-A310-73B8DBC6382D}"/>
              </a:ext>
            </a:extLst>
          </p:cNvPr>
          <p:cNvSpPr txBox="1"/>
          <p:nvPr/>
        </p:nvSpPr>
        <p:spPr>
          <a:xfrm>
            <a:off x="1097279" y="1785555"/>
            <a:ext cx="9893931" cy="2308324"/>
          </a:xfrm>
          <a:prstGeom prst="rect">
            <a:avLst/>
          </a:prstGeom>
          <a:noFill/>
        </p:spPr>
        <p:txBody>
          <a:bodyPr wrap="square">
            <a:spAutoFit/>
          </a:bodyPr>
          <a:lstStyle/>
          <a:p>
            <a:r>
              <a:rPr lang="en-SG" dirty="0"/>
              <a:t>import requests</a:t>
            </a:r>
          </a:p>
          <a:p>
            <a:r>
              <a:rPr lang="en-SG" dirty="0"/>
              <a:t>from bs4 import </a:t>
            </a:r>
            <a:r>
              <a:rPr lang="en-SG" dirty="0" err="1"/>
              <a:t>BeautifulSoup</a:t>
            </a:r>
            <a:endParaRPr lang="en-SG" dirty="0"/>
          </a:p>
          <a:p>
            <a:r>
              <a:rPr lang="en-SG" dirty="0"/>
              <a:t> </a:t>
            </a:r>
          </a:p>
          <a:p>
            <a:r>
              <a:rPr lang="en-SG" dirty="0" err="1"/>
              <a:t>base_url</a:t>
            </a:r>
            <a:r>
              <a:rPr lang="en-SG" dirty="0"/>
              <a:t> = 'http://www.nytimes.com'</a:t>
            </a:r>
          </a:p>
          <a:p>
            <a:r>
              <a:rPr lang="en-SG" dirty="0"/>
              <a:t>r = </a:t>
            </a:r>
            <a:r>
              <a:rPr lang="en-SG" dirty="0" err="1"/>
              <a:t>requests.get</a:t>
            </a:r>
            <a:r>
              <a:rPr lang="en-SG" dirty="0"/>
              <a:t>(</a:t>
            </a:r>
            <a:r>
              <a:rPr lang="en-SG" dirty="0" err="1"/>
              <a:t>base_url</a:t>
            </a:r>
            <a:r>
              <a:rPr lang="en-SG" dirty="0"/>
              <a:t>)</a:t>
            </a:r>
          </a:p>
          <a:p>
            <a:r>
              <a:rPr lang="en-SG" dirty="0"/>
              <a:t>soup = </a:t>
            </a:r>
            <a:r>
              <a:rPr lang="en-SG" dirty="0" err="1"/>
              <a:t>BeautifulSoup</a:t>
            </a:r>
            <a:r>
              <a:rPr lang="en-SG" dirty="0"/>
              <a:t>(</a:t>
            </a:r>
            <a:r>
              <a:rPr lang="en-SG" dirty="0" err="1"/>
              <a:t>r.text</a:t>
            </a:r>
            <a:r>
              <a:rPr lang="en-SG" dirty="0"/>
              <a:t>)</a:t>
            </a:r>
          </a:p>
          <a:p>
            <a:endParaRPr lang="en-SG" dirty="0"/>
          </a:p>
          <a:p>
            <a:r>
              <a:rPr lang="en-SG" dirty="0"/>
              <a:t>print(soup)</a:t>
            </a:r>
          </a:p>
        </p:txBody>
      </p:sp>
    </p:spTree>
    <p:extLst>
      <p:ext uri="{BB962C8B-B14F-4D97-AF65-F5344CB8AC3E}">
        <p14:creationId xmlns:p14="http://schemas.microsoft.com/office/powerpoint/2010/main" val="2054713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F515-40E4-47CE-AF2D-3A7FCF6B41A7}"/>
              </a:ext>
            </a:extLst>
          </p:cNvPr>
          <p:cNvSpPr>
            <a:spLocks noGrp="1"/>
          </p:cNvSpPr>
          <p:nvPr>
            <p:ph type="title"/>
          </p:nvPr>
        </p:nvSpPr>
        <p:spPr>
          <a:xfrm>
            <a:off x="974542" y="2471344"/>
            <a:ext cx="10058400" cy="1450757"/>
          </a:xfrm>
        </p:spPr>
        <p:txBody>
          <a:bodyPr/>
          <a:lstStyle/>
          <a:p>
            <a:r>
              <a:rPr lang="en-SG" dirty="0"/>
              <a:t>Optional</a:t>
            </a:r>
          </a:p>
        </p:txBody>
      </p:sp>
    </p:spTree>
    <p:extLst>
      <p:ext uri="{BB962C8B-B14F-4D97-AF65-F5344CB8AC3E}">
        <p14:creationId xmlns:p14="http://schemas.microsoft.com/office/powerpoint/2010/main" val="799869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A3BD18-1B50-4F02-A61A-2AB84A766922}"/>
              </a:ext>
            </a:extLst>
          </p:cNvPr>
          <p:cNvSpPr txBox="1"/>
          <p:nvPr/>
        </p:nvSpPr>
        <p:spPr>
          <a:xfrm>
            <a:off x="827062" y="1949706"/>
            <a:ext cx="10133463" cy="3970318"/>
          </a:xfrm>
          <a:prstGeom prst="rect">
            <a:avLst/>
          </a:prstGeom>
          <a:noFill/>
        </p:spPr>
        <p:txBody>
          <a:bodyPr wrap="square">
            <a:spAutoFit/>
          </a:bodyPr>
          <a:lstStyle/>
          <a:p>
            <a:r>
              <a:rPr lang="en-US" dirty="0"/>
              <a:t>Create a program that will play the “cows and bulls” game with the user. The game works like this:</a:t>
            </a:r>
          </a:p>
          <a:p>
            <a:r>
              <a:rPr lang="en-US" dirty="0"/>
              <a:t>Randomly generate a 4-digit number. Ask the user to guess a 4-digit number. For every digit that the</a:t>
            </a:r>
          </a:p>
          <a:p>
            <a:r>
              <a:rPr lang="en-US" dirty="0"/>
              <a:t>user guessed correctly in the correct place, they have a “cow”. For every digit the user guessed</a:t>
            </a:r>
          </a:p>
          <a:p>
            <a:r>
              <a:rPr lang="en-US" dirty="0"/>
              <a:t>correctly in the wrong place is a “bull.” Every time the user makes a guess, tell them how many</a:t>
            </a:r>
          </a:p>
          <a:p>
            <a:r>
              <a:rPr lang="en-US" dirty="0"/>
              <a:t>“cows” and “bulls” they have. Once the user guesses the correct number, the game is over. Keep track</a:t>
            </a:r>
          </a:p>
          <a:p>
            <a:r>
              <a:rPr lang="en-US" dirty="0"/>
              <a:t>of the number of guesses the user makes throughout </a:t>
            </a:r>
            <a:r>
              <a:rPr lang="en-US" dirty="0" err="1"/>
              <a:t>teh</a:t>
            </a:r>
            <a:r>
              <a:rPr lang="en-US" dirty="0"/>
              <a:t> game and tell the user at the end.</a:t>
            </a:r>
          </a:p>
          <a:p>
            <a:r>
              <a:rPr lang="en-US" dirty="0"/>
              <a:t>Say the number generated by the computer is 1038. An example interaction could look like this:</a:t>
            </a:r>
          </a:p>
          <a:p>
            <a:r>
              <a:rPr lang="en-US" dirty="0"/>
              <a:t>  Welcome to the Cows and Bulls Game!</a:t>
            </a:r>
          </a:p>
          <a:p>
            <a:r>
              <a:rPr lang="en-US" dirty="0"/>
              <a:t>  Enter a number:</a:t>
            </a:r>
          </a:p>
          <a:p>
            <a:r>
              <a:rPr lang="en-US" dirty="0"/>
              <a:t>  &gt;&gt;&gt; 1234</a:t>
            </a:r>
          </a:p>
          <a:p>
            <a:r>
              <a:rPr lang="en-US" dirty="0"/>
              <a:t>  2 cows, 0 bulls</a:t>
            </a:r>
          </a:p>
          <a:p>
            <a:r>
              <a:rPr lang="en-US" dirty="0"/>
              <a:t>  &gt;&gt;&gt; 1256</a:t>
            </a:r>
          </a:p>
          <a:p>
            <a:r>
              <a:rPr lang="en-US" dirty="0"/>
              <a:t>  1 cow, 1 bull</a:t>
            </a:r>
          </a:p>
          <a:p>
            <a:endParaRPr lang="en-US" dirty="0"/>
          </a:p>
        </p:txBody>
      </p:sp>
      <p:sp>
        <p:nvSpPr>
          <p:cNvPr id="7" name="Title 1">
            <a:extLst>
              <a:ext uri="{FF2B5EF4-FFF2-40B4-BE49-F238E27FC236}">
                <a16:creationId xmlns:a16="http://schemas.microsoft.com/office/drawing/2014/main" id="{98115C83-A5D8-434E-B11D-56D8311BC4CB}"/>
              </a:ext>
            </a:extLst>
          </p:cNvPr>
          <p:cNvSpPr>
            <a:spLocks noGrp="1"/>
          </p:cNvSpPr>
          <p:nvPr>
            <p:ph type="title"/>
          </p:nvPr>
        </p:nvSpPr>
        <p:spPr>
          <a:xfrm>
            <a:off x="1097280" y="286603"/>
            <a:ext cx="10058400" cy="1450757"/>
          </a:xfrm>
        </p:spPr>
        <p:txBody>
          <a:bodyPr/>
          <a:lstStyle/>
          <a:p>
            <a:r>
              <a:rPr lang="en-US" dirty="0"/>
              <a:t>Question</a:t>
            </a:r>
            <a:endParaRPr lang="en-SG" dirty="0"/>
          </a:p>
        </p:txBody>
      </p:sp>
    </p:spTree>
    <p:extLst>
      <p:ext uri="{BB962C8B-B14F-4D97-AF65-F5344CB8AC3E}">
        <p14:creationId xmlns:p14="http://schemas.microsoft.com/office/powerpoint/2010/main" val="39855545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A3BD18-1B50-4F02-A61A-2AB84A766922}"/>
              </a:ext>
            </a:extLst>
          </p:cNvPr>
          <p:cNvSpPr txBox="1"/>
          <p:nvPr/>
        </p:nvSpPr>
        <p:spPr>
          <a:xfrm>
            <a:off x="526353" y="127170"/>
            <a:ext cx="10348256" cy="5816977"/>
          </a:xfrm>
          <a:prstGeom prst="rect">
            <a:avLst/>
          </a:prstGeom>
          <a:noFill/>
        </p:spPr>
        <p:txBody>
          <a:bodyPr wrap="square">
            <a:spAutoFit/>
          </a:bodyPr>
          <a:lstStyle/>
          <a:p>
            <a:r>
              <a:rPr lang="en-US" sz="1200" dirty="0"/>
              <a:t>import random</a:t>
            </a:r>
          </a:p>
          <a:p>
            <a:r>
              <a:rPr lang="en-US" sz="1200" dirty="0"/>
              <a:t>def </a:t>
            </a:r>
            <a:r>
              <a:rPr lang="en-US" sz="1200" dirty="0" err="1"/>
              <a:t>compare_numbers</a:t>
            </a:r>
            <a:r>
              <a:rPr lang="en-US" sz="1200" dirty="0"/>
              <a:t>(number, </a:t>
            </a:r>
            <a:r>
              <a:rPr lang="en-US" sz="1200" dirty="0" err="1"/>
              <a:t>user_guess</a:t>
            </a:r>
            <a:r>
              <a:rPr lang="en-US" sz="1200" dirty="0"/>
              <a:t>):</a:t>
            </a:r>
          </a:p>
          <a:p>
            <a:r>
              <a:rPr lang="en-US" sz="1200" dirty="0"/>
              <a:t>    </a:t>
            </a:r>
            <a:r>
              <a:rPr lang="en-US" sz="1200" dirty="0" err="1"/>
              <a:t>cowbull</a:t>
            </a:r>
            <a:r>
              <a:rPr lang="en-US" sz="1200" dirty="0"/>
              <a:t> = [0,0] #cows, then bulls</a:t>
            </a:r>
          </a:p>
          <a:p>
            <a:r>
              <a:rPr lang="en-US" sz="1200" dirty="0"/>
              <a:t>    for </a:t>
            </a:r>
            <a:r>
              <a:rPr lang="en-US" sz="1200" dirty="0" err="1"/>
              <a:t>i</a:t>
            </a:r>
            <a:r>
              <a:rPr lang="en-US" sz="1200" dirty="0"/>
              <a:t> in range(</a:t>
            </a:r>
            <a:r>
              <a:rPr lang="en-US" sz="1200" dirty="0" err="1"/>
              <a:t>len</a:t>
            </a:r>
            <a:r>
              <a:rPr lang="en-US" sz="1200" dirty="0"/>
              <a:t>(number)):</a:t>
            </a:r>
          </a:p>
          <a:p>
            <a:r>
              <a:rPr lang="en-US" sz="1200" dirty="0"/>
              <a:t>        if number[</a:t>
            </a:r>
            <a:r>
              <a:rPr lang="en-US" sz="1200" dirty="0" err="1"/>
              <a:t>i</a:t>
            </a:r>
            <a:r>
              <a:rPr lang="en-US" sz="1200" dirty="0"/>
              <a:t>] == </a:t>
            </a:r>
            <a:r>
              <a:rPr lang="en-US" sz="1200" dirty="0" err="1"/>
              <a:t>user_guess</a:t>
            </a:r>
            <a:r>
              <a:rPr lang="en-US" sz="1200" dirty="0"/>
              <a:t>[</a:t>
            </a:r>
            <a:r>
              <a:rPr lang="en-US" sz="1200" dirty="0" err="1"/>
              <a:t>i</a:t>
            </a:r>
            <a:r>
              <a:rPr lang="en-US" sz="1200" dirty="0"/>
              <a:t>]:</a:t>
            </a:r>
          </a:p>
          <a:p>
            <a:r>
              <a:rPr lang="en-US" sz="1200" dirty="0"/>
              <a:t>            </a:t>
            </a:r>
            <a:r>
              <a:rPr lang="en-US" sz="1200" dirty="0" err="1"/>
              <a:t>cowbull</a:t>
            </a:r>
            <a:r>
              <a:rPr lang="en-US" sz="1200" dirty="0"/>
              <a:t>[1]+=1</a:t>
            </a:r>
          </a:p>
          <a:p>
            <a:r>
              <a:rPr lang="en-US" sz="1200" dirty="0"/>
              <a:t>        else:</a:t>
            </a:r>
          </a:p>
          <a:p>
            <a:r>
              <a:rPr lang="en-US" sz="1200" dirty="0"/>
              <a:t>            </a:t>
            </a:r>
            <a:r>
              <a:rPr lang="en-US" sz="1200" dirty="0" err="1"/>
              <a:t>cowbull</a:t>
            </a:r>
            <a:r>
              <a:rPr lang="en-US" sz="1200" dirty="0"/>
              <a:t>[0]+=1</a:t>
            </a:r>
          </a:p>
          <a:p>
            <a:r>
              <a:rPr lang="en-US" sz="1200" dirty="0"/>
              <a:t>    return </a:t>
            </a:r>
            <a:r>
              <a:rPr lang="en-US" sz="1200" dirty="0" err="1"/>
              <a:t>cowbull</a:t>
            </a:r>
            <a:endParaRPr lang="en-US" sz="1200" dirty="0"/>
          </a:p>
          <a:p>
            <a:r>
              <a:rPr lang="en-US" sz="1200" dirty="0"/>
              <a:t>if __name__=="__main__":</a:t>
            </a:r>
          </a:p>
          <a:p>
            <a:r>
              <a:rPr lang="en-US" sz="1200" dirty="0"/>
              <a:t>    playing = True #gotta play the game</a:t>
            </a:r>
          </a:p>
          <a:p>
            <a:r>
              <a:rPr lang="en-US" sz="1200" dirty="0"/>
              <a:t>    number = str(</a:t>
            </a:r>
            <a:r>
              <a:rPr lang="en-US" sz="1200" dirty="0" err="1"/>
              <a:t>random.randint</a:t>
            </a:r>
            <a:r>
              <a:rPr lang="en-US" sz="1200" dirty="0"/>
              <a:t>(0,9999)) #random 4 digit number</a:t>
            </a:r>
          </a:p>
          <a:p>
            <a:r>
              <a:rPr lang="en-US" sz="1200" dirty="0"/>
              <a:t>    guesses = 0</a:t>
            </a:r>
          </a:p>
          <a:p>
            <a:r>
              <a:rPr lang="en-US" sz="1200" dirty="0"/>
              <a:t>    print("Let's play a game of </a:t>
            </a:r>
            <a:r>
              <a:rPr lang="en-US" sz="1200" dirty="0" err="1"/>
              <a:t>Cowbull</a:t>
            </a:r>
            <a:r>
              <a:rPr lang="en-US" sz="1200" dirty="0"/>
              <a:t>!") #explanation</a:t>
            </a:r>
          </a:p>
          <a:p>
            <a:r>
              <a:rPr lang="en-US" sz="1200" dirty="0"/>
              <a:t>    print("I will generate a number, and you have to guess the numbers one digit at a time.")</a:t>
            </a:r>
          </a:p>
          <a:p>
            <a:r>
              <a:rPr lang="en-US" sz="1200" dirty="0"/>
              <a:t>    print("For every number in the wrong place, you get a cow. For every one in the right place, you get a bull.")</a:t>
            </a:r>
          </a:p>
          <a:p>
            <a:r>
              <a:rPr lang="en-US" sz="1200" dirty="0"/>
              <a:t>    print("The game ends when you get 4 bulls!")</a:t>
            </a:r>
          </a:p>
          <a:p>
            <a:r>
              <a:rPr lang="en-US" sz="1200" dirty="0"/>
              <a:t>    print("Type exit at any prompt to exit.")</a:t>
            </a:r>
          </a:p>
          <a:p>
            <a:r>
              <a:rPr lang="en-US" sz="1200" dirty="0"/>
              <a:t>    while playing:</a:t>
            </a:r>
          </a:p>
          <a:p>
            <a:r>
              <a:rPr lang="en-US" sz="1200" dirty="0"/>
              <a:t>        </a:t>
            </a:r>
            <a:r>
              <a:rPr lang="en-US" sz="1200" dirty="0" err="1"/>
              <a:t>user_guess</a:t>
            </a:r>
            <a:r>
              <a:rPr lang="en-US" sz="1200" dirty="0"/>
              <a:t> = input("Give me your best guess!")</a:t>
            </a:r>
          </a:p>
          <a:p>
            <a:r>
              <a:rPr lang="en-US" sz="1200" dirty="0"/>
              <a:t>        if </a:t>
            </a:r>
            <a:r>
              <a:rPr lang="en-US" sz="1200" dirty="0" err="1"/>
              <a:t>user_guess</a:t>
            </a:r>
            <a:r>
              <a:rPr lang="en-US" sz="1200" dirty="0"/>
              <a:t> == "exit":</a:t>
            </a:r>
          </a:p>
          <a:p>
            <a:r>
              <a:rPr lang="en-US" sz="1200" dirty="0"/>
              <a:t>            break</a:t>
            </a:r>
          </a:p>
          <a:p>
            <a:r>
              <a:rPr lang="en-US" sz="1200" dirty="0"/>
              <a:t>        </a:t>
            </a:r>
            <a:r>
              <a:rPr lang="en-US" sz="1200" dirty="0" err="1"/>
              <a:t>cowbullcount</a:t>
            </a:r>
            <a:r>
              <a:rPr lang="en-US" sz="1200" dirty="0"/>
              <a:t> = </a:t>
            </a:r>
            <a:r>
              <a:rPr lang="en-US" sz="1200" dirty="0" err="1"/>
              <a:t>compare_numbers</a:t>
            </a:r>
            <a:r>
              <a:rPr lang="en-US" sz="1200" dirty="0"/>
              <a:t>(</a:t>
            </a:r>
            <a:r>
              <a:rPr lang="en-US" sz="1200" dirty="0" err="1"/>
              <a:t>number,user_guess</a:t>
            </a:r>
            <a:r>
              <a:rPr lang="en-US" sz="1200" dirty="0"/>
              <a:t>)</a:t>
            </a:r>
          </a:p>
          <a:p>
            <a:r>
              <a:rPr lang="en-US" sz="1200" dirty="0"/>
              <a:t>        guesses+=1</a:t>
            </a:r>
          </a:p>
          <a:p>
            <a:r>
              <a:rPr lang="en-US" sz="1200" dirty="0"/>
              <a:t>        print("You have "+ str(</a:t>
            </a:r>
            <a:r>
              <a:rPr lang="en-US" sz="1200" dirty="0" err="1"/>
              <a:t>cowbullcount</a:t>
            </a:r>
            <a:r>
              <a:rPr lang="en-US" sz="1200" dirty="0"/>
              <a:t>[0]) + " cows, and " + str(</a:t>
            </a:r>
            <a:r>
              <a:rPr lang="en-US" sz="1200" dirty="0" err="1"/>
              <a:t>cowbullcount</a:t>
            </a:r>
            <a:r>
              <a:rPr lang="en-US" sz="1200" dirty="0"/>
              <a:t>[1]) + " bulls.")</a:t>
            </a:r>
          </a:p>
          <a:p>
            <a:r>
              <a:rPr lang="en-US" sz="1200" dirty="0"/>
              <a:t>        if </a:t>
            </a:r>
            <a:r>
              <a:rPr lang="en-US" sz="1200" dirty="0" err="1"/>
              <a:t>cowbullcount</a:t>
            </a:r>
            <a:r>
              <a:rPr lang="en-US" sz="1200" dirty="0"/>
              <a:t>[1]==4:</a:t>
            </a:r>
          </a:p>
          <a:p>
            <a:r>
              <a:rPr lang="en-US" sz="1200" dirty="0"/>
              <a:t>            playing = False</a:t>
            </a:r>
          </a:p>
          <a:p>
            <a:r>
              <a:rPr lang="en-US" sz="1200" dirty="0"/>
              <a:t>            print("You win the game after " + str(guesses) + "! The number was "+str(number))</a:t>
            </a:r>
          </a:p>
          <a:p>
            <a:r>
              <a:rPr lang="en-US" sz="1200" dirty="0"/>
              <a:t>            break #redundant exit</a:t>
            </a:r>
          </a:p>
          <a:p>
            <a:r>
              <a:rPr lang="en-US" sz="1200" dirty="0"/>
              <a:t>        else:</a:t>
            </a:r>
          </a:p>
          <a:p>
            <a:r>
              <a:rPr lang="en-US" sz="1200" dirty="0"/>
              <a:t>            print("Your guess isn't quite right, try again.")</a:t>
            </a:r>
            <a:endParaRPr lang="en-SG" sz="1200" dirty="0"/>
          </a:p>
        </p:txBody>
      </p:sp>
      <p:sp>
        <p:nvSpPr>
          <p:cNvPr id="5" name="Title 1">
            <a:extLst>
              <a:ext uri="{FF2B5EF4-FFF2-40B4-BE49-F238E27FC236}">
                <a16:creationId xmlns:a16="http://schemas.microsoft.com/office/drawing/2014/main" id="{C8C201F6-61FB-4653-8609-FB004D83078B}"/>
              </a:ext>
            </a:extLst>
          </p:cNvPr>
          <p:cNvSpPr>
            <a:spLocks noGrp="1"/>
          </p:cNvSpPr>
          <p:nvPr>
            <p:ph type="title"/>
          </p:nvPr>
        </p:nvSpPr>
        <p:spPr>
          <a:xfrm>
            <a:off x="3932534" y="292740"/>
            <a:ext cx="6201540" cy="1450757"/>
          </a:xfrm>
        </p:spPr>
        <p:txBody>
          <a:bodyPr/>
          <a:lstStyle/>
          <a:p>
            <a:r>
              <a:rPr lang="en-US" dirty="0"/>
              <a:t>Solution</a:t>
            </a:r>
            <a:endParaRPr lang="en-SG" dirty="0"/>
          </a:p>
        </p:txBody>
      </p:sp>
    </p:spTree>
    <p:extLst>
      <p:ext uri="{BB962C8B-B14F-4D97-AF65-F5344CB8AC3E}">
        <p14:creationId xmlns:p14="http://schemas.microsoft.com/office/powerpoint/2010/main" val="3931071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EAFD-F431-442B-9823-621881EDE3FE}"/>
              </a:ext>
            </a:extLst>
          </p:cNvPr>
          <p:cNvSpPr>
            <a:spLocks noGrp="1"/>
          </p:cNvSpPr>
          <p:nvPr>
            <p:ph type="title"/>
          </p:nvPr>
        </p:nvSpPr>
        <p:spPr/>
        <p:txBody>
          <a:bodyPr/>
          <a:lstStyle/>
          <a:p>
            <a:r>
              <a:rPr lang="en-SG" dirty="0"/>
              <a:t>Others</a:t>
            </a:r>
          </a:p>
        </p:txBody>
      </p:sp>
      <p:sp>
        <p:nvSpPr>
          <p:cNvPr id="3" name="Content Placeholder 2">
            <a:extLst>
              <a:ext uri="{FF2B5EF4-FFF2-40B4-BE49-F238E27FC236}">
                <a16:creationId xmlns:a16="http://schemas.microsoft.com/office/drawing/2014/main" id="{23E8DCC4-9708-4FAC-8803-80BDC6145F49}"/>
              </a:ext>
            </a:extLst>
          </p:cNvPr>
          <p:cNvSpPr>
            <a:spLocks noGrp="1"/>
          </p:cNvSpPr>
          <p:nvPr>
            <p:ph idx="1"/>
          </p:nvPr>
        </p:nvSpPr>
        <p:spPr>
          <a:xfrm>
            <a:off x="1097280" y="1845734"/>
            <a:ext cx="10058400" cy="4015018"/>
          </a:xfrm>
        </p:spPr>
        <p:txBody>
          <a:bodyPr/>
          <a:lstStyle/>
          <a:p>
            <a:r>
              <a:rPr lang="en-SG" dirty="0"/>
              <a:t>https://www.practicepython.org/</a:t>
            </a:r>
          </a:p>
        </p:txBody>
      </p:sp>
    </p:spTree>
    <p:extLst>
      <p:ext uri="{BB962C8B-B14F-4D97-AF65-F5344CB8AC3E}">
        <p14:creationId xmlns:p14="http://schemas.microsoft.com/office/powerpoint/2010/main" val="2330106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EF7347F08B3B4A96C14A574E7D6F6C" ma:contentTypeVersion="14" ma:contentTypeDescription="Create a new document." ma:contentTypeScope="" ma:versionID="c6765643fe111fcec81f83a5c4177b75">
  <xsd:schema xmlns:xsd="http://www.w3.org/2001/XMLSchema" xmlns:xs="http://www.w3.org/2001/XMLSchema" xmlns:p="http://schemas.microsoft.com/office/2006/metadata/properties" xmlns:ns3="375f7e3a-ad13-4f08-87d6-220e8dc7d5fe" xmlns:ns4="da78e243-11cc-4a33-8087-34002b870865" targetNamespace="http://schemas.microsoft.com/office/2006/metadata/properties" ma:root="true" ma:fieldsID="df04ff0bb76a0c6754e57f48703a1747" ns3:_="" ns4:_="">
    <xsd:import namespace="375f7e3a-ad13-4f08-87d6-220e8dc7d5fe"/>
    <xsd:import namespace="da78e243-11cc-4a33-8087-34002b8708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5f7e3a-ad13-4f08-87d6-220e8dc7d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78e243-11cc-4a33-8087-34002b8708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786E3F-DED2-44A6-ADF9-5DFE9090C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5f7e3a-ad13-4f08-87d6-220e8dc7d5fe"/>
    <ds:schemaRef ds:uri="da78e243-11cc-4a33-8087-34002b870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ACF023-50FD-40D5-81BE-65F61B44731B}">
  <ds:schemaRefs>
    <ds:schemaRef ds:uri="http://schemas.microsoft.com/sharepoint/v3/contenttype/forms"/>
  </ds:schemaRefs>
</ds:datastoreItem>
</file>

<file path=customXml/itemProps3.xml><?xml version="1.0" encoding="utf-8"?>
<ds:datastoreItem xmlns:ds="http://schemas.openxmlformats.org/officeDocument/2006/customXml" ds:itemID="{5583683A-37A7-4CB3-AB56-44F16CC8BAC2}">
  <ds:schemaRefs>
    <ds:schemaRef ds:uri="http://purl.org/dc/elements/1.1/"/>
    <ds:schemaRef ds:uri="375f7e3a-ad13-4f08-87d6-220e8dc7d5fe"/>
    <ds:schemaRef ds:uri="http://schemas.openxmlformats.org/package/2006/metadata/core-properties"/>
    <ds:schemaRef ds:uri="da78e243-11cc-4a33-8087-34002b870865"/>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15215</TotalTime>
  <Words>12351</Words>
  <Application>Microsoft Office PowerPoint</Application>
  <PresentationFormat>Widescreen</PresentationFormat>
  <Paragraphs>1657</Paragraphs>
  <Slides>232</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232</vt:i4>
      </vt:variant>
    </vt:vector>
  </HeadingPairs>
  <TitlesOfParts>
    <vt:vector size="246" baseType="lpstr">
      <vt:lpstr>Arial</vt:lpstr>
      <vt:lpstr>Arial</vt:lpstr>
      <vt:lpstr>Book Antiqua</vt:lpstr>
      <vt:lpstr>Calibri</vt:lpstr>
      <vt:lpstr>Calibri Light</vt:lpstr>
      <vt:lpstr>Consolas</vt:lpstr>
      <vt:lpstr>Courier New</vt:lpstr>
      <vt:lpstr>Helvetica</vt:lpstr>
      <vt:lpstr>Lucida Sans Typewriter</vt:lpstr>
      <vt:lpstr>Open Sans</vt:lpstr>
      <vt:lpstr>SourceSansProBold</vt:lpstr>
      <vt:lpstr>Symbol</vt:lpstr>
      <vt:lpstr>Times New Roman</vt:lpstr>
      <vt:lpstr>Retrospect</vt:lpstr>
      <vt:lpstr>Python</vt:lpstr>
      <vt:lpstr>Jupyter – Conda or Colab</vt:lpstr>
      <vt:lpstr>Basic Command</vt:lpstr>
      <vt:lpstr>Python for Analytics</vt:lpstr>
      <vt:lpstr>Database CRUD Create, Read, Update, Delete</vt:lpstr>
      <vt:lpstr>Database using csv Create, Read, Update, Delete</vt:lpstr>
      <vt:lpstr>Read from Database</vt:lpstr>
      <vt:lpstr>AI model</vt:lpstr>
      <vt:lpstr>Dump parameter to external file and load</vt:lpstr>
      <vt:lpstr>Other models</vt:lpstr>
      <vt:lpstr>Optional</vt:lpstr>
      <vt:lpstr>Flask (Back End)</vt:lpstr>
      <vt:lpstr>Front End HTML</vt:lpstr>
      <vt:lpstr>Github and Heroku Step 1 Create app.py, MLmodel and templates</vt:lpstr>
      <vt:lpstr>Heroku</vt:lpstr>
      <vt:lpstr>Virtual Environment (Optional)</vt:lpstr>
      <vt:lpstr>Examples of requirements.txt</vt:lpstr>
      <vt:lpstr>Python with Data Wrangling &amp; Visualization &amp; Feature Selection &amp; Data Balancing</vt:lpstr>
      <vt:lpstr>Import data &amp; Feature Selection</vt:lpstr>
      <vt:lpstr>Data Cleaning and Split X,Y</vt:lpstr>
      <vt:lpstr>Check Collinearity </vt:lpstr>
      <vt:lpstr>Data Visualization</vt:lpstr>
      <vt:lpstr>Normalization &amp; Create Dummy for Categorical X</vt:lpstr>
      <vt:lpstr>Balance the data</vt:lpstr>
      <vt:lpstr>Split train test, train, predict</vt:lpstr>
      <vt:lpstr>PowerPoint Presentation</vt:lpstr>
      <vt:lpstr>Finally - CEPP</vt:lpstr>
      <vt:lpstr>Python</vt:lpstr>
      <vt:lpstr>Python</vt:lpstr>
      <vt:lpstr>Ide (try print hello)</vt:lpstr>
      <vt:lpstr>Basic</vt:lpstr>
      <vt:lpstr>Variable Type</vt:lpstr>
      <vt:lpstr>Basic Datatypes</vt:lpstr>
      <vt:lpstr>Always Try DIR() then Internet Help</vt:lpstr>
      <vt:lpstr>Naming Rules</vt:lpstr>
      <vt:lpstr>Assignment</vt:lpstr>
      <vt:lpstr>Python Simple Syntax (Variable, assign or input) Refer to textbook page …</vt:lpstr>
      <vt:lpstr>Input default is string</vt:lpstr>
      <vt:lpstr>Operator : Number &amp; String</vt:lpstr>
      <vt:lpstr>Sequence Types</vt:lpstr>
      <vt:lpstr>Sequence Types</vt:lpstr>
      <vt:lpstr>Operations on Lists</vt:lpstr>
      <vt:lpstr>Operations on Lists</vt:lpstr>
      <vt:lpstr>Sequence Types</vt:lpstr>
      <vt:lpstr>Positive and negative indices</vt:lpstr>
      <vt:lpstr>Slicing: return copy of a subset</vt:lpstr>
      <vt:lpstr>Slicing: return copy of a =subset</vt:lpstr>
      <vt:lpstr>The ‘in’ Operator</vt:lpstr>
      <vt:lpstr>The + Operator</vt:lpstr>
      <vt:lpstr>The * Operator</vt:lpstr>
      <vt:lpstr>Operations on Lists Only </vt:lpstr>
      <vt:lpstr>If else</vt:lpstr>
      <vt:lpstr>And equivalent</vt:lpstr>
      <vt:lpstr>Or Equivalent</vt:lpstr>
      <vt:lpstr>A Code Sample (in IDLE)</vt:lpstr>
      <vt:lpstr>For Loop</vt:lpstr>
      <vt:lpstr>While loop</vt:lpstr>
      <vt:lpstr>File – read write and append</vt:lpstr>
      <vt:lpstr>Simple task</vt:lpstr>
      <vt:lpstr>Simple task Solution</vt:lpstr>
      <vt:lpstr>Creating a function</vt:lpstr>
      <vt:lpstr>Creating function with argument</vt:lpstr>
      <vt:lpstr>Return the value in functio</vt:lpstr>
      <vt:lpstr>2 simple function</vt:lpstr>
      <vt:lpstr>PowerPoint Presentation</vt:lpstr>
      <vt:lpstr>Creating a function</vt:lpstr>
      <vt:lpstr>OOP</vt:lpstr>
      <vt:lpstr>Class and OOP &amp; __init__</vt:lpstr>
      <vt:lpstr>PowerPoint Presentation</vt:lpstr>
      <vt:lpstr>Object</vt:lpstr>
      <vt:lpstr>Object Oriented Programming: Creating a class</vt:lpstr>
      <vt:lpstr>PowerPoint Presentation</vt:lpstr>
      <vt:lpstr>Graph</vt:lpstr>
      <vt:lpstr>Question</vt:lpstr>
      <vt:lpstr>Solution</vt:lpstr>
      <vt:lpstr>Question</vt:lpstr>
      <vt:lpstr>Solution</vt:lpstr>
      <vt:lpstr>Question</vt:lpstr>
      <vt:lpstr>Answer</vt:lpstr>
      <vt:lpstr>Palindromes</vt:lpstr>
      <vt:lpstr>Question</vt:lpstr>
      <vt:lpstr>Question</vt:lpstr>
      <vt:lpstr>Answer</vt:lpstr>
      <vt:lpstr>Question</vt:lpstr>
      <vt:lpstr>Answer</vt:lpstr>
      <vt:lpstr>Question</vt:lpstr>
      <vt:lpstr>Answer</vt:lpstr>
      <vt:lpstr>Question</vt:lpstr>
      <vt:lpstr>Solution</vt:lpstr>
      <vt:lpstr>Question</vt:lpstr>
      <vt:lpstr>Solution</vt:lpstr>
      <vt:lpstr>Question</vt:lpstr>
      <vt:lpstr>Solution</vt:lpstr>
      <vt:lpstr>Question</vt:lpstr>
      <vt:lpstr>Solution</vt:lpstr>
      <vt:lpstr>Optional</vt:lpstr>
      <vt:lpstr>Question</vt:lpstr>
      <vt:lpstr>Solution</vt:lpstr>
      <vt:lpstr>Others</vt:lpstr>
      <vt:lpstr>Advance Python</vt:lpstr>
      <vt:lpstr>Data Structure</vt:lpstr>
      <vt:lpstr>Mutable &amp; Unmutable</vt:lpstr>
      <vt:lpstr>Python Data Structure</vt:lpstr>
      <vt:lpstr>Dictionary</vt:lpstr>
      <vt:lpstr>Dictionary Operator</vt:lpstr>
      <vt:lpstr>Array</vt:lpstr>
      <vt:lpstr>Operator for lists</vt:lpstr>
      <vt:lpstr>Sets</vt:lpstr>
      <vt:lpstr>Stack (LIFO)</vt:lpstr>
      <vt:lpstr>Queue (FIFO)</vt:lpstr>
      <vt:lpstr>OOP</vt:lpstr>
      <vt:lpstr>Class and OOP &amp; __init__</vt:lpstr>
      <vt:lpstr>Object Oriented Programming: Creating a class</vt:lpstr>
      <vt:lpstr>Class, Object (Instance), Constructor</vt:lpstr>
      <vt:lpstr>Class, Object, Instance</vt:lpstr>
      <vt:lpstr>Constructor in Python Code</vt:lpstr>
      <vt:lpstr>Property – hasattr() to check</vt:lpstr>
      <vt:lpstr>isinstance</vt:lpstr>
      <vt:lpstr>Methods vs Function</vt:lpstr>
      <vt:lpstr>Package vs Module vs Class vs Method</vt:lpstr>
      <vt:lpstr>Subclass, Polymorphism &amp; inheritance</vt:lpstr>
      <vt:lpstr>Polymorphism &amp; inheritance</vt:lpstr>
      <vt:lpstr>Composition (has, use abc) vs Inheritance (belong to)</vt:lpstr>
      <vt:lpstr>Private vs Protected vs Public</vt:lpstr>
      <vt:lpstr>Private vs Protected vs Public</vt:lpstr>
      <vt:lpstr>Public, Protected, Private</vt:lpstr>
      <vt:lpstr>Encapsulation: How to access private variable. __object or setter and getter</vt:lpstr>
      <vt:lpstr>Multiple Superclass Attribute</vt:lpstr>
      <vt:lpstr>MRO — Method Resolution Order </vt:lpstr>
      <vt:lpstr>Multiple Superclass Methods – Same name then depends on mro (Method Resolution Order)</vt:lpstr>
      <vt:lpstr>Passing class as argument</vt:lpstr>
      <vt:lpstr>__class__</vt:lpstr>
      <vt:lpstr>__dict__</vt:lpstr>
      <vt:lpstr>Super()</vt:lpstr>
      <vt:lpstr>Polymorphism</vt:lpstr>
      <vt:lpstr>dir() module in a object</vt:lpstr>
      <vt:lpstr>Static vs class methods</vt:lpstr>
      <vt:lpstr>Static vs class</vt:lpstr>
      <vt:lpstr>Abstract base class (Interface)</vt:lpstr>
      <vt:lpstr>Overloading and Overriding</vt:lpstr>
      <vt:lpstr>Interface vs Abstract</vt:lpstr>
      <vt:lpstr>SQL &amp; XML</vt:lpstr>
      <vt:lpstr>Create DB, Table, Insert, Select</vt:lpstr>
      <vt:lpstr>PowerPoint Presentation</vt:lpstr>
      <vt:lpstr>Multiple SQL</vt:lpstr>
      <vt:lpstr>Select statement (where condition)</vt:lpstr>
      <vt:lpstr>Update</vt:lpstr>
      <vt:lpstr>delete</vt:lpstr>
      <vt:lpstr>xml</vt:lpstr>
      <vt:lpstr>Xml elements : Select (tag, child, text)</vt:lpstr>
      <vt:lpstr>Find and get</vt:lpstr>
      <vt:lpstr>Root, child, sub child</vt:lpstr>
      <vt:lpstr>remove</vt:lpstr>
      <vt:lpstr>Set (updates)</vt:lpstr>
      <vt:lpstr>write</vt:lpstr>
      <vt:lpstr>Network Programming</vt:lpstr>
      <vt:lpstr>Network Programming: REST API using Request &amp; json</vt:lpstr>
      <vt:lpstr>Json &amp; xml format</vt:lpstr>
      <vt:lpstr>Request HTTP method</vt:lpstr>
      <vt:lpstr>request</vt:lpstr>
      <vt:lpstr>Cars.json</vt:lpstr>
      <vt:lpstr>Request for specific information</vt:lpstr>
      <vt:lpstr>Socket Programming</vt:lpstr>
      <vt:lpstr>Socket Programming</vt:lpstr>
      <vt:lpstr>Socket – Server Client</vt:lpstr>
      <vt:lpstr>Configuration File</vt:lpstr>
      <vt:lpstr>Others</vt:lpstr>
      <vt:lpstr>pipe</vt:lpstr>
      <vt:lpstr>Pickle &amp; Shelve (store variable in file)</vt:lpstr>
      <vt:lpstr>Decorator</vt:lpstr>
      <vt:lpstr>Decorator</vt:lpstr>
      <vt:lpstr>Generator &amp; Yield (multiple return function)</vt:lpstr>
      <vt:lpstr>Pass multiple argument *args and **kwargs</vt:lpstr>
      <vt:lpstr>Pass Multiple Argument</vt:lpstr>
      <vt:lpstr>Except &amp; Raise Exception</vt:lpstr>
      <vt:lpstr>Types of exception &amp; Raise</vt:lpstr>
      <vt:lpstr>Assertion</vt:lpstr>
      <vt:lpstr>Lambda vs function </vt:lpstr>
      <vt:lpstr>__name__ is the name of a module</vt:lpstr>
      <vt:lpstr>pip https://pip.pypa.io/en/stable/cli/  </vt:lpstr>
      <vt:lpstr>Pypi https://pypi.org/search/?c=Programming+Language+%3A%3A+Python+%3A%3A+3</vt:lpstr>
      <vt:lpstr>Pyc file</vt:lpstr>
      <vt:lpstr>Name space</vt:lpstr>
      <vt:lpstr>Buildin Namespace</vt:lpstr>
      <vt:lpstr>Platform : Enquiry on the system</vt:lpstr>
      <vt:lpstr>Predefine Function</vt:lpstr>
      <vt:lpstr>Create Virtual Environment</vt:lpstr>
      <vt:lpstr>Activate the Environment</vt:lpstr>
      <vt:lpstr>Pip list (nothing inside)</vt:lpstr>
      <vt:lpstr>Try install one packages (say numpy)</vt:lpstr>
      <vt:lpstr>Magic method</vt:lpstr>
      <vt:lpstr>Log</vt:lpstr>
      <vt:lpstr>Log</vt:lpstr>
      <vt:lpstr>Multi-Threading</vt:lpstr>
      <vt:lpstr>Window GUI - tkinter</vt:lpstr>
      <vt:lpstr>PEP Python Enhancement Proposals</vt:lpstr>
      <vt:lpstr>PEP8 Style</vt:lpstr>
      <vt:lpstr>Shallow and Deep Copy</vt:lpstr>
      <vt:lpstr>INI file</vt:lpstr>
      <vt:lpstr>Excel with Python</vt:lpstr>
      <vt:lpstr>Importing the library</vt:lpstr>
      <vt:lpstr>Creating our first workbook</vt:lpstr>
      <vt:lpstr>Reading in Excel files</vt:lpstr>
      <vt:lpstr>Retrieving data from spreadsheet</vt:lpstr>
      <vt:lpstr>Accessing Excel data</vt:lpstr>
      <vt:lpstr>Iterating through our data by slicing</vt:lpstr>
      <vt:lpstr>Iterating through our data by looping</vt:lpstr>
      <vt:lpstr>Managing rows and columns</vt:lpstr>
      <vt:lpstr>Creating, deleting &amp; duplicate sheets</vt:lpstr>
      <vt:lpstr>Adding formulas to worksheet</vt:lpstr>
      <vt:lpstr>Adding new entries to TSS customer sheet</vt:lpstr>
      <vt:lpstr>Adding new entries to TSS customer sheet</vt:lpstr>
      <vt:lpstr>Import module</vt:lpstr>
      <vt:lpstr>Python for AI (Loan Default)</vt:lpstr>
      <vt:lpstr>Basic Command</vt:lpstr>
      <vt:lpstr>Library</vt:lpstr>
      <vt:lpstr>Check Data Imbalance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 Ranking</vt:lpstr>
      <vt:lpstr>PowerPoint Presentation</vt:lpstr>
      <vt:lpstr>Feature Engineering (important for linear regression)</vt:lpstr>
      <vt:lpstr>PowerPoint Presentation</vt:lpstr>
      <vt:lpstr>PowerPoint Presentation</vt:lpstr>
      <vt:lpstr>Select Features (Continuous)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dc:title>
  <dc:creator>Teik Toe Teoh</dc:creator>
  <cp:lastModifiedBy>Teoh Teik Toe</cp:lastModifiedBy>
  <cp:revision>349</cp:revision>
  <dcterms:created xsi:type="dcterms:W3CDTF">2020-12-16T09:09:19Z</dcterms:created>
  <dcterms:modified xsi:type="dcterms:W3CDTF">2022-12-24T03:02:37Z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0x010100DAEF7347F08B3B4A96C14A574E7D6F6C</vt:lpwstr>
  </property>
</Properties>
</file>