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59" r:id="rId5"/>
    <p:sldId id="1967" r:id="rId6"/>
    <p:sldId id="1965" r:id="rId7"/>
    <p:sldId id="1966" r:id="rId8"/>
    <p:sldId id="1963" r:id="rId9"/>
    <p:sldId id="1964" r:id="rId10"/>
    <p:sldId id="1961" r:id="rId11"/>
    <p:sldId id="1962" r:id="rId12"/>
    <p:sldId id="1959" r:id="rId13"/>
    <p:sldId id="1949" r:id="rId14"/>
    <p:sldId id="1951" r:id="rId15"/>
    <p:sldId id="1953" r:id="rId16"/>
    <p:sldId id="1954" r:id="rId17"/>
    <p:sldId id="1956" r:id="rId18"/>
    <p:sldId id="1957" r:id="rId19"/>
    <p:sldId id="1901" r:id="rId20"/>
    <p:sldId id="1948" r:id="rId21"/>
    <p:sldId id="1950" r:id="rId22"/>
    <p:sldId id="1903" r:id="rId23"/>
    <p:sldId id="1905" r:id="rId24"/>
    <p:sldId id="1955" r:id="rId25"/>
    <p:sldId id="1413" r:id="rId26"/>
    <p:sldId id="1900" r:id="rId27"/>
    <p:sldId id="1902" r:id="rId28"/>
    <p:sldId id="1544" r:id="rId29"/>
    <p:sldId id="1888" r:id="rId30"/>
    <p:sldId id="258" r:id="rId31"/>
    <p:sldId id="1895" r:id="rId32"/>
    <p:sldId id="1510" r:id="rId33"/>
    <p:sldId id="1890" r:id="rId34"/>
    <p:sldId id="272" r:id="rId35"/>
    <p:sldId id="1958" r:id="rId36"/>
    <p:sldId id="1897" r:id="rId37"/>
    <p:sldId id="1898" r:id="rId38"/>
    <p:sldId id="1952" r:id="rId39"/>
    <p:sldId id="1945" r:id="rId40"/>
    <p:sldId id="1692" r:id="rId41"/>
    <p:sldId id="1430" r:id="rId42"/>
    <p:sldId id="1435" r:id="rId43"/>
    <p:sldId id="968" r:id="rId44"/>
    <p:sldId id="1064" r:id="rId45"/>
    <p:sldId id="895" r:id="rId46"/>
    <p:sldId id="1690" r:id="rId47"/>
    <p:sldId id="1664" r:id="rId48"/>
    <p:sldId id="1400" r:id="rId49"/>
    <p:sldId id="1693" r:id="rId50"/>
    <p:sldId id="1137" r:id="rId51"/>
    <p:sldId id="329" r:id="rId52"/>
    <p:sldId id="1414" r:id="rId53"/>
    <p:sldId id="1411" r:id="rId54"/>
    <p:sldId id="1660" r:id="rId55"/>
    <p:sldId id="1946" r:id="rId56"/>
    <p:sldId id="1947" r:id="rId57"/>
    <p:sldId id="700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1D16A5-C514-4FFD-932D-7524F7C59281}" v="2" dt="2024-07-16T01:07:59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7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ik Toe Teoh" userId="f2f2b67b8c6b3629" providerId="LiveId" clId="{C91D16A5-C514-4FFD-932D-7524F7C59281}"/>
    <pc:docChg chg="custSel addSld modSld">
      <pc:chgData name="Teik Toe Teoh" userId="f2f2b67b8c6b3629" providerId="LiveId" clId="{C91D16A5-C514-4FFD-932D-7524F7C59281}" dt="2024-07-16T01:09:16.133" v="25" actId="14100"/>
      <pc:docMkLst>
        <pc:docMk/>
      </pc:docMkLst>
      <pc:sldChg chg="addSp delSp modSp mod">
        <pc:chgData name="Teik Toe Teoh" userId="f2f2b67b8c6b3629" providerId="LiveId" clId="{C91D16A5-C514-4FFD-932D-7524F7C59281}" dt="2024-07-16T01:09:16.133" v="25" actId="14100"/>
        <pc:sldMkLst>
          <pc:docMk/>
          <pc:sldMk cId="1659892174" sldId="1966"/>
        </pc:sldMkLst>
        <pc:spChg chg="mod">
          <ac:chgData name="Teik Toe Teoh" userId="f2f2b67b8c6b3629" providerId="LiveId" clId="{C91D16A5-C514-4FFD-932D-7524F7C59281}" dt="2024-07-16T01:08:12.949" v="21"/>
          <ac:spMkLst>
            <pc:docMk/>
            <pc:sldMk cId="1659892174" sldId="1966"/>
            <ac:spMk id="3" creationId="{D147BAC3-2502-1BF2-E198-7975A6477022}"/>
          </ac:spMkLst>
        </pc:spChg>
        <pc:spChg chg="add">
          <ac:chgData name="Teik Toe Teoh" userId="f2f2b67b8c6b3629" providerId="LiveId" clId="{C91D16A5-C514-4FFD-932D-7524F7C59281}" dt="2024-07-16T01:07:57.627" v="20"/>
          <ac:spMkLst>
            <pc:docMk/>
            <pc:sldMk cId="1659892174" sldId="1966"/>
            <ac:spMk id="6" creationId="{120EAA19-58B9-0F66-3B64-1286FBE450D7}"/>
          </ac:spMkLst>
        </pc:spChg>
        <pc:picChg chg="del">
          <ac:chgData name="Teik Toe Teoh" userId="f2f2b67b8c6b3629" providerId="LiveId" clId="{C91D16A5-C514-4FFD-932D-7524F7C59281}" dt="2024-07-16T01:08:15.169" v="22" actId="478"/>
          <ac:picMkLst>
            <pc:docMk/>
            <pc:sldMk cId="1659892174" sldId="1966"/>
            <ac:picMk id="4" creationId="{55EF64D4-5F11-9846-3294-B3D27E7EACA5}"/>
          </ac:picMkLst>
        </pc:picChg>
        <pc:picChg chg="add mod">
          <ac:chgData name="Teik Toe Teoh" userId="f2f2b67b8c6b3629" providerId="LiveId" clId="{C91D16A5-C514-4FFD-932D-7524F7C59281}" dt="2024-07-16T01:09:16.133" v="25" actId="14100"/>
          <ac:picMkLst>
            <pc:docMk/>
            <pc:sldMk cId="1659892174" sldId="1966"/>
            <ac:picMk id="8" creationId="{CC6AFA13-B01C-86B6-41EB-49CEDE82B115}"/>
          </ac:picMkLst>
        </pc:picChg>
      </pc:sldChg>
      <pc:sldChg chg="modSp new mod">
        <pc:chgData name="Teik Toe Teoh" userId="f2f2b67b8c6b3629" providerId="LiveId" clId="{C91D16A5-C514-4FFD-932D-7524F7C59281}" dt="2024-07-16T01:03:16.221" v="19" actId="20577"/>
        <pc:sldMkLst>
          <pc:docMk/>
          <pc:sldMk cId="35608365" sldId="1967"/>
        </pc:sldMkLst>
        <pc:spChg chg="mod">
          <ac:chgData name="Teik Toe Teoh" userId="f2f2b67b8c6b3629" providerId="LiveId" clId="{C91D16A5-C514-4FFD-932D-7524F7C59281}" dt="2024-07-16T01:03:16.221" v="19" actId="20577"/>
          <ac:spMkLst>
            <pc:docMk/>
            <pc:sldMk cId="35608365" sldId="1967"/>
            <ac:spMk id="2" creationId="{60147CE5-3C9E-AA24-537E-2542B634509C}"/>
          </ac:spMkLst>
        </pc:spChg>
        <pc:spChg chg="mod">
          <ac:chgData name="Teik Toe Teoh" userId="f2f2b67b8c6b3629" providerId="LiveId" clId="{C91D16A5-C514-4FFD-932D-7524F7C59281}" dt="2024-07-16T01:03:10.210" v="12" actId="1076"/>
          <ac:spMkLst>
            <pc:docMk/>
            <pc:sldMk cId="35608365" sldId="1967"/>
            <ac:spMk id="3" creationId="{B5CF057D-1C3D-FF9A-BF3F-39E55A605D0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FC5F2B-1CDE-4851-898D-0B58332EE15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B0F18007-0DA4-4250-83C5-DB1D6EF64F0C}">
      <dgm:prSet phldrT="[Text]"/>
      <dgm:spPr/>
      <dgm:t>
        <a:bodyPr/>
        <a:lstStyle/>
        <a:p>
          <a:r>
            <a:rPr lang="en-US"/>
            <a:t>AI and Big Data</a:t>
          </a:r>
          <a:endParaRPr lang="en-SG"/>
        </a:p>
      </dgm:t>
    </dgm:pt>
    <dgm:pt modelId="{8271F93F-B302-4F02-9B35-5FC01C697E1B}" type="parTrans" cxnId="{F8D134BA-C54E-41FE-9D70-2773DBDFB996}">
      <dgm:prSet/>
      <dgm:spPr/>
      <dgm:t>
        <a:bodyPr/>
        <a:lstStyle/>
        <a:p>
          <a:endParaRPr lang="en-SG"/>
        </a:p>
      </dgm:t>
    </dgm:pt>
    <dgm:pt modelId="{4E38A063-406C-4DB6-B09B-9471BC15CBD8}" type="sibTrans" cxnId="{F8D134BA-C54E-41FE-9D70-2773DBDFB996}">
      <dgm:prSet/>
      <dgm:spPr/>
      <dgm:t>
        <a:bodyPr/>
        <a:lstStyle/>
        <a:p>
          <a:endParaRPr lang="en-SG"/>
        </a:p>
      </dgm:t>
    </dgm:pt>
    <dgm:pt modelId="{E893F18E-859A-4DEF-8D94-AB6AFC37A382}">
      <dgm:prSet phldrT="[Text]"/>
      <dgm:spPr/>
      <dgm:t>
        <a:bodyPr/>
        <a:lstStyle/>
        <a:p>
          <a:r>
            <a:rPr lang="en-US"/>
            <a:t>Internet of Thing</a:t>
          </a:r>
          <a:endParaRPr lang="en-SG"/>
        </a:p>
      </dgm:t>
    </dgm:pt>
    <dgm:pt modelId="{FCF10528-6175-421C-B957-9686A6DCBB85}" type="parTrans" cxnId="{71D5FF2C-A249-4ABD-8BF1-4EA807FD9697}">
      <dgm:prSet/>
      <dgm:spPr/>
      <dgm:t>
        <a:bodyPr/>
        <a:lstStyle/>
        <a:p>
          <a:endParaRPr lang="en-SG"/>
        </a:p>
      </dgm:t>
    </dgm:pt>
    <dgm:pt modelId="{3C58364D-C809-4FC1-9A27-B9B631A983CA}" type="sibTrans" cxnId="{71D5FF2C-A249-4ABD-8BF1-4EA807FD9697}">
      <dgm:prSet/>
      <dgm:spPr/>
      <dgm:t>
        <a:bodyPr/>
        <a:lstStyle/>
        <a:p>
          <a:endParaRPr lang="en-SG"/>
        </a:p>
      </dgm:t>
    </dgm:pt>
    <dgm:pt modelId="{C73B25F2-6CAB-408D-9660-BC7217C8E91C}">
      <dgm:prSet phldrT="[Text]"/>
      <dgm:spPr/>
      <dgm:t>
        <a:bodyPr/>
        <a:lstStyle/>
        <a:p>
          <a:r>
            <a:rPr lang="en-US"/>
            <a:t>Robotic Process Engineering</a:t>
          </a:r>
          <a:endParaRPr lang="en-SG"/>
        </a:p>
      </dgm:t>
    </dgm:pt>
    <dgm:pt modelId="{5B575C49-E21D-4726-BC98-B30C7FF2A089}" type="parTrans" cxnId="{17E8D443-DA5F-4F4E-B0B3-A7523C47E20E}">
      <dgm:prSet/>
      <dgm:spPr/>
      <dgm:t>
        <a:bodyPr/>
        <a:lstStyle/>
        <a:p>
          <a:endParaRPr lang="en-SG"/>
        </a:p>
      </dgm:t>
    </dgm:pt>
    <dgm:pt modelId="{F2FA80F2-7505-4C61-8616-993F1AC74B71}" type="sibTrans" cxnId="{17E8D443-DA5F-4F4E-B0B3-A7523C47E20E}">
      <dgm:prSet/>
      <dgm:spPr/>
      <dgm:t>
        <a:bodyPr/>
        <a:lstStyle/>
        <a:p>
          <a:endParaRPr lang="en-SG"/>
        </a:p>
      </dgm:t>
    </dgm:pt>
    <dgm:pt modelId="{B282C04B-A01A-4E90-B948-4D3004D104E3}">
      <dgm:prSet phldrT="[Text]"/>
      <dgm:spPr/>
      <dgm:t>
        <a:bodyPr/>
        <a:lstStyle/>
        <a:p>
          <a:r>
            <a:rPr lang="en-US"/>
            <a:t>Block Chain</a:t>
          </a:r>
          <a:endParaRPr lang="en-SG"/>
        </a:p>
      </dgm:t>
    </dgm:pt>
    <dgm:pt modelId="{077FB9D7-063B-41F6-B535-329A78B33588}" type="parTrans" cxnId="{BD814D63-1B8B-4003-9085-C55DD7791C4A}">
      <dgm:prSet/>
      <dgm:spPr/>
      <dgm:t>
        <a:bodyPr/>
        <a:lstStyle/>
        <a:p>
          <a:endParaRPr lang="en-SG"/>
        </a:p>
      </dgm:t>
    </dgm:pt>
    <dgm:pt modelId="{AC215562-15C2-4D98-B262-DD4FA0C0E804}" type="sibTrans" cxnId="{BD814D63-1B8B-4003-9085-C55DD7791C4A}">
      <dgm:prSet/>
      <dgm:spPr/>
      <dgm:t>
        <a:bodyPr/>
        <a:lstStyle/>
        <a:p>
          <a:endParaRPr lang="en-SG"/>
        </a:p>
      </dgm:t>
    </dgm:pt>
    <dgm:pt modelId="{DDBC105C-6204-4915-B32E-D3FFABC2EEAC}">
      <dgm:prSet phldrT="[Text]"/>
      <dgm:spPr/>
      <dgm:t>
        <a:bodyPr/>
        <a:lstStyle/>
        <a:p>
          <a:r>
            <a:rPr lang="en-US"/>
            <a:t>AI &amp; Big Data</a:t>
          </a:r>
          <a:endParaRPr lang="en-SG"/>
        </a:p>
      </dgm:t>
    </dgm:pt>
    <dgm:pt modelId="{E030BAD1-2ED2-4B83-8A3C-AB3D6B67AC95}" type="parTrans" cxnId="{5450D08B-27EE-4AD8-A7FC-F0199D177E24}">
      <dgm:prSet/>
      <dgm:spPr/>
      <dgm:t>
        <a:bodyPr/>
        <a:lstStyle/>
        <a:p>
          <a:endParaRPr lang="en-SG"/>
        </a:p>
      </dgm:t>
    </dgm:pt>
    <dgm:pt modelId="{F8A2C1B3-EF95-4097-985E-9FD9BC137BB7}" type="sibTrans" cxnId="{5450D08B-27EE-4AD8-A7FC-F0199D177E24}">
      <dgm:prSet/>
      <dgm:spPr/>
      <dgm:t>
        <a:bodyPr/>
        <a:lstStyle/>
        <a:p>
          <a:endParaRPr lang="en-SG"/>
        </a:p>
      </dgm:t>
    </dgm:pt>
    <dgm:pt modelId="{EAAC488C-5966-4CE8-8791-40BA03861E61}">
      <dgm:prSet phldrT="[Text]"/>
      <dgm:spPr/>
      <dgm:t>
        <a:bodyPr/>
        <a:lstStyle/>
        <a:p>
          <a:r>
            <a:rPr lang="en-US"/>
            <a:t>Cloud</a:t>
          </a:r>
          <a:endParaRPr lang="en-SG"/>
        </a:p>
      </dgm:t>
    </dgm:pt>
    <dgm:pt modelId="{1352E3A2-9B26-435A-B547-AF0ADE155AB0}" type="parTrans" cxnId="{321567A9-AF26-42DF-95BD-CE58EDFD5213}">
      <dgm:prSet/>
      <dgm:spPr/>
      <dgm:t>
        <a:bodyPr/>
        <a:lstStyle/>
        <a:p>
          <a:endParaRPr lang="en-SG"/>
        </a:p>
      </dgm:t>
    </dgm:pt>
    <dgm:pt modelId="{7E561002-8002-4914-A849-C23A27B4359B}" type="sibTrans" cxnId="{321567A9-AF26-42DF-95BD-CE58EDFD5213}">
      <dgm:prSet/>
      <dgm:spPr/>
      <dgm:t>
        <a:bodyPr/>
        <a:lstStyle/>
        <a:p>
          <a:endParaRPr lang="en-SG"/>
        </a:p>
      </dgm:t>
    </dgm:pt>
    <dgm:pt modelId="{9BB8F0B9-098A-4871-8EE1-F5EAD2026BD9}">
      <dgm:prSet phldrT="[Text]"/>
      <dgm:spPr/>
      <dgm:t>
        <a:bodyPr/>
        <a:lstStyle/>
        <a:p>
          <a:r>
            <a:rPr lang="en-US" dirty="0"/>
            <a:t>Natural Language Processing</a:t>
          </a:r>
          <a:endParaRPr lang="en-SG" dirty="0"/>
        </a:p>
      </dgm:t>
    </dgm:pt>
    <dgm:pt modelId="{3491587C-3C0C-4115-B771-36EB1ABF1DD0}" type="parTrans" cxnId="{187D64ED-AB38-4A09-80E6-DBF2F4C7211E}">
      <dgm:prSet/>
      <dgm:spPr/>
      <dgm:t>
        <a:bodyPr/>
        <a:lstStyle/>
        <a:p>
          <a:endParaRPr lang="en-SG"/>
        </a:p>
      </dgm:t>
    </dgm:pt>
    <dgm:pt modelId="{963E178F-52D2-4B81-898B-03BF3E6BD038}" type="sibTrans" cxnId="{187D64ED-AB38-4A09-80E6-DBF2F4C7211E}">
      <dgm:prSet/>
      <dgm:spPr/>
      <dgm:t>
        <a:bodyPr/>
        <a:lstStyle/>
        <a:p>
          <a:endParaRPr lang="en-SG"/>
        </a:p>
      </dgm:t>
    </dgm:pt>
    <dgm:pt modelId="{2DC80CB3-05AB-41E7-944A-FA3FF4A4679A}">
      <dgm:prSet phldrT="[Text]"/>
      <dgm:spPr/>
      <dgm:t>
        <a:bodyPr/>
        <a:lstStyle/>
        <a:p>
          <a:r>
            <a:rPr lang="en-SG" dirty="0"/>
            <a:t>Web 3</a:t>
          </a:r>
        </a:p>
      </dgm:t>
    </dgm:pt>
    <dgm:pt modelId="{3260E9A6-2116-4FB6-B515-E46B0D7B8A14}" type="parTrans" cxnId="{AFD4F1F6-DBAF-4718-995A-F3BA04A87B50}">
      <dgm:prSet/>
      <dgm:spPr/>
      <dgm:t>
        <a:bodyPr/>
        <a:lstStyle/>
        <a:p>
          <a:endParaRPr lang="en-SG"/>
        </a:p>
      </dgm:t>
    </dgm:pt>
    <dgm:pt modelId="{6BFCAEF0-94FD-4551-8641-865815E76FA5}" type="sibTrans" cxnId="{AFD4F1F6-DBAF-4718-995A-F3BA04A87B50}">
      <dgm:prSet/>
      <dgm:spPr/>
      <dgm:t>
        <a:bodyPr/>
        <a:lstStyle/>
        <a:p>
          <a:endParaRPr lang="en-SG"/>
        </a:p>
      </dgm:t>
    </dgm:pt>
    <dgm:pt modelId="{80D8E783-079B-41EB-A217-132FFDB734D0}">
      <dgm:prSet phldrT="[Text]"/>
      <dgm:spPr/>
      <dgm:t>
        <a:bodyPr/>
        <a:lstStyle/>
        <a:p>
          <a:r>
            <a:rPr lang="en-SG" dirty="0"/>
            <a:t>Automation</a:t>
          </a:r>
        </a:p>
      </dgm:t>
    </dgm:pt>
    <dgm:pt modelId="{731341A8-24CD-4999-AB15-481321E984C3}" type="parTrans" cxnId="{12DFDC88-FCA5-4170-924D-C4301649D57D}">
      <dgm:prSet/>
      <dgm:spPr/>
      <dgm:t>
        <a:bodyPr/>
        <a:lstStyle/>
        <a:p>
          <a:endParaRPr lang="en-SG"/>
        </a:p>
      </dgm:t>
    </dgm:pt>
    <dgm:pt modelId="{DA5C1299-285D-4CC0-A8DD-AC0D85BD93D2}" type="sibTrans" cxnId="{12DFDC88-FCA5-4170-924D-C4301649D57D}">
      <dgm:prSet/>
      <dgm:spPr/>
      <dgm:t>
        <a:bodyPr/>
        <a:lstStyle/>
        <a:p>
          <a:endParaRPr lang="en-SG"/>
        </a:p>
      </dgm:t>
    </dgm:pt>
    <dgm:pt modelId="{5EE1E164-5E29-4582-8CCE-9578FEA9EDEE}" type="pres">
      <dgm:prSet presAssocID="{3CFC5F2B-1CDE-4851-898D-0B58332EE15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3BE012-6639-4449-9648-FE40597723A3}" type="pres">
      <dgm:prSet presAssocID="{B0F18007-0DA4-4250-83C5-DB1D6EF64F0C}" presName="centerShape" presStyleLbl="node0" presStyleIdx="0" presStyleCnt="1"/>
      <dgm:spPr/>
    </dgm:pt>
    <dgm:pt modelId="{2D1A9A4E-DA51-4B94-ADEA-5D73849E27A5}" type="pres">
      <dgm:prSet presAssocID="{FCF10528-6175-421C-B957-9686A6DCBB85}" presName="Name9" presStyleLbl="parChTrans1D2" presStyleIdx="0" presStyleCnt="8"/>
      <dgm:spPr/>
    </dgm:pt>
    <dgm:pt modelId="{924BF3E9-DE8E-4A71-8973-157355E3DD55}" type="pres">
      <dgm:prSet presAssocID="{FCF10528-6175-421C-B957-9686A6DCBB85}" presName="connTx" presStyleLbl="parChTrans1D2" presStyleIdx="0" presStyleCnt="8"/>
      <dgm:spPr/>
    </dgm:pt>
    <dgm:pt modelId="{B1676AE5-8640-4FAA-8033-5895021B0E11}" type="pres">
      <dgm:prSet presAssocID="{E893F18E-859A-4DEF-8D94-AB6AFC37A382}" presName="node" presStyleLbl="node1" presStyleIdx="0" presStyleCnt="8">
        <dgm:presLayoutVars>
          <dgm:bulletEnabled val="1"/>
        </dgm:presLayoutVars>
      </dgm:prSet>
      <dgm:spPr/>
    </dgm:pt>
    <dgm:pt modelId="{6E302D9A-BAB5-438C-9C47-8AEDB3C4D13F}" type="pres">
      <dgm:prSet presAssocID="{5B575C49-E21D-4726-BC98-B30C7FF2A089}" presName="Name9" presStyleLbl="parChTrans1D2" presStyleIdx="1" presStyleCnt="8"/>
      <dgm:spPr/>
    </dgm:pt>
    <dgm:pt modelId="{CDAAC190-19A4-429B-AA6E-5F07A54D6269}" type="pres">
      <dgm:prSet presAssocID="{5B575C49-E21D-4726-BC98-B30C7FF2A089}" presName="connTx" presStyleLbl="parChTrans1D2" presStyleIdx="1" presStyleCnt="8"/>
      <dgm:spPr/>
    </dgm:pt>
    <dgm:pt modelId="{3E70B3B1-6692-4F29-8DFC-B4C6C84FFCF5}" type="pres">
      <dgm:prSet presAssocID="{C73B25F2-6CAB-408D-9660-BC7217C8E91C}" presName="node" presStyleLbl="node1" presStyleIdx="1" presStyleCnt="8">
        <dgm:presLayoutVars>
          <dgm:bulletEnabled val="1"/>
        </dgm:presLayoutVars>
      </dgm:prSet>
      <dgm:spPr/>
    </dgm:pt>
    <dgm:pt modelId="{883C5694-8182-4AD1-AAEF-3821FA161030}" type="pres">
      <dgm:prSet presAssocID="{077FB9D7-063B-41F6-B535-329A78B33588}" presName="Name9" presStyleLbl="parChTrans1D2" presStyleIdx="2" presStyleCnt="8"/>
      <dgm:spPr/>
    </dgm:pt>
    <dgm:pt modelId="{DB058161-2E45-4600-8D5B-786829286421}" type="pres">
      <dgm:prSet presAssocID="{077FB9D7-063B-41F6-B535-329A78B33588}" presName="connTx" presStyleLbl="parChTrans1D2" presStyleIdx="2" presStyleCnt="8"/>
      <dgm:spPr/>
    </dgm:pt>
    <dgm:pt modelId="{78FFABC0-800F-42E9-9BAA-FA2EAD2AEC82}" type="pres">
      <dgm:prSet presAssocID="{B282C04B-A01A-4E90-B948-4D3004D104E3}" presName="node" presStyleLbl="node1" presStyleIdx="2" presStyleCnt="8">
        <dgm:presLayoutVars>
          <dgm:bulletEnabled val="1"/>
        </dgm:presLayoutVars>
      </dgm:prSet>
      <dgm:spPr/>
    </dgm:pt>
    <dgm:pt modelId="{1C8922F5-7956-4099-85CD-EE3100C604D8}" type="pres">
      <dgm:prSet presAssocID="{E030BAD1-2ED2-4B83-8A3C-AB3D6B67AC95}" presName="Name9" presStyleLbl="parChTrans1D2" presStyleIdx="3" presStyleCnt="8"/>
      <dgm:spPr/>
    </dgm:pt>
    <dgm:pt modelId="{9DF063F0-DAC3-45AC-9BE3-4EBDBDA47B60}" type="pres">
      <dgm:prSet presAssocID="{E030BAD1-2ED2-4B83-8A3C-AB3D6B67AC95}" presName="connTx" presStyleLbl="parChTrans1D2" presStyleIdx="3" presStyleCnt="8"/>
      <dgm:spPr/>
    </dgm:pt>
    <dgm:pt modelId="{EA851380-960F-49D7-ACB5-92DFEF9E3CF9}" type="pres">
      <dgm:prSet presAssocID="{DDBC105C-6204-4915-B32E-D3FFABC2EEAC}" presName="node" presStyleLbl="node1" presStyleIdx="3" presStyleCnt="8">
        <dgm:presLayoutVars>
          <dgm:bulletEnabled val="1"/>
        </dgm:presLayoutVars>
      </dgm:prSet>
      <dgm:spPr/>
    </dgm:pt>
    <dgm:pt modelId="{B119FFE5-0DE5-4020-BAD7-A779B385E611}" type="pres">
      <dgm:prSet presAssocID="{1352E3A2-9B26-435A-B547-AF0ADE155AB0}" presName="Name9" presStyleLbl="parChTrans1D2" presStyleIdx="4" presStyleCnt="8"/>
      <dgm:spPr/>
    </dgm:pt>
    <dgm:pt modelId="{6F90E154-2BCD-4DB1-9F02-148695303B07}" type="pres">
      <dgm:prSet presAssocID="{1352E3A2-9B26-435A-B547-AF0ADE155AB0}" presName="connTx" presStyleLbl="parChTrans1D2" presStyleIdx="4" presStyleCnt="8"/>
      <dgm:spPr/>
    </dgm:pt>
    <dgm:pt modelId="{3A5F13F6-94F9-4A5A-A597-55279AB2BD9D}" type="pres">
      <dgm:prSet presAssocID="{EAAC488C-5966-4CE8-8791-40BA03861E61}" presName="node" presStyleLbl="node1" presStyleIdx="4" presStyleCnt="8">
        <dgm:presLayoutVars>
          <dgm:bulletEnabled val="1"/>
        </dgm:presLayoutVars>
      </dgm:prSet>
      <dgm:spPr/>
    </dgm:pt>
    <dgm:pt modelId="{C225CF12-E1DE-43ED-AC0E-77B13EB0A10B}" type="pres">
      <dgm:prSet presAssocID="{3491587C-3C0C-4115-B771-36EB1ABF1DD0}" presName="Name9" presStyleLbl="parChTrans1D2" presStyleIdx="5" presStyleCnt="8"/>
      <dgm:spPr/>
    </dgm:pt>
    <dgm:pt modelId="{BF6CACED-C9F6-4710-8244-D9F6D6881BB2}" type="pres">
      <dgm:prSet presAssocID="{3491587C-3C0C-4115-B771-36EB1ABF1DD0}" presName="connTx" presStyleLbl="parChTrans1D2" presStyleIdx="5" presStyleCnt="8"/>
      <dgm:spPr/>
    </dgm:pt>
    <dgm:pt modelId="{BAEF2113-C81E-493D-A642-908545D1D567}" type="pres">
      <dgm:prSet presAssocID="{9BB8F0B9-098A-4871-8EE1-F5EAD2026BD9}" presName="node" presStyleLbl="node1" presStyleIdx="5" presStyleCnt="8">
        <dgm:presLayoutVars>
          <dgm:bulletEnabled val="1"/>
        </dgm:presLayoutVars>
      </dgm:prSet>
      <dgm:spPr/>
    </dgm:pt>
    <dgm:pt modelId="{384D0EE3-562B-41CC-95CE-49D6DCAD31B5}" type="pres">
      <dgm:prSet presAssocID="{3260E9A6-2116-4FB6-B515-E46B0D7B8A14}" presName="Name9" presStyleLbl="parChTrans1D2" presStyleIdx="6" presStyleCnt="8"/>
      <dgm:spPr/>
    </dgm:pt>
    <dgm:pt modelId="{74CC7529-57AB-42D6-A898-0C9CF064468C}" type="pres">
      <dgm:prSet presAssocID="{3260E9A6-2116-4FB6-B515-E46B0D7B8A14}" presName="connTx" presStyleLbl="parChTrans1D2" presStyleIdx="6" presStyleCnt="8"/>
      <dgm:spPr/>
    </dgm:pt>
    <dgm:pt modelId="{11C078D3-F874-4D33-ACD5-10A1A7C224A9}" type="pres">
      <dgm:prSet presAssocID="{2DC80CB3-05AB-41E7-944A-FA3FF4A4679A}" presName="node" presStyleLbl="node1" presStyleIdx="6" presStyleCnt="8">
        <dgm:presLayoutVars>
          <dgm:bulletEnabled val="1"/>
        </dgm:presLayoutVars>
      </dgm:prSet>
      <dgm:spPr/>
    </dgm:pt>
    <dgm:pt modelId="{DDE27CAF-0374-4417-97AD-7E1BE7D7211C}" type="pres">
      <dgm:prSet presAssocID="{731341A8-24CD-4999-AB15-481321E984C3}" presName="Name9" presStyleLbl="parChTrans1D2" presStyleIdx="7" presStyleCnt="8"/>
      <dgm:spPr/>
    </dgm:pt>
    <dgm:pt modelId="{87E004FE-84AF-405A-93F0-3C7389651EA3}" type="pres">
      <dgm:prSet presAssocID="{731341A8-24CD-4999-AB15-481321E984C3}" presName="connTx" presStyleLbl="parChTrans1D2" presStyleIdx="7" presStyleCnt="8"/>
      <dgm:spPr/>
    </dgm:pt>
    <dgm:pt modelId="{6400A029-81B9-4521-90D4-959F645C3020}" type="pres">
      <dgm:prSet presAssocID="{80D8E783-079B-41EB-A217-132FFDB734D0}" presName="node" presStyleLbl="node1" presStyleIdx="7" presStyleCnt="8">
        <dgm:presLayoutVars>
          <dgm:bulletEnabled val="1"/>
        </dgm:presLayoutVars>
      </dgm:prSet>
      <dgm:spPr/>
    </dgm:pt>
  </dgm:ptLst>
  <dgm:cxnLst>
    <dgm:cxn modelId="{E3D23A02-2324-40E2-8566-5F23BC8A1FCA}" type="presOf" srcId="{FCF10528-6175-421C-B957-9686A6DCBB85}" destId="{924BF3E9-DE8E-4A71-8973-157355E3DD55}" srcOrd="1" destOrd="0" presId="urn:microsoft.com/office/officeart/2005/8/layout/radial1"/>
    <dgm:cxn modelId="{8A5A250D-A72F-4241-8A7F-C87A84EC0C1E}" type="presOf" srcId="{3260E9A6-2116-4FB6-B515-E46B0D7B8A14}" destId="{74CC7529-57AB-42D6-A898-0C9CF064468C}" srcOrd="1" destOrd="0" presId="urn:microsoft.com/office/officeart/2005/8/layout/radial1"/>
    <dgm:cxn modelId="{DD8C9F0D-F3A8-49CB-B13B-979D7C5EFC85}" type="presOf" srcId="{80D8E783-079B-41EB-A217-132FFDB734D0}" destId="{6400A029-81B9-4521-90D4-959F645C3020}" srcOrd="0" destOrd="0" presId="urn:microsoft.com/office/officeart/2005/8/layout/radial1"/>
    <dgm:cxn modelId="{1F6C1415-B55C-452C-A70C-8503DE72E55F}" type="presOf" srcId="{5B575C49-E21D-4726-BC98-B30C7FF2A089}" destId="{6E302D9A-BAB5-438C-9C47-8AEDB3C4D13F}" srcOrd="0" destOrd="0" presId="urn:microsoft.com/office/officeart/2005/8/layout/radial1"/>
    <dgm:cxn modelId="{9B430D16-912C-4E8A-91B5-F7E6C7DCEF9B}" type="presOf" srcId="{9BB8F0B9-098A-4871-8EE1-F5EAD2026BD9}" destId="{BAEF2113-C81E-493D-A642-908545D1D567}" srcOrd="0" destOrd="0" presId="urn:microsoft.com/office/officeart/2005/8/layout/radial1"/>
    <dgm:cxn modelId="{3AAB1019-B5BF-4400-9CBE-0FF0BFEA6B56}" type="presOf" srcId="{C73B25F2-6CAB-408D-9660-BC7217C8E91C}" destId="{3E70B3B1-6692-4F29-8DFC-B4C6C84FFCF5}" srcOrd="0" destOrd="0" presId="urn:microsoft.com/office/officeart/2005/8/layout/radial1"/>
    <dgm:cxn modelId="{71D5FF2C-A249-4ABD-8BF1-4EA807FD9697}" srcId="{B0F18007-0DA4-4250-83C5-DB1D6EF64F0C}" destId="{E893F18E-859A-4DEF-8D94-AB6AFC37A382}" srcOrd="0" destOrd="0" parTransId="{FCF10528-6175-421C-B957-9686A6DCBB85}" sibTransId="{3C58364D-C809-4FC1-9A27-B9B631A983CA}"/>
    <dgm:cxn modelId="{BD814D63-1B8B-4003-9085-C55DD7791C4A}" srcId="{B0F18007-0DA4-4250-83C5-DB1D6EF64F0C}" destId="{B282C04B-A01A-4E90-B948-4D3004D104E3}" srcOrd="2" destOrd="0" parTransId="{077FB9D7-063B-41F6-B535-329A78B33588}" sibTransId="{AC215562-15C2-4D98-B262-DD4FA0C0E804}"/>
    <dgm:cxn modelId="{17E8D443-DA5F-4F4E-B0B3-A7523C47E20E}" srcId="{B0F18007-0DA4-4250-83C5-DB1D6EF64F0C}" destId="{C73B25F2-6CAB-408D-9660-BC7217C8E91C}" srcOrd="1" destOrd="0" parTransId="{5B575C49-E21D-4726-BC98-B30C7FF2A089}" sibTransId="{F2FA80F2-7505-4C61-8616-993F1AC74B71}"/>
    <dgm:cxn modelId="{53519F44-194C-4D6C-BC7B-562FF9F49454}" type="presOf" srcId="{077FB9D7-063B-41F6-B535-329A78B33588}" destId="{883C5694-8182-4AD1-AAEF-3821FA161030}" srcOrd="0" destOrd="0" presId="urn:microsoft.com/office/officeart/2005/8/layout/radial1"/>
    <dgm:cxn modelId="{290C6D45-9194-4DA0-B5E9-A8EE7ED806F0}" type="presOf" srcId="{3CFC5F2B-1CDE-4851-898D-0B58332EE158}" destId="{5EE1E164-5E29-4582-8CCE-9578FEA9EDEE}" srcOrd="0" destOrd="0" presId="urn:microsoft.com/office/officeart/2005/8/layout/radial1"/>
    <dgm:cxn modelId="{5DA67867-A80D-4FD1-8440-174FF1314CCB}" type="presOf" srcId="{3491587C-3C0C-4115-B771-36EB1ABF1DD0}" destId="{BF6CACED-C9F6-4710-8244-D9F6D6881BB2}" srcOrd="1" destOrd="0" presId="urn:microsoft.com/office/officeart/2005/8/layout/radial1"/>
    <dgm:cxn modelId="{F8745F69-390B-4303-9EE6-B9E2311108CF}" type="presOf" srcId="{B282C04B-A01A-4E90-B948-4D3004D104E3}" destId="{78FFABC0-800F-42E9-9BAA-FA2EAD2AEC82}" srcOrd="0" destOrd="0" presId="urn:microsoft.com/office/officeart/2005/8/layout/radial1"/>
    <dgm:cxn modelId="{C8086149-7053-49F4-99CF-E6D10C010576}" type="presOf" srcId="{1352E3A2-9B26-435A-B547-AF0ADE155AB0}" destId="{6F90E154-2BCD-4DB1-9F02-148695303B07}" srcOrd="1" destOrd="0" presId="urn:microsoft.com/office/officeart/2005/8/layout/radial1"/>
    <dgm:cxn modelId="{225C6671-A6BD-498D-AF1C-619CF6387709}" type="presOf" srcId="{FCF10528-6175-421C-B957-9686A6DCBB85}" destId="{2D1A9A4E-DA51-4B94-ADEA-5D73849E27A5}" srcOrd="0" destOrd="0" presId="urn:microsoft.com/office/officeart/2005/8/layout/radial1"/>
    <dgm:cxn modelId="{31EACA53-555B-499F-A372-2D64E87DA753}" type="presOf" srcId="{2DC80CB3-05AB-41E7-944A-FA3FF4A4679A}" destId="{11C078D3-F874-4D33-ACD5-10A1A7C224A9}" srcOrd="0" destOrd="0" presId="urn:microsoft.com/office/officeart/2005/8/layout/radial1"/>
    <dgm:cxn modelId="{C62CA559-28B9-4617-97C1-816E96E9AAC8}" type="presOf" srcId="{731341A8-24CD-4999-AB15-481321E984C3}" destId="{DDE27CAF-0374-4417-97AD-7E1BE7D7211C}" srcOrd="0" destOrd="0" presId="urn:microsoft.com/office/officeart/2005/8/layout/radial1"/>
    <dgm:cxn modelId="{C950DB83-9754-4FE4-8F89-9C8BC370B36F}" type="presOf" srcId="{731341A8-24CD-4999-AB15-481321E984C3}" destId="{87E004FE-84AF-405A-93F0-3C7389651EA3}" srcOrd="1" destOrd="0" presId="urn:microsoft.com/office/officeart/2005/8/layout/radial1"/>
    <dgm:cxn modelId="{A6FEED85-0EA2-4062-BA20-2E7B1D1114E2}" type="presOf" srcId="{1352E3A2-9B26-435A-B547-AF0ADE155AB0}" destId="{B119FFE5-0DE5-4020-BAD7-A779B385E611}" srcOrd="0" destOrd="0" presId="urn:microsoft.com/office/officeart/2005/8/layout/radial1"/>
    <dgm:cxn modelId="{12DFDC88-FCA5-4170-924D-C4301649D57D}" srcId="{B0F18007-0DA4-4250-83C5-DB1D6EF64F0C}" destId="{80D8E783-079B-41EB-A217-132FFDB734D0}" srcOrd="7" destOrd="0" parTransId="{731341A8-24CD-4999-AB15-481321E984C3}" sibTransId="{DA5C1299-285D-4CC0-A8DD-AC0D85BD93D2}"/>
    <dgm:cxn modelId="{5450D08B-27EE-4AD8-A7FC-F0199D177E24}" srcId="{B0F18007-0DA4-4250-83C5-DB1D6EF64F0C}" destId="{DDBC105C-6204-4915-B32E-D3FFABC2EEAC}" srcOrd="3" destOrd="0" parTransId="{E030BAD1-2ED2-4B83-8A3C-AB3D6B67AC95}" sibTransId="{F8A2C1B3-EF95-4097-985E-9FD9BC137BB7}"/>
    <dgm:cxn modelId="{71A32C8F-A52E-4F9A-891F-50AF261AB1EC}" type="presOf" srcId="{DDBC105C-6204-4915-B32E-D3FFABC2EEAC}" destId="{EA851380-960F-49D7-ACB5-92DFEF9E3CF9}" srcOrd="0" destOrd="0" presId="urn:microsoft.com/office/officeart/2005/8/layout/radial1"/>
    <dgm:cxn modelId="{E616BA9C-FAAD-49F1-92D0-A73E17B2FFDF}" type="presOf" srcId="{3260E9A6-2116-4FB6-B515-E46B0D7B8A14}" destId="{384D0EE3-562B-41CC-95CE-49D6DCAD31B5}" srcOrd="0" destOrd="0" presId="urn:microsoft.com/office/officeart/2005/8/layout/radial1"/>
    <dgm:cxn modelId="{321567A9-AF26-42DF-95BD-CE58EDFD5213}" srcId="{B0F18007-0DA4-4250-83C5-DB1D6EF64F0C}" destId="{EAAC488C-5966-4CE8-8791-40BA03861E61}" srcOrd="4" destOrd="0" parTransId="{1352E3A2-9B26-435A-B547-AF0ADE155AB0}" sibTransId="{7E561002-8002-4914-A849-C23A27B4359B}"/>
    <dgm:cxn modelId="{FE95B3B2-6667-468C-8037-EB6AE7DDA49A}" type="presOf" srcId="{E893F18E-859A-4DEF-8D94-AB6AFC37A382}" destId="{B1676AE5-8640-4FAA-8033-5895021B0E11}" srcOrd="0" destOrd="0" presId="urn:microsoft.com/office/officeart/2005/8/layout/radial1"/>
    <dgm:cxn modelId="{A3A48AB3-B291-4365-A7CD-AF3328985BCB}" type="presOf" srcId="{3491587C-3C0C-4115-B771-36EB1ABF1DD0}" destId="{C225CF12-E1DE-43ED-AC0E-77B13EB0A10B}" srcOrd="0" destOrd="0" presId="urn:microsoft.com/office/officeart/2005/8/layout/radial1"/>
    <dgm:cxn modelId="{F8D134BA-C54E-41FE-9D70-2773DBDFB996}" srcId="{3CFC5F2B-1CDE-4851-898D-0B58332EE158}" destId="{B0F18007-0DA4-4250-83C5-DB1D6EF64F0C}" srcOrd="0" destOrd="0" parTransId="{8271F93F-B302-4F02-9B35-5FC01C697E1B}" sibTransId="{4E38A063-406C-4DB6-B09B-9471BC15CBD8}"/>
    <dgm:cxn modelId="{869140BF-11DE-4FAD-8D91-1FA2367F36D0}" type="presOf" srcId="{EAAC488C-5966-4CE8-8791-40BA03861E61}" destId="{3A5F13F6-94F9-4A5A-A597-55279AB2BD9D}" srcOrd="0" destOrd="0" presId="urn:microsoft.com/office/officeart/2005/8/layout/radial1"/>
    <dgm:cxn modelId="{38C019D6-6C73-4162-93BC-4AB1380C72F7}" type="presOf" srcId="{5B575C49-E21D-4726-BC98-B30C7FF2A089}" destId="{CDAAC190-19A4-429B-AA6E-5F07A54D6269}" srcOrd="1" destOrd="0" presId="urn:microsoft.com/office/officeart/2005/8/layout/radial1"/>
    <dgm:cxn modelId="{43F221DA-5BCA-4F2E-84F3-E8ADE325CD1C}" type="presOf" srcId="{077FB9D7-063B-41F6-B535-329A78B33588}" destId="{DB058161-2E45-4600-8D5B-786829286421}" srcOrd="1" destOrd="0" presId="urn:microsoft.com/office/officeart/2005/8/layout/radial1"/>
    <dgm:cxn modelId="{D1A99FE4-99B1-4358-A22C-B851A154D15C}" type="presOf" srcId="{E030BAD1-2ED2-4B83-8A3C-AB3D6B67AC95}" destId="{1C8922F5-7956-4099-85CD-EE3100C604D8}" srcOrd="0" destOrd="0" presId="urn:microsoft.com/office/officeart/2005/8/layout/radial1"/>
    <dgm:cxn modelId="{187D64ED-AB38-4A09-80E6-DBF2F4C7211E}" srcId="{B0F18007-0DA4-4250-83C5-DB1D6EF64F0C}" destId="{9BB8F0B9-098A-4871-8EE1-F5EAD2026BD9}" srcOrd="5" destOrd="0" parTransId="{3491587C-3C0C-4115-B771-36EB1ABF1DD0}" sibTransId="{963E178F-52D2-4B81-898B-03BF3E6BD038}"/>
    <dgm:cxn modelId="{D11EBBED-FC24-42F7-B210-EB0ACA81632D}" type="presOf" srcId="{E030BAD1-2ED2-4B83-8A3C-AB3D6B67AC95}" destId="{9DF063F0-DAC3-45AC-9BE3-4EBDBDA47B60}" srcOrd="1" destOrd="0" presId="urn:microsoft.com/office/officeart/2005/8/layout/radial1"/>
    <dgm:cxn modelId="{AFD4F1F6-DBAF-4718-995A-F3BA04A87B50}" srcId="{B0F18007-0DA4-4250-83C5-DB1D6EF64F0C}" destId="{2DC80CB3-05AB-41E7-944A-FA3FF4A4679A}" srcOrd="6" destOrd="0" parTransId="{3260E9A6-2116-4FB6-B515-E46B0D7B8A14}" sibTransId="{6BFCAEF0-94FD-4551-8641-865815E76FA5}"/>
    <dgm:cxn modelId="{B9A908FA-06B9-45A7-ABB3-19C17F4F4DE9}" type="presOf" srcId="{B0F18007-0DA4-4250-83C5-DB1D6EF64F0C}" destId="{5A3BE012-6639-4449-9648-FE40597723A3}" srcOrd="0" destOrd="0" presId="urn:microsoft.com/office/officeart/2005/8/layout/radial1"/>
    <dgm:cxn modelId="{2E4CA0F6-DAC7-441E-9541-E093F7C15228}" type="presParOf" srcId="{5EE1E164-5E29-4582-8CCE-9578FEA9EDEE}" destId="{5A3BE012-6639-4449-9648-FE40597723A3}" srcOrd="0" destOrd="0" presId="urn:microsoft.com/office/officeart/2005/8/layout/radial1"/>
    <dgm:cxn modelId="{C77792F5-0A93-452E-A72C-8BCFA65BEC07}" type="presParOf" srcId="{5EE1E164-5E29-4582-8CCE-9578FEA9EDEE}" destId="{2D1A9A4E-DA51-4B94-ADEA-5D73849E27A5}" srcOrd="1" destOrd="0" presId="urn:microsoft.com/office/officeart/2005/8/layout/radial1"/>
    <dgm:cxn modelId="{21B772E8-55C6-43AC-B305-21785C20B66C}" type="presParOf" srcId="{2D1A9A4E-DA51-4B94-ADEA-5D73849E27A5}" destId="{924BF3E9-DE8E-4A71-8973-157355E3DD55}" srcOrd="0" destOrd="0" presId="urn:microsoft.com/office/officeart/2005/8/layout/radial1"/>
    <dgm:cxn modelId="{AC4B18FA-DC88-4728-83AE-69BE9C0192BF}" type="presParOf" srcId="{5EE1E164-5E29-4582-8CCE-9578FEA9EDEE}" destId="{B1676AE5-8640-4FAA-8033-5895021B0E11}" srcOrd="2" destOrd="0" presId="urn:microsoft.com/office/officeart/2005/8/layout/radial1"/>
    <dgm:cxn modelId="{FB0FF945-844A-4BAF-AC33-90EEB681AA20}" type="presParOf" srcId="{5EE1E164-5E29-4582-8CCE-9578FEA9EDEE}" destId="{6E302D9A-BAB5-438C-9C47-8AEDB3C4D13F}" srcOrd="3" destOrd="0" presId="urn:microsoft.com/office/officeart/2005/8/layout/radial1"/>
    <dgm:cxn modelId="{9183323A-09E1-4EEC-809E-AACCF1819EFB}" type="presParOf" srcId="{6E302D9A-BAB5-438C-9C47-8AEDB3C4D13F}" destId="{CDAAC190-19A4-429B-AA6E-5F07A54D6269}" srcOrd="0" destOrd="0" presId="urn:microsoft.com/office/officeart/2005/8/layout/radial1"/>
    <dgm:cxn modelId="{699FF715-892E-4388-AF53-1630721A15DB}" type="presParOf" srcId="{5EE1E164-5E29-4582-8CCE-9578FEA9EDEE}" destId="{3E70B3B1-6692-4F29-8DFC-B4C6C84FFCF5}" srcOrd="4" destOrd="0" presId="urn:microsoft.com/office/officeart/2005/8/layout/radial1"/>
    <dgm:cxn modelId="{E9B3D384-7A06-4C97-A938-097DC8D78F53}" type="presParOf" srcId="{5EE1E164-5E29-4582-8CCE-9578FEA9EDEE}" destId="{883C5694-8182-4AD1-AAEF-3821FA161030}" srcOrd="5" destOrd="0" presId="urn:microsoft.com/office/officeart/2005/8/layout/radial1"/>
    <dgm:cxn modelId="{1F960CA1-482F-4D1B-9949-0EB3CA7EB1AA}" type="presParOf" srcId="{883C5694-8182-4AD1-AAEF-3821FA161030}" destId="{DB058161-2E45-4600-8D5B-786829286421}" srcOrd="0" destOrd="0" presId="urn:microsoft.com/office/officeart/2005/8/layout/radial1"/>
    <dgm:cxn modelId="{E0B64C2F-3CEA-4CE4-AF96-741213F0FC7E}" type="presParOf" srcId="{5EE1E164-5E29-4582-8CCE-9578FEA9EDEE}" destId="{78FFABC0-800F-42E9-9BAA-FA2EAD2AEC82}" srcOrd="6" destOrd="0" presId="urn:microsoft.com/office/officeart/2005/8/layout/radial1"/>
    <dgm:cxn modelId="{D89C0B3B-9C8F-4E11-810E-292BCB10983D}" type="presParOf" srcId="{5EE1E164-5E29-4582-8CCE-9578FEA9EDEE}" destId="{1C8922F5-7956-4099-85CD-EE3100C604D8}" srcOrd="7" destOrd="0" presId="urn:microsoft.com/office/officeart/2005/8/layout/radial1"/>
    <dgm:cxn modelId="{BB8ABBCE-4BDE-42FD-867F-E6BCC220994B}" type="presParOf" srcId="{1C8922F5-7956-4099-85CD-EE3100C604D8}" destId="{9DF063F0-DAC3-45AC-9BE3-4EBDBDA47B60}" srcOrd="0" destOrd="0" presId="urn:microsoft.com/office/officeart/2005/8/layout/radial1"/>
    <dgm:cxn modelId="{E0F02112-9811-425E-9797-1012CA7D281E}" type="presParOf" srcId="{5EE1E164-5E29-4582-8CCE-9578FEA9EDEE}" destId="{EA851380-960F-49D7-ACB5-92DFEF9E3CF9}" srcOrd="8" destOrd="0" presId="urn:microsoft.com/office/officeart/2005/8/layout/radial1"/>
    <dgm:cxn modelId="{45D5FCE3-E331-48CC-9956-00A229616CFE}" type="presParOf" srcId="{5EE1E164-5E29-4582-8CCE-9578FEA9EDEE}" destId="{B119FFE5-0DE5-4020-BAD7-A779B385E611}" srcOrd="9" destOrd="0" presId="urn:microsoft.com/office/officeart/2005/8/layout/radial1"/>
    <dgm:cxn modelId="{7E8BC32B-1270-4AB3-8DB3-2F51B95EFB81}" type="presParOf" srcId="{B119FFE5-0DE5-4020-BAD7-A779B385E611}" destId="{6F90E154-2BCD-4DB1-9F02-148695303B07}" srcOrd="0" destOrd="0" presId="urn:microsoft.com/office/officeart/2005/8/layout/radial1"/>
    <dgm:cxn modelId="{C14A432E-DC86-4DED-95BB-1E6B512C6750}" type="presParOf" srcId="{5EE1E164-5E29-4582-8CCE-9578FEA9EDEE}" destId="{3A5F13F6-94F9-4A5A-A597-55279AB2BD9D}" srcOrd="10" destOrd="0" presId="urn:microsoft.com/office/officeart/2005/8/layout/radial1"/>
    <dgm:cxn modelId="{51982926-D5ED-48DF-A008-B9590B0744A9}" type="presParOf" srcId="{5EE1E164-5E29-4582-8CCE-9578FEA9EDEE}" destId="{C225CF12-E1DE-43ED-AC0E-77B13EB0A10B}" srcOrd="11" destOrd="0" presId="urn:microsoft.com/office/officeart/2005/8/layout/radial1"/>
    <dgm:cxn modelId="{6172368B-381C-46B4-B0A0-BA32DE3BDFC2}" type="presParOf" srcId="{C225CF12-E1DE-43ED-AC0E-77B13EB0A10B}" destId="{BF6CACED-C9F6-4710-8244-D9F6D6881BB2}" srcOrd="0" destOrd="0" presId="urn:microsoft.com/office/officeart/2005/8/layout/radial1"/>
    <dgm:cxn modelId="{984EC88F-ADF6-4370-BC9D-71AB09720955}" type="presParOf" srcId="{5EE1E164-5E29-4582-8CCE-9578FEA9EDEE}" destId="{BAEF2113-C81E-493D-A642-908545D1D567}" srcOrd="12" destOrd="0" presId="urn:microsoft.com/office/officeart/2005/8/layout/radial1"/>
    <dgm:cxn modelId="{A71B965D-0862-4C05-9CC7-E8A54AFBF60F}" type="presParOf" srcId="{5EE1E164-5E29-4582-8CCE-9578FEA9EDEE}" destId="{384D0EE3-562B-41CC-95CE-49D6DCAD31B5}" srcOrd="13" destOrd="0" presId="urn:microsoft.com/office/officeart/2005/8/layout/radial1"/>
    <dgm:cxn modelId="{0E72B666-F163-47F0-92A5-E7C544F5CA4A}" type="presParOf" srcId="{384D0EE3-562B-41CC-95CE-49D6DCAD31B5}" destId="{74CC7529-57AB-42D6-A898-0C9CF064468C}" srcOrd="0" destOrd="0" presId="urn:microsoft.com/office/officeart/2005/8/layout/radial1"/>
    <dgm:cxn modelId="{69B50123-8868-4448-B0B0-51FF63C01B7C}" type="presParOf" srcId="{5EE1E164-5E29-4582-8CCE-9578FEA9EDEE}" destId="{11C078D3-F874-4D33-ACD5-10A1A7C224A9}" srcOrd="14" destOrd="0" presId="urn:microsoft.com/office/officeart/2005/8/layout/radial1"/>
    <dgm:cxn modelId="{68F3A5FD-EBE5-44F8-86E8-B931D2BFACDA}" type="presParOf" srcId="{5EE1E164-5E29-4582-8CCE-9578FEA9EDEE}" destId="{DDE27CAF-0374-4417-97AD-7E1BE7D7211C}" srcOrd="15" destOrd="0" presId="urn:microsoft.com/office/officeart/2005/8/layout/radial1"/>
    <dgm:cxn modelId="{3CB62DDC-99C9-40D3-8AC3-A9117AFB5EEA}" type="presParOf" srcId="{DDE27CAF-0374-4417-97AD-7E1BE7D7211C}" destId="{87E004FE-84AF-405A-93F0-3C7389651EA3}" srcOrd="0" destOrd="0" presId="urn:microsoft.com/office/officeart/2005/8/layout/radial1"/>
    <dgm:cxn modelId="{422770AF-633D-42A2-AB7E-13A246C613F2}" type="presParOf" srcId="{5EE1E164-5E29-4582-8CCE-9578FEA9EDEE}" destId="{6400A029-81B9-4521-90D4-959F645C302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BE012-6639-4449-9648-FE40597723A3}">
      <dsp:nvSpPr>
        <dsp:cNvPr id="0" name=""/>
        <dsp:cNvSpPr/>
      </dsp:nvSpPr>
      <dsp:spPr>
        <a:xfrm>
          <a:off x="2490516" y="171130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AI and Big Data</a:t>
          </a:r>
          <a:endParaRPr lang="en-SG" sz="1600" kern="1200"/>
        </a:p>
      </dsp:txBody>
      <dsp:txXfrm>
        <a:off x="2637777" y="1858561"/>
        <a:ext cx="711038" cy="711038"/>
      </dsp:txXfrm>
    </dsp:sp>
    <dsp:sp modelId="{2D1A9A4E-DA51-4B94-ADEA-5D73849E27A5}">
      <dsp:nvSpPr>
        <dsp:cNvPr id="0" name=""/>
        <dsp:cNvSpPr/>
      </dsp:nvSpPr>
      <dsp:spPr>
        <a:xfrm rot="16200000">
          <a:off x="2641574" y="1344461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2975710" y="1341992"/>
        <a:ext cx="35172" cy="35172"/>
      </dsp:txXfrm>
    </dsp:sp>
    <dsp:sp modelId="{B1676AE5-8640-4FAA-8033-5895021B0E11}">
      <dsp:nvSpPr>
        <dsp:cNvPr id="0" name=""/>
        <dsp:cNvSpPr/>
      </dsp:nvSpPr>
      <dsp:spPr>
        <a:xfrm>
          <a:off x="2490516" y="2295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Internet of Thing</a:t>
          </a:r>
          <a:endParaRPr lang="en-SG" sz="1100" kern="1200"/>
        </a:p>
      </dsp:txBody>
      <dsp:txXfrm>
        <a:off x="2637777" y="149556"/>
        <a:ext cx="711038" cy="711038"/>
      </dsp:txXfrm>
    </dsp:sp>
    <dsp:sp modelId="{6E302D9A-BAB5-438C-9C47-8AEDB3C4D13F}">
      <dsp:nvSpPr>
        <dsp:cNvPr id="0" name=""/>
        <dsp:cNvSpPr/>
      </dsp:nvSpPr>
      <dsp:spPr>
        <a:xfrm rot="18900000">
          <a:off x="3245798" y="1594739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3579935" y="1592270"/>
        <a:ext cx="35172" cy="35172"/>
      </dsp:txXfrm>
    </dsp:sp>
    <dsp:sp modelId="{3E70B3B1-6692-4F29-8DFC-B4C6C84FFCF5}">
      <dsp:nvSpPr>
        <dsp:cNvPr id="0" name=""/>
        <dsp:cNvSpPr/>
      </dsp:nvSpPr>
      <dsp:spPr>
        <a:xfrm>
          <a:off x="3698965" y="502851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Robotic Process Engineering</a:t>
          </a:r>
          <a:endParaRPr lang="en-SG" sz="1100" kern="1200"/>
        </a:p>
      </dsp:txBody>
      <dsp:txXfrm>
        <a:off x="3846226" y="650112"/>
        <a:ext cx="711038" cy="711038"/>
      </dsp:txXfrm>
    </dsp:sp>
    <dsp:sp modelId="{883C5694-8182-4AD1-AAEF-3821FA161030}">
      <dsp:nvSpPr>
        <dsp:cNvPr id="0" name=""/>
        <dsp:cNvSpPr/>
      </dsp:nvSpPr>
      <dsp:spPr>
        <a:xfrm>
          <a:off x="3496076" y="2198963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3830213" y="2196494"/>
        <a:ext cx="35172" cy="35172"/>
      </dsp:txXfrm>
    </dsp:sp>
    <dsp:sp modelId="{78FFABC0-800F-42E9-9BAA-FA2EAD2AEC82}">
      <dsp:nvSpPr>
        <dsp:cNvPr id="0" name=""/>
        <dsp:cNvSpPr/>
      </dsp:nvSpPr>
      <dsp:spPr>
        <a:xfrm>
          <a:off x="4199521" y="171130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Block Chain</a:t>
          </a:r>
          <a:endParaRPr lang="en-SG" sz="1100" kern="1200"/>
        </a:p>
      </dsp:txBody>
      <dsp:txXfrm>
        <a:off x="4346782" y="1858561"/>
        <a:ext cx="711038" cy="711038"/>
      </dsp:txXfrm>
    </dsp:sp>
    <dsp:sp modelId="{1C8922F5-7956-4099-85CD-EE3100C604D8}">
      <dsp:nvSpPr>
        <dsp:cNvPr id="0" name=""/>
        <dsp:cNvSpPr/>
      </dsp:nvSpPr>
      <dsp:spPr>
        <a:xfrm rot="2700000">
          <a:off x="3245798" y="2803188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3579935" y="2800719"/>
        <a:ext cx="35172" cy="35172"/>
      </dsp:txXfrm>
    </dsp:sp>
    <dsp:sp modelId="{EA851380-960F-49D7-ACB5-92DFEF9E3CF9}">
      <dsp:nvSpPr>
        <dsp:cNvPr id="0" name=""/>
        <dsp:cNvSpPr/>
      </dsp:nvSpPr>
      <dsp:spPr>
        <a:xfrm>
          <a:off x="3698965" y="291975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AI &amp; Big Data</a:t>
          </a:r>
          <a:endParaRPr lang="en-SG" sz="1100" kern="1200"/>
        </a:p>
      </dsp:txBody>
      <dsp:txXfrm>
        <a:off x="3846226" y="3067011"/>
        <a:ext cx="711038" cy="711038"/>
      </dsp:txXfrm>
    </dsp:sp>
    <dsp:sp modelId="{B119FFE5-0DE5-4020-BAD7-A779B385E611}">
      <dsp:nvSpPr>
        <dsp:cNvPr id="0" name=""/>
        <dsp:cNvSpPr/>
      </dsp:nvSpPr>
      <dsp:spPr>
        <a:xfrm rot="5400000">
          <a:off x="2641574" y="3053466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2975710" y="3050997"/>
        <a:ext cx="35172" cy="35172"/>
      </dsp:txXfrm>
    </dsp:sp>
    <dsp:sp modelId="{3A5F13F6-94F9-4A5A-A597-55279AB2BD9D}">
      <dsp:nvSpPr>
        <dsp:cNvPr id="0" name=""/>
        <dsp:cNvSpPr/>
      </dsp:nvSpPr>
      <dsp:spPr>
        <a:xfrm>
          <a:off x="2490516" y="3420306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Cloud</a:t>
          </a:r>
          <a:endParaRPr lang="en-SG" sz="1100" kern="1200"/>
        </a:p>
      </dsp:txBody>
      <dsp:txXfrm>
        <a:off x="2637777" y="3567567"/>
        <a:ext cx="711038" cy="711038"/>
      </dsp:txXfrm>
    </dsp:sp>
    <dsp:sp modelId="{C225CF12-E1DE-43ED-AC0E-77B13EB0A10B}">
      <dsp:nvSpPr>
        <dsp:cNvPr id="0" name=""/>
        <dsp:cNvSpPr/>
      </dsp:nvSpPr>
      <dsp:spPr>
        <a:xfrm rot="8100000">
          <a:off x="2037349" y="2803188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 rot="10800000">
        <a:off x="2371485" y="2800719"/>
        <a:ext cx="35172" cy="35172"/>
      </dsp:txXfrm>
    </dsp:sp>
    <dsp:sp modelId="{BAEF2113-C81E-493D-A642-908545D1D567}">
      <dsp:nvSpPr>
        <dsp:cNvPr id="0" name=""/>
        <dsp:cNvSpPr/>
      </dsp:nvSpPr>
      <dsp:spPr>
        <a:xfrm>
          <a:off x="1282066" y="291975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Natural Language Processing</a:t>
          </a:r>
          <a:endParaRPr lang="en-SG" sz="1100" kern="1200" dirty="0"/>
        </a:p>
      </dsp:txBody>
      <dsp:txXfrm>
        <a:off x="1429327" y="3067011"/>
        <a:ext cx="711038" cy="711038"/>
      </dsp:txXfrm>
    </dsp:sp>
    <dsp:sp modelId="{384D0EE3-562B-41CC-95CE-49D6DCAD31B5}">
      <dsp:nvSpPr>
        <dsp:cNvPr id="0" name=""/>
        <dsp:cNvSpPr/>
      </dsp:nvSpPr>
      <dsp:spPr>
        <a:xfrm rot="10800000">
          <a:off x="1787071" y="2198963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 rot="10800000">
        <a:off x="2121207" y="2196494"/>
        <a:ext cx="35172" cy="35172"/>
      </dsp:txXfrm>
    </dsp:sp>
    <dsp:sp modelId="{11C078D3-F874-4D33-ACD5-10A1A7C224A9}">
      <dsp:nvSpPr>
        <dsp:cNvPr id="0" name=""/>
        <dsp:cNvSpPr/>
      </dsp:nvSpPr>
      <dsp:spPr>
        <a:xfrm>
          <a:off x="781510" y="171130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Web 3</a:t>
          </a:r>
        </a:p>
      </dsp:txBody>
      <dsp:txXfrm>
        <a:off x="928771" y="1858561"/>
        <a:ext cx="711038" cy="711038"/>
      </dsp:txXfrm>
    </dsp:sp>
    <dsp:sp modelId="{DDE27CAF-0374-4417-97AD-7E1BE7D7211C}">
      <dsp:nvSpPr>
        <dsp:cNvPr id="0" name=""/>
        <dsp:cNvSpPr/>
      </dsp:nvSpPr>
      <dsp:spPr>
        <a:xfrm rot="13500000">
          <a:off x="2037349" y="1594739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 rot="10800000">
        <a:off x="2371485" y="1592270"/>
        <a:ext cx="35172" cy="35172"/>
      </dsp:txXfrm>
    </dsp:sp>
    <dsp:sp modelId="{6400A029-81B9-4521-90D4-959F645C3020}">
      <dsp:nvSpPr>
        <dsp:cNvPr id="0" name=""/>
        <dsp:cNvSpPr/>
      </dsp:nvSpPr>
      <dsp:spPr>
        <a:xfrm>
          <a:off x="1282066" y="502851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Automation</a:t>
          </a:r>
        </a:p>
      </dsp:txBody>
      <dsp:txXfrm>
        <a:off x="1429327" y="650112"/>
        <a:ext cx="711038" cy="711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FC5B3-379E-EF40-A0D2-38E640436CC2}" type="datetimeFigureOut">
              <a:rPr lang="en-US" smtClean="0">
                <a:latin typeface="Arial"/>
              </a:rPr>
              <a:t>7/16/2024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9101-7F9C-2D47-B95D-7561785BF174}" type="slidenum">
              <a:rPr lang="en-US" smtClean="0">
                <a:latin typeface="Arial"/>
              </a:r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17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A36F0-6936-4FC0-97A3-A708269A923B}" type="datetimeFigureOut">
              <a:rPr lang="en-SG" smtClean="0"/>
              <a:t>16/7/2024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0A2B-4052-4FBD-8A9E-819616F498F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7495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377A-8FCB-48AD-92CA-653A1909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0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2"/>
            <a:ext cx="82296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2296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3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499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94758"/>
            <a:ext cx="4040188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5499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94758"/>
            <a:ext cx="4041775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9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8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88618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8620"/>
            <a:ext cx="5111750" cy="53982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25147"/>
            <a:ext cx="3008313" cy="40616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7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63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9196"/>
            <a:ext cx="82296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9F1CC899-6CEC-9548-B06D-7E1EB6F78CA3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TU_PP_slide_Footer_sized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7909"/>
            <a:ext cx="9144000" cy="5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3" r:id="rId10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f/s!Aik2a4x7tvLygrcOVnorwa6X7zBxTg?e=g8dRKk" TargetMode="External"/><Relationship Id="rId2" Type="http://schemas.openxmlformats.org/officeDocument/2006/relationships/hyperlink" Target="https://1drv.ms/v/s!Aik2a4x7tvLyi_YLBjRRJ-qBbuzc_A?e=CqVyj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Excel_Worksheet.xlsx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L2sUGcOgh0?si=Ucft2caUCbrcaSkO" TargetMode="External"/><Relationship Id="rId2" Type="http://schemas.openxmlformats.org/officeDocument/2006/relationships/hyperlink" Target="https://youtu.be/8tq1C8spV_g?si=4GCDaQCaezrkIGR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S7xTBa93TX8?si=FcY5q0pUH3HcovkD" TargetMode="External"/><Relationship Id="rId4" Type="http://schemas.openxmlformats.org/officeDocument/2006/relationships/hyperlink" Target="https://youtu.be/Q07rFZtc2Ao?si=0t7n86MrDngOfXTm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tq1C8spV_g?si=4GCDaQCaezrkIGR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986" y="2603322"/>
            <a:ext cx="2015285" cy="1651356"/>
          </a:xfrm>
        </p:spPr>
        <p:txBody>
          <a:bodyPr>
            <a:normAutofit/>
          </a:bodyPr>
          <a:lstStyle/>
          <a:p>
            <a:r>
              <a:rPr lang="en-US" sz="2250" b="1">
                <a:solidFill>
                  <a:schemeClr val="bg1"/>
                </a:solidFill>
                <a:cs typeface="Arial"/>
              </a:rPr>
              <a:t>AI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5709" y="4977700"/>
            <a:ext cx="3756540" cy="1265293"/>
          </a:xfrm>
        </p:spPr>
        <p:txBody>
          <a:bodyPr>
            <a:normAutofit/>
          </a:bodyPr>
          <a:lstStyle/>
          <a:p>
            <a:pPr algn="l"/>
            <a:r>
              <a:rPr lang="en-US" sz="1125">
                <a:solidFill>
                  <a:srgbClr val="FFFFFF"/>
                </a:solidFill>
                <a:cs typeface="Arial"/>
              </a:rPr>
              <a:t>Teoh Teik Toe</a:t>
            </a:r>
          </a:p>
          <a:p>
            <a:pPr algn="l"/>
            <a:r>
              <a:rPr lang="en-US" sz="1125">
                <a:solidFill>
                  <a:srgbClr val="FFFFFF"/>
                </a:solidFill>
                <a:cs typeface="Arial"/>
              </a:rPr>
              <a:t>ITOM/NBS</a:t>
            </a:r>
          </a:p>
          <a:p>
            <a:pPr algn="l"/>
            <a:r>
              <a:rPr lang="en-US" sz="1125" i="1">
                <a:solidFill>
                  <a:srgbClr val="FFFFFF"/>
                </a:solidFill>
                <a:cs typeface="Arial"/>
              </a:rPr>
              <a:t>ttteoh@ntu.edu.sg</a:t>
            </a:r>
          </a:p>
          <a:p>
            <a:pPr algn="l"/>
            <a:r>
              <a:rPr lang="en-US" sz="1125" i="1">
                <a:solidFill>
                  <a:srgbClr val="FFFFFF"/>
                </a:solidFill>
                <a:cs typeface="Arial"/>
              </a:rPr>
              <a:t>97905202</a:t>
            </a:r>
          </a:p>
        </p:txBody>
      </p:sp>
    </p:spTree>
    <p:extLst>
      <p:ext uri="{BB962C8B-B14F-4D97-AF65-F5344CB8AC3E}">
        <p14:creationId xmlns:p14="http://schemas.microsoft.com/office/powerpoint/2010/main" val="189798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230CAA-BAF3-B6DD-3BC5-F8441E28B823}"/>
              </a:ext>
            </a:extLst>
          </p:cNvPr>
          <p:cNvSpPr txBox="1"/>
          <p:nvPr/>
        </p:nvSpPr>
        <p:spPr>
          <a:xfrm>
            <a:off x="320723" y="5516055"/>
            <a:ext cx="8447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https://www.straitstimes.com/world/united-states/a-four-day-work-week-us-weighs-the-pros-and-cons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909A9-92A5-B2FD-4E48-539034CF3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58" y="298886"/>
            <a:ext cx="6728722" cy="4347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1DDBD7-E248-AFEB-5ACA-D266652977B4}"/>
              </a:ext>
            </a:extLst>
          </p:cNvPr>
          <p:cNvSpPr txBox="1"/>
          <p:nvPr/>
        </p:nvSpPr>
        <p:spPr>
          <a:xfrm>
            <a:off x="620973" y="4869724"/>
            <a:ext cx="8311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WASHINGTON – The country that gave the world the concept of a weekend is now hesitatingly auditioning a proposal for a four-day work week.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73181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AD918-C78C-D6FD-7AA0-FDB573AB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About Singapore 0.96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03D46-C46E-621A-33CC-7733C3A0AD89}"/>
              </a:ext>
            </a:extLst>
          </p:cNvPr>
          <p:cNvSpPr txBox="1"/>
          <p:nvPr/>
        </p:nvSpPr>
        <p:spPr>
          <a:xfrm>
            <a:off x="382136" y="5009391"/>
            <a:ext cx="5438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PM: https://vt.tiktok.com/ZSYRjWsRe/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35583-0F90-2739-A7B2-D567810B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4" y="2004313"/>
            <a:ext cx="4121623" cy="2192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8B50B-7949-C350-8EE9-C83399FA0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00" y="1959958"/>
            <a:ext cx="4356253" cy="23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2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AB57-0776-04B7-171D-D6D777A9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About Singapore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A7B6D-3A38-6D39-8954-943037A77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59" y="1706632"/>
            <a:ext cx="7540388" cy="39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D830E-28C6-24B9-181C-AF2E577E2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" y="147337"/>
            <a:ext cx="8229600" cy="1143000"/>
          </a:xfrm>
        </p:spPr>
        <p:txBody>
          <a:bodyPr/>
          <a:lstStyle/>
          <a:p>
            <a:r>
              <a:rPr lang="en-SG" dirty="0"/>
              <a:t>About NTU – 26 by QS, 32 by Times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C6EC6-4AEB-B134-9F62-74DF766A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88" y="1153897"/>
            <a:ext cx="4988256" cy="498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28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A733-9C4D-44AB-716C-AA8E52E8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This is only the beginning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2A5F2-B28D-F3CF-DAE8-4694F283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996" y="1794438"/>
            <a:ext cx="5648494" cy="43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4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AB56A-60C6-F026-2EB9-237DC6B9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66" y="172512"/>
            <a:ext cx="8229600" cy="1143000"/>
          </a:xfrm>
        </p:spPr>
        <p:txBody>
          <a:bodyPr/>
          <a:lstStyle/>
          <a:p>
            <a:r>
              <a:rPr lang="en-SG" dirty="0"/>
              <a:t>Evolution faster?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79A5B-3A73-EBDD-FC71-AB41A7AE5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37" y="1135130"/>
            <a:ext cx="6489355" cy="51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94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F4C2-CE10-F0B9-EC7C-49BE4DD2C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Recording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AA27B-2396-70B8-0EB4-35E8C04FE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dirty="0">
                <a:hlinkClick r:id="rId2"/>
              </a:rPr>
              <a:t>https://1drv.ms/v/s!Aik2a4x7tvLyi_YLBjRRJ-qBbuzc_A?e=CqVyj9</a:t>
            </a:r>
            <a:endParaRPr lang="en-SG" dirty="0"/>
          </a:p>
          <a:p>
            <a:pPr marL="0" indent="0">
              <a:buNone/>
            </a:pPr>
            <a:endParaRPr lang="en-SG" dirty="0"/>
          </a:p>
          <a:p>
            <a:pPr marL="0" indent="0">
              <a:buNone/>
            </a:pPr>
            <a:r>
              <a:rPr lang="en-US" dirty="0">
                <a:cs typeface="Arial"/>
                <a:hlinkClick r:id="rId3"/>
              </a:rPr>
              <a:t>Library: https://1drv.ms/f/s!Aik2a4x7tvLygrcOVnorwa6X7zBxTg?e=g8dRKk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US" dirty="0">
                <a:cs typeface="Arial"/>
              </a:rPr>
              <a:t>Google: https://drive.google.com/drive/folders/1fXjR7HWQVDvW4b_UwFmEM_NymlOo4Wbw?usp=drive_link</a:t>
            </a:r>
            <a:endParaRPr lang="en-SG" dirty="0">
              <a:cs typeface="Arial"/>
            </a:endParaRPr>
          </a:p>
          <a:p>
            <a:pPr marL="0" indent="0">
              <a:buNone/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46600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B3FA-9864-50E6-7C8C-D676AAF22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9E0BF-3F39-29E7-8F6E-1E2E85548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678" y="267197"/>
            <a:ext cx="4471595" cy="2592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8C84A0-6D95-ECED-A8E2-14A415287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" y="2971800"/>
            <a:ext cx="3197274" cy="2833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07228-000F-AB77-69F2-FB3F29BEC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774" y="3429000"/>
            <a:ext cx="4067033" cy="19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35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8998EC-36AC-AA83-D7CA-D0B60799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761" y="293428"/>
            <a:ext cx="2210511" cy="1105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823CD-AB06-FE17-793D-EFDE3C99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39" y="191568"/>
            <a:ext cx="1611562" cy="1207116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0A2DE86-D6DE-B564-BDFA-85F4435474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431931"/>
              </p:ext>
            </p:extLst>
          </p:nvPr>
        </p:nvGraphicFramePr>
        <p:xfrm>
          <a:off x="642700" y="1614357"/>
          <a:ext cx="7998187" cy="4533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243243" imgH="2124235" progId="Excel.Sheet.12">
                  <p:embed/>
                </p:oleObj>
              </mc:Choice>
              <mc:Fallback>
                <p:oleObj name="Worksheet" r:id="rId4" imgW="3243243" imgH="2124235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0A2DE86-D6DE-B564-BDFA-85F4435474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2700" y="1614357"/>
                        <a:ext cx="7998187" cy="4533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192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54B728-9769-6F4B-2760-E163D773D7B7}"/>
              </a:ext>
            </a:extLst>
          </p:cNvPr>
          <p:cNvSpPr txBox="1"/>
          <p:nvPr/>
        </p:nvSpPr>
        <p:spPr>
          <a:xfrm>
            <a:off x="239486" y="5486218"/>
            <a:ext cx="8512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https://www.straitstimes.com/tech/tech-news/more-than-100-solutions-developed-as-part-of-generative-ai-initiative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100F7-D0F6-3EBE-9111-A3FE8B2ED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58" y="347320"/>
            <a:ext cx="7417683" cy="3740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F5C9E-326F-691C-76BB-B0118FA9C981}"/>
              </a:ext>
            </a:extLst>
          </p:cNvPr>
          <p:cNvSpPr txBox="1"/>
          <p:nvPr/>
        </p:nvSpPr>
        <p:spPr>
          <a:xfrm>
            <a:off x="239485" y="4224470"/>
            <a:ext cx="8403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After the AI Trailblazers initiative was announced in July 2023, 84 businesses and government agencies here have developed more than 100 </a:t>
            </a:r>
            <a:r>
              <a:rPr lang="en-US" sz="2000" dirty="0" err="1"/>
              <a:t>GenAI</a:t>
            </a:r>
            <a:r>
              <a:rPr lang="en-US" sz="2000" dirty="0"/>
              <a:t> solutions.</a:t>
            </a:r>
            <a:endParaRPr lang="en-SG" sz="2000" dirty="0"/>
          </a:p>
        </p:txBody>
      </p:sp>
    </p:spTree>
    <p:extLst>
      <p:ext uri="{BB962C8B-B14F-4D97-AF65-F5344CB8AC3E}">
        <p14:creationId xmlns:p14="http://schemas.microsoft.com/office/powerpoint/2010/main" val="70928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7CE5-3C9E-AA24-537E-2542B634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Web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F057D-1C3D-FF9A-BF3F-39E55A605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483" y="2728533"/>
            <a:ext cx="6353033" cy="1142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SG" sz="4000" dirty="0"/>
              <a:t>http://35.180.250.207/</a:t>
            </a:r>
          </a:p>
        </p:txBody>
      </p:sp>
    </p:spTree>
    <p:extLst>
      <p:ext uri="{BB962C8B-B14F-4D97-AF65-F5344CB8AC3E}">
        <p14:creationId xmlns:p14="http://schemas.microsoft.com/office/powerpoint/2010/main" val="35608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FE8E8F-F886-DB73-1139-5C6C7A39F4BC}"/>
              </a:ext>
            </a:extLst>
          </p:cNvPr>
          <p:cNvSpPr txBox="1"/>
          <p:nvPr/>
        </p:nvSpPr>
        <p:spPr>
          <a:xfrm>
            <a:off x="129653" y="5673004"/>
            <a:ext cx="883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https://www.channelnewsasia.com/singapore/singapore-artificial-intelligence-ai-talent-masters-programme-4162466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880C4-F0AC-2879-0EB9-00F246719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1" y="269657"/>
            <a:ext cx="7390263" cy="3069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924EBD-F257-77F7-60C9-6DEC67A1D966}"/>
              </a:ext>
            </a:extLst>
          </p:cNvPr>
          <p:cNvSpPr txBox="1"/>
          <p:nvPr/>
        </p:nvSpPr>
        <p:spPr>
          <a:xfrm>
            <a:off x="600501" y="3905795"/>
            <a:ext cx="81750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follows Deputy Prime Minister Lawrence Wong’s announcement during his Budget 2024 speech earlier in February, that the government will invest more than S$1 billion (US$743.7 million) over the next five years in AI computing, talent and industry development. 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19004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55BE4-6A01-37C6-5790-7F0FBB5D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My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3E55F-ADFC-04AC-16C7-697254856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1290"/>
            <a:ext cx="8229600" cy="1143001"/>
          </a:xfrm>
        </p:spPr>
        <p:txBody>
          <a:bodyPr/>
          <a:lstStyle/>
          <a:p>
            <a:pPr marL="0" indent="0"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Addressing Visual Plagiarism in Art &amp; Design: A Multi-stakeholder Investigation</a:t>
            </a:r>
            <a:endParaRPr lang="en-SG" sz="1800" kern="100" dirty="0">
              <a:effectLst/>
              <a:latin typeface="Open Sans" panose="020B060603050402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B1449-FFE0-DD77-3359-5B512D2BB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624" y="123074"/>
            <a:ext cx="2828789" cy="1841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BCF71-3AAE-8780-982C-2376E10AF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74" y="3429000"/>
            <a:ext cx="3820712" cy="26297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D2C15E-BDC6-981C-D295-FDBCFE2641EE}"/>
              </a:ext>
            </a:extLst>
          </p:cNvPr>
          <p:cNvSpPr txBox="1">
            <a:spLocks/>
          </p:cNvSpPr>
          <p:nvPr/>
        </p:nvSpPr>
        <p:spPr>
          <a:xfrm>
            <a:off x="457200" y="3276648"/>
            <a:ext cx="3882788" cy="2629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kern="100" dirty="0"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Op-Ed using Generative </a:t>
            </a:r>
            <a:r>
              <a:rPr lang="en-US" sz="1800" b="1" kern="100"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AI (opposite the editorial page)</a:t>
            </a:r>
            <a:endParaRPr lang="en-SG" sz="1800" kern="100" dirty="0">
              <a:latin typeface="Open Sans" panose="020B060603050402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80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63BE-15D5-4C44-A2E1-DAF9CE55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96" y="16573"/>
            <a:ext cx="8229600" cy="1143000"/>
          </a:xfrm>
        </p:spPr>
        <p:txBody>
          <a:bodyPr/>
          <a:lstStyle/>
          <a:p>
            <a:r>
              <a:rPr lang="en-US" dirty="0"/>
              <a:t>Book –Amazon and by Springer</a:t>
            </a:r>
            <a:endParaRPr lang="en-SG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0CA15A3-5479-FBCD-D6DD-193FF5A46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92" y="833809"/>
            <a:ext cx="1582769" cy="2485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3B511-9073-E4DD-436D-5E93D5B4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944" y="833809"/>
            <a:ext cx="1638439" cy="2493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462B7D-1CF6-6DA3-8854-0DD57461B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446" y="856091"/>
            <a:ext cx="1747056" cy="2470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090DB5-2FDC-6E34-1454-F4CD6196C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96" y="3538904"/>
            <a:ext cx="1636562" cy="2324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0593CB-B7F2-A081-9FA7-B0564E70378F}"/>
              </a:ext>
            </a:extLst>
          </p:cNvPr>
          <p:cNvSpPr txBox="1"/>
          <p:nvPr/>
        </p:nvSpPr>
        <p:spPr>
          <a:xfrm>
            <a:off x="321891" y="6001909"/>
            <a:ext cx="7825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https://1drv.ms/f/s!Aik2a4x7tvLygsc0TsKqobQ1l9P7tA?e=9oi38g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B1A833-8BBF-CAE2-6C19-8DD851852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559" y="3465574"/>
            <a:ext cx="1547824" cy="2324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FE7B20-D91E-333E-A502-2EEFAC099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062" y="3465574"/>
            <a:ext cx="1636562" cy="23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54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8DBBE-1781-1D37-58A0-89A3FA41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BF717-30F4-124B-358C-15139098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726" y="2065078"/>
            <a:ext cx="8136625" cy="3424895"/>
          </a:xfrm>
        </p:spPr>
        <p:txBody>
          <a:bodyPr>
            <a:normAutofit fontScale="70000" lnSpcReduction="20000"/>
          </a:bodyPr>
          <a:lstStyle/>
          <a:p>
            <a:r>
              <a:rPr lang="en-SG" dirty="0">
                <a:hlinkClick r:id="rId2"/>
              </a:rPr>
              <a:t>Gemini: https://youtu.be/_TVnM9dmUSk?si=SV0RH8ikjfiKS0Qq</a:t>
            </a:r>
          </a:p>
          <a:p>
            <a:r>
              <a:rPr lang="en-SG" dirty="0">
                <a:hlinkClick r:id="rId2"/>
              </a:rPr>
              <a:t>ChatGPT: https://youtu.be/BTwz-xtZVEI?si=kx-EgQ3JpQRA-4J5</a:t>
            </a:r>
          </a:p>
          <a:p>
            <a:r>
              <a:rPr lang="en-SG" dirty="0">
                <a:hlinkClick r:id="rId2"/>
              </a:rPr>
              <a:t>Self Driving Car (2mins): https://www.youtube.com/watch?v=tlThdr3O5Qo</a:t>
            </a:r>
          </a:p>
          <a:p>
            <a:r>
              <a:rPr lang="en-SG" dirty="0">
                <a:hlinkClick r:id="rId2"/>
              </a:rPr>
              <a:t>Co-pilot (1mins): https://www.microsoft.com/en-sg/microsoft-copilot#watchmecopilotvideo</a:t>
            </a:r>
          </a:p>
          <a:p>
            <a:r>
              <a:rPr lang="en-SG" dirty="0" err="1">
                <a:hlinkClick r:id="rId2"/>
              </a:rPr>
              <a:t>Alphago</a:t>
            </a:r>
            <a:r>
              <a:rPr lang="en-SG" dirty="0">
                <a:hlinkClick r:id="rId2"/>
              </a:rPr>
              <a:t> (3mins): https://youtu.be/8tq1C8spV_g?si=4GCDaQCaezrkIGRf</a:t>
            </a:r>
            <a:endParaRPr lang="en-SG" dirty="0"/>
          </a:p>
          <a:p>
            <a:r>
              <a:rPr lang="en-SG" dirty="0"/>
              <a:t>AlphaZero (3mins): </a:t>
            </a:r>
            <a:r>
              <a:rPr lang="en-SG" dirty="0">
                <a:hlinkClick r:id="rId3"/>
              </a:rPr>
              <a:t>https://youtu.be/7L2sUGcOgh0?si=Ucft2caUCbrcaSkO</a:t>
            </a:r>
            <a:endParaRPr lang="en-SG" dirty="0"/>
          </a:p>
          <a:p>
            <a:r>
              <a:rPr lang="en-SG" dirty="0"/>
              <a:t>7 Stages of AI (10mins) : https://youtu.be/PG8vu0i5juY?si=VIR18qEn2dftZvOg</a:t>
            </a:r>
          </a:p>
          <a:p>
            <a:r>
              <a:rPr lang="en-SG" dirty="0"/>
              <a:t>AI in 2030 (12mins): </a:t>
            </a:r>
            <a:r>
              <a:rPr lang="en-US" dirty="0"/>
              <a:t>https://www.youtube.com/watch?v=XKMvk5hWDfo</a:t>
            </a:r>
          </a:p>
          <a:p>
            <a:r>
              <a:rPr lang="en-SG" dirty="0"/>
              <a:t>ChatGPT (8mins) : </a:t>
            </a:r>
            <a:r>
              <a:rPr lang="en-SG" dirty="0">
                <a:hlinkClick r:id="rId4"/>
              </a:rPr>
              <a:t>https://youtu.be/Q07rFZtc2Ao?si=0t7n86MrDngOfXTm</a:t>
            </a:r>
            <a:endParaRPr lang="en-SG" dirty="0"/>
          </a:p>
          <a:p>
            <a:r>
              <a:rPr lang="en-SG" dirty="0"/>
              <a:t>CoPilot (2mins): </a:t>
            </a:r>
            <a:r>
              <a:rPr lang="en-SG" dirty="0">
                <a:hlinkClick r:id="rId5"/>
              </a:rPr>
              <a:t>https://youtu.be/S7xTBa93TX8?si=FcY5q0pUH3HcovkD</a:t>
            </a:r>
            <a:endParaRPr lang="en-SG" dirty="0"/>
          </a:p>
          <a:p>
            <a:r>
              <a:rPr lang="en-SG" dirty="0"/>
              <a:t>CoPilot: https://www.youtube.com/watch?v=Nuk3ADKC9Lw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1799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729C4-35BC-3379-7C65-21D9B751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Generative AI – change the landscape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C8A78-136F-0234-336A-9EF4BF59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39" y="1910280"/>
            <a:ext cx="7030519" cy="39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2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FF61DF-25CC-03CD-A6B7-301D54FE3DB5}"/>
              </a:ext>
            </a:extLst>
          </p:cNvPr>
          <p:cNvSpPr txBox="1"/>
          <p:nvPr/>
        </p:nvSpPr>
        <p:spPr>
          <a:xfrm>
            <a:off x="304800" y="5181600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https://www.straitstimes.com/business/40-of-singaporeans-use-ai-at-work-75-of-them-pass-it-off-as-their-own-survey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8F86A-645F-7A97-2359-70EB72391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7731015" cy="39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1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32CF-5B2B-569C-6302-213CEE074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SelaneWebSTTwenty"/>
              </a:rPr>
              <a:t>OCBC to deploy generative AI bot for all 30,000 staff globally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B2D9-EADE-102F-35C8-2053406D7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https://www.straitstimes.com/business/ocbc-to-deploy-generative-ai-bot-for-all-30000-staff-globally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ECBED-5738-0905-909E-17A16EEC1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5805516" cy="321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01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66B31D-1B5A-50FE-14C9-10C803870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7" y="1200577"/>
            <a:ext cx="6871648" cy="38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3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C2D4-CD0F-49AB-911E-6AF22090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452" y="144150"/>
            <a:ext cx="3128232" cy="1636883"/>
          </a:xfrm>
        </p:spPr>
        <p:txBody>
          <a:bodyPr>
            <a:normAutofit/>
          </a:bodyPr>
          <a:lstStyle/>
          <a:p>
            <a:r>
              <a:rPr lang="en-GB" dirty="0">
                <a:cs typeface="Arial"/>
              </a:rPr>
              <a:t>Transformer, Encoder, Attention</a:t>
            </a:r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8342DC10-D2AA-44E8-B57D-BF511E82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23" y="1828800"/>
            <a:ext cx="3771901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8DEE7B-8E20-49E3-AF1D-D63DB6A19C94}"/>
              </a:ext>
            </a:extLst>
          </p:cNvPr>
          <p:cNvSpPr txBox="1"/>
          <p:nvPr/>
        </p:nvSpPr>
        <p:spPr>
          <a:xfrm>
            <a:off x="1771651" y="5498997"/>
            <a:ext cx="5497246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solidFill>
                  <a:srgbClr val="202124"/>
                </a:solidFill>
                <a:latin typeface="arial"/>
                <a:cs typeface="arial"/>
              </a:rPr>
              <a:t>The transformer is the model, while the attention is a technique used by the model</a:t>
            </a:r>
            <a:r>
              <a:rPr lang="en-US" sz="1350" dirty="0">
                <a:solidFill>
                  <a:srgbClr val="202124"/>
                </a:solidFill>
                <a:latin typeface="arial"/>
                <a:cs typeface="arial"/>
              </a:rPr>
              <a:t>.</a:t>
            </a:r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ACC9D-5EFB-CB45-DFB9-F8CDE5E437AA}"/>
              </a:ext>
            </a:extLst>
          </p:cNvPr>
          <p:cNvSpPr txBox="1"/>
          <p:nvPr/>
        </p:nvSpPr>
        <p:spPr>
          <a:xfrm>
            <a:off x="6148824" y="3874101"/>
            <a:ext cx="1852177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How encoder decoder works in Transformer: https://jalammar.github.io/illustrated-transformer/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5ECB27-EDAA-679D-E2F3-0ADFA9385180}"/>
              </a:ext>
            </a:extLst>
          </p:cNvPr>
          <p:cNvSpPr txBox="1">
            <a:spLocks/>
          </p:cNvSpPr>
          <p:nvPr/>
        </p:nvSpPr>
        <p:spPr>
          <a:xfrm>
            <a:off x="238836" y="274550"/>
            <a:ext cx="5411337" cy="14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Text - LLM</a:t>
            </a:r>
            <a:br>
              <a:rPr lang="en-US" dirty="0"/>
            </a:br>
            <a:r>
              <a:rPr lang="en-US" dirty="0"/>
              <a:t>Large Language Model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17358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BA9D-28F4-F3D1-A548-B9B3826A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852"/>
            <a:ext cx="8229600" cy="1143000"/>
          </a:xfrm>
        </p:spPr>
        <p:txBody>
          <a:bodyPr/>
          <a:lstStyle/>
          <a:p>
            <a:r>
              <a:rPr lang="en-GB" dirty="0">
                <a:cs typeface="Calibri Light"/>
              </a:rPr>
              <a:t>Image/Music/Video</a:t>
            </a:r>
            <a:br>
              <a:rPr lang="en-GB" dirty="0">
                <a:cs typeface="Calibri Light"/>
              </a:rPr>
            </a:br>
            <a:r>
              <a:rPr lang="en-GB" dirty="0">
                <a:cs typeface="Calibri Light"/>
              </a:rPr>
              <a:t>Diffusion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D8A5-37C1-47D5-125E-5C9031F4F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89" y="5531400"/>
            <a:ext cx="7911821" cy="669773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r>
              <a:rPr lang="en-GB" dirty="0">
                <a:ea typeface="+mn-lt"/>
                <a:cs typeface="+mn-lt"/>
              </a:rPr>
              <a:t>https://www.straitstimes.com/world/europe/the-ai-obsessed-photographer-who-tricked-instagram</a:t>
            </a:r>
            <a:endParaRPr lang="en-GB" dirty="0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A4D6A7A-2656-37C1-C6C8-F2462EE7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747" y="279139"/>
            <a:ext cx="2934269" cy="1332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58BF5-C880-0257-A0F7-B39FD9CB1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64" y="1956455"/>
            <a:ext cx="7958885" cy="32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57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F23404-04E3-BDD3-5987-1E08C39D2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83" y="742202"/>
            <a:ext cx="2345148" cy="2447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B305B-9319-01A8-4D25-8703F6FEC776}"/>
              </a:ext>
            </a:extLst>
          </p:cNvPr>
          <p:cNvSpPr txBox="1"/>
          <p:nvPr/>
        </p:nvSpPr>
        <p:spPr>
          <a:xfrm>
            <a:off x="5902658" y="198650"/>
            <a:ext cx="281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 err="1"/>
              <a:t>Wechat</a:t>
            </a:r>
            <a:r>
              <a:rPr lang="en-SG" sz="2400" dirty="0"/>
              <a:t>: </a:t>
            </a:r>
            <a:r>
              <a:rPr lang="en-SG" sz="2400" dirty="0" err="1"/>
              <a:t>TeohTeikToe</a:t>
            </a:r>
            <a:endParaRPr lang="en-SG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D7B05-B82B-F0FD-83D7-3CB60668D25F}"/>
              </a:ext>
            </a:extLst>
          </p:cNvPr>
          <p:cNvSpPr txBox="1"/>
          <p:nvPr/>
        </p:nvSpPr>
        <p:spPr>
          <a:xfrm>
            <a:off x="147741" y="198649"/>
            <a:ext cx="3259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 err="1"/>
              <a:t>Whatsapp</a:t>
            </a:r>
            <a:r>
              <a:rPr lang="en-SG" sz="2400" dirty="0"/>
              <a:t>: 65-97905202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D01ED6-2F29-7824-F95E-97D5AB8FD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12" y="660314"/>
            <a:ext cx="2588807" cy="2754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B586E-8253-BAE7-E2AE-79376BA3ED8E}"/>
              </a:ext>
            </a:extLst>
          </p:cNvPr>
          <p:cNvSpPr txBox="1"/>
          <p:nvPr/>
        </p:nvSpPr>
        <p:spPr>
          <a:xfrm>
            <a:off x="2160913" y="5756854"/>
            <a:ext cx="635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 err="1"/>
              <a:t>LinkedIN</a:t>
            </a:r>
            <a:r>
              <a:rPr lang="en-SG" dirty="0"/>
              <a:t> https://www.linkedin.com/in/teohteiktoe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7FB1B9-6950-79C9-E903-921730251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885" y="3138984"/>
            <a:ext cx="2531131" cy="261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88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3603F-6756-96A9-DFAD-98E7C344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Image – </a:t>
            </a:r>
            <a:r>
              <a:rPr lang="en-SG" dirty="0" err="1"/>
              <a:t>Dalle</a:t>
            </a:r>
            <a:r>
              <a:rPr lang="en-SG" dirty="0"/>
              <a:t> vs </a:t>
            </a:r>
            <a:r>
              <a:rPr lang="en-SG" dirty="0" err="1"/>
              <a:t>MidJourney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3DB8D-F45A-3A8A-4635-666DB0B18B4E}"/>
              </a:ext>
            </a:extLst>
          </p:cNvPr>
          <p:cNvSpPr txBox="1"/>
          <p:nvPr/>
        </p:nvSpPr>
        <p:spPr>
          <a:xfrm>
            <a:off x="76200" y="5638800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https://www.google.com/amp/s/www.zdnet.com/google-amp/article/midjourney-vs-dall-e-3-in-chatgpt-which-ai-does-halloween-better/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D039C-3EA2-DE87-431D-3A4A75DD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79" y="1524000"/>
            <a:ext cx="705184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5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FA68-FACD-54BA-1FC4-4E01EB49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Try https://www.craiyon.com/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F82FB-F708-D485-2D05-65944BE0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04357"/>
            <a:ext cx="4514872" cy="435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19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7316-A93E-E083-84DB-FF6A46AF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31" y="201966"/>
            <a:ext cx="8229600" cy="1143000"/>
          </a:xfrm>
        </p:spPr>
        <p:txBody>
          <a:bodyPr/>
          <a:lstStyle/>
          <a:p>
            <a:r>
              <a:rPr lang="en-SG" dirty="0"/>
              <a:t>Co-pilot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5235B-BD30-23DC-2A2F-C3B7AE43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03" y="1221049"/>
            <a:ext cx="7090012" cy="3988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9C5DF-AF3E-9C05-452A-412F80A1CA45}"/>
              </a:ext>
            </a:extLst>
          </p:cNvPr>
          <p:cNvSpPr txBox="1"/>
          <p:nvPr/>
        </p:nvSpPr>
        <p:spPr>
          <a:xfrm>
            <a:off x="443552" y="5636951"/>
            <a:ext cx="829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>
                <a:hlinkClick r:id="rId3"/>
              </a:rPr>
              <a:t>https://www.microsoft.com/en-sg/microsoft-copilot#watchmecopilotvideo</a:t>
            </a:r>
          </a:p>
        </p:txBody>
      </p:sp>
    </p:spTree>
    <p:extLst>
      <p:ext uri="{BB962C8B-B14F-4D97-AF65-F5344CB8AC3E}">
        <p14:creationId xmlns:p14="http://schemas.microsoft.com/office/powerpoint/2010/main" val="1905249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AB10B-0863-3092-30B6-A39F0436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34" y="798394"/>
            <a:ext cx="7241041" cy="48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2C80-B80C-3852-365C-FCE843C3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Fine Tuning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A1431-8211-5F96-D2F5-5EB1328E9B08}"/>
              </a:ext>
            </a:extLst>
          </p:cNvPr>
          <p:cNvSpPr txBox="1"/>
          <p:nvPr/>
        </p:nvSpPr>
        <p:spPr>
          <a:xfrm>
            <a:off x="381000" y="5562600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https://medium.com/@iryna230520/fine-tune-google-palm-2-with-scikit-llm-d41b0aa673a5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4A28F-8448-4CA2-553B-AEE86040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600200"/>
            <a:ext cx="54197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90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9C4F-01A4-7142-3EC4-AFFE792E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Top 3 interview questions on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7AAA0-3162-3ADF-FD92-7A830B1CA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What are the ethical considerations and potential societal impacts of generative AI?</a:t>
            </a:r>
          </a:p>
          <a:p>
            <a:pPr marL="0" indent="0">
              <a:buNone/>
            </a:pPr>
            <a:r>
              <a:rPr lang="en-US" dirty="0"/>
              <a:t>2. How does generative AI differ from other types of AI, and what are its unique strengths and limitations?</a:t>
            </a:r>
          </a:p>
          <a:p>
            <a:pPr marL="0" indent="0">
              <a:buNone/>
            </a:pPr>
            <a:r>
              <a:rPr lang="en-US" dirty="0"/>
              <a:t>3. What are the current and potential future applications of generative AI across different industries?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25258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5170-2952-5E78-B9BF-F2B69E9F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pollev.com/teikteoh614 – Generative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20A28-1141-47F0-B537-2EEA7CA3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615" y="1803409"/>
            <a:ext cx="4086255" cy="40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73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301C-9967-B76F-0B74-E0F5F3B0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(100 trillion) vs Human (0.086 trillion) =&gt; about 10,000 times more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6F6D2-6541-67B5-6239-3CECCCEE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2" y="2171584"/>
            <a:ext cx="8229600" cy="3876123"/>
          </a:xfrm>
        </p:spPr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GPT-4 parameter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around 100 trillion (92 layers 12000 neurons each layer)</a:t>
            </a:r>
          </a:p>
          <a:p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Human brain — Approximately 86 billion neurons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F1B0F-DE27-8EB4-BF4E-25BCFF15DD3E}"/>
              </a:ext>
            </a:extLst>
          </p:cNvPr>
          <p:cNvSpPr txBox="1"/>
          <p:nvPr/>
        </p:nvSpPr>
        <p:spPr>
          <a:xfrm>
            <a:off x="642097" y="5576188"/>
            <a:ext cx="7859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https://www.nature.com/scitable/blog/brain-metrics/are_thcere_really_as_many/</a:t>
            </a:r>
          </a:p>
        </p:txBody>
      </p:sp>
      <p:pic>
        <p:nvPicPr>
          <p:cNvPr id="1026" name="Picture 2" descr="Google has mapped a piece of human brain in the most detail ever | New  Scientist">
            <a:extLst>
              <a:ext uri="{FF2B5EF4-FFF2-40B4-BE49-F238E27FC236}">
                <a16:creationId xmlns:a16="http://schemas.microsoft.com/office/drawing/2014/main" id="{1B394AAB-EA2A-E1B2-541F-2E560ACE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7" y="378114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neural network models in Machine Learning work?">
            <a:extLst>
              <a:ext uri="{FF2B5EF4-FFF2-40B4-BE49-F238E27FC236}">
                <a16:creationId xmlns:a16="http://schemas.microsoft.com/office/drawing/2014/main" id="{2837F1CA-012D-5C9F-2280-823E5A3A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80" y="3664060"/>
            <a:ext cx="4429685" cy="174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47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B1447-4533-4DEB-0F36-3CCA289E7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82" y="2039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>
                <a:cs typeface="Arial"/>
              </a:rPr>
              <a:t>The beginning - </a:t>
            </a:r>
            <a:r>
              <a:rPr lang="en-SG" b="0" i="0">
                <a:solidFill>
                  <a:srgbClr val="202122"/>
                </a:solidFill>
                <a:effectLst/>
                <a:cs typeface="Arial"/>
              </a:rPr>
              <a:t>Can machines think?</a:t>
            </a:r>
            <a:br>
              <a:rPr lang="en-GB">
                <a:cs typeface="Arial"/>
              </a:rPr>
            </a:br>
            <a:r>
              <a:rPr lang="en-GB">
                <a:cs typeface="Arial"/>
              </a:rPr>
              <a:t>1936 Alan Turing – Turing Machine </a:t>
            </a:r>
            <a:br>
              <a:rPr lang="en-GB">
                <a:cs typeface="Arial"/>
              </a:rPr>
            </a:br>
            <a:r>
              <a:rPr lang="en-GB">
                <a:cs typeface="Arial"/>
              </a:rPr>
              <a:t>1950 Turing Test</a:t>
            </a:r>
            <a:endParaRPr lang="en-GB"/>
          </a:p>
        </p:txBody>
      </p:sp>
      <p:pic>
        <p:nvPicPr>
          <p:cNvPr id="4" name="Picture 4" descr="A picture containing typewriter, keyboard&#10;&#10;Description automatically generated">
            <a:extLst>
              <a:ext uri="{FF2B5EF4-FFF2-40B4-BE49-F238E27FC236}">
                <a16:creationId xmlns:a16="http://schemas.microsoft.com/office/drawing/2014/main" id="{6B519242-485C-10CE-C958-D2684DBD8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8605" y="2002034"/>
            <a:ext cx="1929903" cy="1550674"/>
          </a:xfrm>
        </p:spPr>
      </p:pic>
      <p:pic>
        <p:nvPicPr>
          <p:cNvPr id="3" name="Picture 4" descr="A picture containing indoor, wall, microscope&#10;&#10;Description automatically generated">
            <a:extLst>
              <a:ext uri="{FF2B5EF4-FFF2-40B4-BE49-F238E27FC236}">
                <a16:creationId xmlns:a16="http://schemas.microsoft.com/office/drawing/2014/main" id="{C34B618C-EC6B-D751-2FD5-AEB4D264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022" y="2778791"/>
            <a:ext cx="2423944" cy="105971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09CAC15-964F-09F9-FFC9-AD480050B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853" y="4229260"/>
            <a:ext cx="2579936" cy="1765711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A4F0C366-DFE1-881D-B4D0-C5C10D166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05" y="3551348"/>
            <a:ext cx="3037805" cy="1888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E62735-1318-012C-A316-4B75861EBACC}"/>
              </a:ext>
            </a:extLst>
          </p:cNvPr>
          <p:cNvSpPr txBox="1"/>
          <p:nvPr/>
        </p:nvSpPr>
        <p:spPr>
          <a:xfrm>
            <a:off x="377780" y="1797158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Turing test, in which a computer tries to fool the system into thinking that it is a human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AECEC-E4B5-4DCC-BB87-C388D4B1C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216" y="1048056"/>
            <a:ext cx="3316102" cy="1339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4F5561-CABE-4A21-8527-B1E83C3B1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00" y="4768186"/>
            <a:ext cx="1090895" cy="1488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16663A-295E-40FF-96BD-BF3349559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6467" y="4118887"/>
            <a:ext cx="1744275" cy="262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26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B031-1E73-5388-E791-01BF4698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632"/>
            <a:ext cx="2109127" cy="2609472"/>
          </a:xfrm>
        </p:spPr>
        <p:txBody>
          <a:bodyPr/>
          <a:lstStyle/>
          <a:p>
            <a:r>
              <a:rPr lang="en-GB" dirty="0">
                <a:cs typeface="Arial"/>
              </a:rPr>
              <a:t>Now &amp; Future</a:t>
            </a:r>
            <a:endParaRPr lang="en-GB" dirty="0"/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0AFA889A-798C-CF9C-0FE2-CD295BB3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327" y="331472"/>
            <a:ext cx="3652594" cy="231552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0F226AB-CA46-1900-BC5B-1F78F8F5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173" y="2770878"/>
            <a:ext cx="2743200" cy="1316244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DD3D6D63-A01A-3C96-7C5F-74B3BB95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03" y="4507000"/>
            <a:ext cx="2743200" cy="169849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20C9A31-1EE8-0488-3DBE-7CECCE4B3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991" y="2030702"/>
            <a:ext cx="2743200" cy="1828800"/>
          </a:xfrm>
          <a:prstGeom prst="rect">
            <a:avLst/>
          </a:prstGeom>
        </p:spPr>
      </p:pic>
      <p:pic>
        <p:nvPicPr>
          <p:cNvPr id="9" name="Picture 9" descr="A picture containing text, person, computer&#10;&#10;Description automatically generated">
            <a:extLst>
              <a:ext uri="{FF2B5EF4-FFF2-40B4-BE49-F238E27FC236}">
                <a16:creationId xmlns:a16="http://schemas.microsoft.com/office/drawing/2014/main" id="{50811922-2C62-F681-56E5-2CCF021E5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042" y="4392833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0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9BB3-95C0-1764-BB60-C117ADF9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13" y="35256"/>
            <a:ext cx="8229600" cy="1143000"/>
          </a:xfrm>
        </p:spPr>
        <p:txBody>
          <a:bodyPr/>
          <a:lstStyle/>
          <a:p>
            <a:r>
              <a:rPr lang="en-SG" dirty="0"/>
              <a:t>Download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7BAC3-2502-1BF2-E198-7975A6477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95" y="1127137"/>
            <a:ext cx="6196084" cy="57422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SG" dirty="0"/>
              <a:t>https://1drv.ms/f/s!Aik2a4x7tvLylcgQYLRNs0F2fFKNSA?e=ZmWYZ3</a:t>
            </a:r>
            <a:endParaRPr lang="en-US" dirty="0"/>
          </a:p>
        </p:txBody>
      </p:sp>
      <p:sp>
        <p:nvSpPr>
          <p:cNvPr id="5" name="AutoShape 4" descr="QR code preview">
            <a:extLst>
              <a:ext uri="{FF2B5EF4-FFF2-40B4-BE49-F238E27FC236}">
                <a16:creationId xmlns:a16="http://schemas.microsoft.com/office/drawing/2014/main" id="{7BC6C044-CEE7-7CCE-D803-741E2BC270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127612" cy="31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AFA13-B01C-86B6-41EB-49CEDE82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996" y="1862126"/>
            <a:ext cx="3989992" cy="395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92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16046-3C06-4790-BC99-833663F92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83" y="1333304"/>
            <a:ext cx="6278688" cy="3344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4E5262-8C94-4CDB-BF95-5E4CADA5F554}"/>
              </a:ext>
            </a:extLst>
          </p:cNvPr>
          <p:cNvSpPr/>
          <p:nvPr/>
        </p:nvSpPr>
        <p:spPr>
          <a:xfrm>
            <a:off x="795772" y="5327485"/>
            <a:ext cx="77831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350"/>
              <a:t>https://blogs.nvidia.com/blog/2016/07/29/whats-difference-artificial-intelligence-machine-learning-deep-learning-ai/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15DFF-BAA4-F624-960A-F554BDDDC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25" y="32825"/>
            <a:ext cx="8460769" cy="1143000"/>
          </a:xfrm>
        </p:spPr>
        <p:txBody>
          <a:bodyPr/>
          <a:lstStyle/>
          <a:p>
            <a:r>
              <a:rPr lang="en-SG">
                <a:cs typeface="Arial"/>
              </a:rPr>
              <a:t>AI terminology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0414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97DF9B-9326-4647-9CEB-D9019360D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58" y="996594"/>
            <a:ext cx="6624061" cy="4657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E01120-0ACA-2612-A885-7CD3C6FC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25" y="32825"/>
            <a:ext cx="8460769" cy="1143000"/>
          </a:xfrm>
        </p:spPr>
        <p:txBody>
          <a:bodyPr/>
          <a:lstStyle/>
          <a:p>
            <a:r>
              <a:rPr lang="en-SG"/>
              <a:t>Machine Learning types</a:t>
            </a:r>
          </a:p>
        </p:txBody>
      </p:sp>
    </p:spTree>
    <p:extLst>
      <p:ext uri="{BB962C8B-B14F-4D97-AF65-F5344CB8AC3E}">
        <p14:creationId xmlns:p14="http://schemas.microsoft.com/office/powerpoint/2010/main" val="3732111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A675-7BDE-42B0-8E10-944CEFB4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36" y="292957"/>
            <a:ext cx="6863240" cy="941256"/>
          </a:xfrm>
        </p:spPr>
        <p:txBody>
          <a:bodyPr>
            <a:normAutofit/>
          </a:bodyPr>
          <a:lstStyle/>
          <a:p>
            <a:r>
              <a:rPr lang="en-US" dirty="0"/>
              <a:t>AI and other technology</a:t>
            </a:r>
            <a:endParaRPr lang="en-SG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0BBEE4-6090-4FF9-81C2-623B1181D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38167"/>
              </p:ext>
            </p:extLst>
          </p:nvPr>
        </p:nvGraphicFramePr>
        <p:xfrm>
          <a:off x="1719025" y="1315092"/>
          <a:ext cx="5986593" cy="442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323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06D3-1A8E-D2A0-E533-F12EA1D3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vs Machine</a:t>
            </a:r>
            <a:endParaRPr lang="en-S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630CA-235D-AE84-C2BA-B60806F5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2050" name="Picture 2" descr="Complementary strengths of humans and machines | Download Scientific Diagram">
            <a:extLst>
              <a:ext uri="{FF2B5EF4-FFF2-40B4-BE49-F238E27FC236}">
                <a16:creationId xmlns:a16="http://schemas.microsoft.com/office/drawing/2014/main" id="{C2516B3B-EA3A-6162-7CEA-23A810DD7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40" y="1706632"/>
            <a:ext cx="6885454" cy="43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98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67CB9-942D-10D0-B64B-D473D935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68744-CF0F-8E3D-6B16-9075B4F35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18" y="594459"/>
            <a:ext cx="59436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83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as an 'Asset' for the Banking &amp; Finance Industry | MEDICI">
            <a:extLst>
              <a:ext uri="{FF2B5EF4-FFF2-40B4-BE49-F238E27FC236}">
                <a16:creationId xmlns:a16="http://schemas.microsoft.com/office/drawing/2014/main" id="{27019EEE-B5C0-4615-8606-84403EFD1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6" y="32492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DE2489-B3B7-446C-8958-6A21E4A258D3}"/>
              </a:ext>
            </a:extLst>
          </p:cNvPr>
          <p:cNvSpPr/>
          <p:nvPr/>
        </p:nvSpPr>
        <p:spPr>
          <a:xfrm>
            <a:off x="6174769" y="1797978"/>
            <a:ext cx="1428107" cy="57535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07A23-C73D-4778-AF35-EE996AE002E1}"/>
              </a:ext>
            </a:extLst>
          </p:cNvPr>
          <p:cNvSpPr/>
          <p:nvPr/>
        </p:nvSpPr>
        <p:spPr>
          <a:xfrm>
            <a:off x="6789507" y="3796304"/>
            <a:ext cx="1542835" cy="76542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8107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95DE-C035-3B4A-253F-74374EABF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MLOps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DFD68-9C6E-0CE2-018E-92213C4A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09" y="2166839"/>
            <a:ext cx="8011236" cy="32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1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19534E-4F1E-475F-A881-F7E9D35B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25" y="32825"/>
            <a:ext cx="8460769" cy="1143000"/>
          </a:xfrm>
        </p:spPr>
        <p:txBody>
          <a:bodyPr/>
          <a:lstStyle/>
          <a:p>
            <a:r>
              <a:rPr lang="en-SG"/>
              <a:t>Programming Language for 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A1140-ACF5-4B75-8092-6F2DF4D8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96" y="1555969"/>
            <a:ext cx="6096000" cy="43910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9A1080-FDCE-4AF6-977F-309AF655B5CF}"/>
              </a:ext>
            </a:extLst>
          </p:cNvPr>
          <p:cNvSpPr/>
          <p:nvPr/>
        </p:nvSpPr>
        <p:spPr>
          <a:xfrm>
            <a:off x="1967023" y="1555969"/>
            <a:ext cx="6624084" cy="815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6718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32"/>
            <a:ext cx="8229600" cy="1143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Big Data: 3V’s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928" y="1630183"/>
            <a:ext cx="5626421" cy="3978137"/>
          </a:xfrm>
          <a:prstGeom prst="rect">
            <a:avLst/>
          </a:prstGeom>
        </p:spPr>
      </p:pic>
      <p:pic>
        <p:nvPicPr>
          <p:cNvPr id="5" name="Picture 4" descr="Screen shot 2013-01-13 at 4.45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0" y="1707459"/>
            <a:ext cx="2043936" cy="24687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61608"/>
            <a:ext cx="2559729" cy="17778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4B81F9-83FE-433C-A811-A7EEC30CE096}"/>
              </a:ext>
            </a:extLst>
          </p:cNvPr>
          <p:cNvSpPr/>
          <p:nvPr/>
        </p:nvSpPr>
        <p:spPr>
          <a:xfrm>
            <a:off x="256854" y="2774022"/>
            <a:ext cx="2208944" cy="14875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2929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149DC-BC52-473A-AD01-50BDCBE8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State of the Art – 2022 - Transfer Learning</a:t>
            </a:r>
            <a:endParaRPr lang="en-GB"/>
          </a:p>
        </p:txBody>
      </p:sp>
      <p:pic>
        <p:nvPicPr>
          <p:cNvPr id="4" name="Picture 4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E6BC4E60-7881-492E-A60E-C10BA10FD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404" y="1889196"/>
            <a:ext cx="5585192" cy="3876123"/>
          </a:xfrm>
        </p:spPr>
      </p:pic>
    </p:spTree>
    <p:extLst>
      <p:ext uri="{BB962C8B-B14F-4D97-AF65-F5344CB8AC3E}">
        <p14:creationId xmlns:p14="http://schemas.microsoft.com/office/powerpoint/2010/main" val="1650314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AD8722-739C-D005-BC96-B2A2AB210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335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86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89E8-251B-4704-9ED6-995D2592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Reinforcement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F00E7-61F2-4449-B90F-4B8C8364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19" y="1939515"/>
            <a:ext cx="5904750" cy="37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25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F613-AA22-38B0-3654-0285FC33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deep learning do (CNN)?</a:t>
            </a:r>
            <a:endParaRPr lang="en-S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212A3-D2E2-4151-5A9F-2A696522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5122" name="Picture 2" descr="A Beginner's Guide to Neural Networks and Deep Learning | Pathmind">
            <a:extLst>
              <a:ext uri="{FF2B5EF4-FFF2-40B4-BE49-F238E27FC236}">
                <a16:creationId xmlns:a16="http://schemas.microsoft.com/office/drawing/2014/main" id="{2E076E92-96A4-3D0F-130E-4D639162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6" y="1865176"/>
            <a:ext cx="7081055" cy="41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57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D8FB-6620-DD49-936B-635EB837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42" y="4357710"/>
            <a:ext cx="8229600" cy="1143000"/>
          </a:xfrm>
        </p:spPr>
        <p:txBody>
          <a:bodyPr/>
          <a:lstStyle/>
          <a:p>
            <a:r>
              <a:rPr lang="en-SG" dirty="0"/>
              <a:t>Kahoot</a:t>
            </a:r>
          </a:p>
        </p:txBody>
      </p:sp>
    </p:spTree>
    <p:extLst>
      <p:ext uri="{BB962C8B-B14F-4D97-AF65-F5344CB8AC3E}">
        <p14:creationId xmlns:p14="http://schemas.microsoft.com/office/powerpoint/2010/main" val="8628647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2E2B1-FE5D-171B-71DE-B9C00B9B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59" y="146291"/>
            <a:ext cx="8229600" cy="1143000"/>
          </a:xfrm>
        </p:spPr>
        <p:txBody>
          <a:bodyPr/>
          <a:lstStyle/>
          <a:p>
            <a:r>
              <a:rPr lang="en-SG" dirty="0"/>
              <a:t>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61823-94A0-C1AD-18AD-FD015E58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42" y="2014949"/>
            <a:ext cx="4086255" cy="40291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5544E6-7477-4080-EE1C-B84365527230}"/>
              </a:ext>
            </a:extLst>
          </p:cNvPr>
          <p:cNvSpPr txBox="1">
            <a:spLocks/>
          </p:cNvSpPr>
          <p:nvPr/>
        </p:nvSpPr>
        <p:spPr>
          <a:xfrm>
            <a:off x="245659" y="8139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SG" dirty="0"/>
              <a:t>pollev.com/teikteoh614</a:t>
            </a:r>
          </a:p>
        </p:txBody>
      </p:sp>
    </p:spTree>
    <p:extLst>
      <p:ext uri="{BB962C8B-B14F-4D97-AF65-F5344CB8AC3E}">
        <p14:creationId xmlns:p14="http://schemas.microsoft.com/office/powerpoint/2010/main" val="3561788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Content Placeholder 2">
            <a:extLst>
              <a:ext uri="{FF2B5EF4-FFF2-40B4-BE49-F238E27FC236}">
                <a16:creationId xmlns:a16="http://schemas.microsoft.com/office/drawing/2014/main" id="{FDB1CD3A-8FC9-47DA-AC5D-297FE422A1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26005" y="2403158"/>
            <a:ext cx="4629150" cy="2545854"/>
          </a:xfrm>
        </p:spPr>
        <p:txBody>
          <a:bodyPr/>
          <a:lstStyle/>
          <a:p>
            <a:pPr marL="0" indent="0">
              <a:buNone/>
            </a:pPr>
            <a:endParaRPr lang="en-SG" altLang="zh-CN"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r>
              <a:rPr lang="en-SG" altLang="zh-CN" sz="3300">
                <a:ea typeface="ＭＳ Ｐゴシック" panose="020B0600070205080204" pitchFamily="34" charset="-128"/>
              </a:rPr>
              <a:t>Thank You</a:t>
            </a:r>
          </a:p>
        </p:txBody>
      </p:sp>
      <p:sp>
        <p:nvSpPr>
          <p:cNvPr id="163843" name="Slide Number Placeholder 1">
            <a:extLst>
              <a:ext uri="{FF2B5EF4-FFF2-40B4-BE49-F238E27FC236}">
                <a16:creationId xmlns:a16="http://schemas.microsoft.com/office/drawing/2014/main" id="{549FCC65-1970-4D9A-A078-D89EE098D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57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17910" indent="-160735">
              <a:spcBef>
                <a:spcPct val="20000"/>
              </a:spcBef>
              <a:buChar char="–"/>
              <a:defRPr sz="135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42938" indent="-128588">
              <a:spcBef>
                <a:spcPct val="20000"/>
              </a:spcBef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00113" indent="-128588">
              <a:spcBef>
                <a:spcPct val="20000"/>
              </a:spcBef>
              <a:buChar char="–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57288" indent="-128588">
              <a:spcBef>
                <a:spcPct val="20000"/>
              </a:spcBef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3698A2-3308-4CA8-9ADE-C1E4645C9E12}" type="slidenum">
              <a:rPr lang="en-US" altLang="zh-CN" sz="788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zh-CN" sz="78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ificial Intelligence Applications In Financial Services - Jelvix">
            <a:extLst>
              <a:ext uri="{FF2B5EF4-FFF2-40B4-BE49-F238E27FC236}">
                <a16:creationId xmlns:a16="http://schemas.microsoft.com/office/drawing/2014/main" id="{39ECBF78-8E43-3814-2218-2DBDA22B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1044053"/>
            <a:ext cx="8134351" cy="486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4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6C6433-EC8B-3A34-7B68-2E1BD3E59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02" y="947381"/>
            <a:ext cx="8671832" cy="48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2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350D6E-B2B0-74BE-4DF9-6FCE48C07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443037"/>
            <a:ext cx="79343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4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DC0A4-F822-8EB0-604A-2038E944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60" y="113256"/>
            <a:ext cx="8229600" cy="1143000"/>
          </a:xfrm>
        </p:spPr>
        <p:txBody>
          <a:bodyPr/>
          <a:lstStyle/>
          <a:p>
            <a:r>
              <a:rPr lang="en-SG" b="0" i="0" cap="all" dirty="0">
                <a:solidFill>
                  <a:srgbClr val="9B9B9B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MAY 23 2024 - </a:t>
            </a:r>
            <a:r>
              <a:rPr lang="en-SG" b="0" i="0" dirty="0" err="1">
                <a:solidFill>
                  <a:srgbClr val="9B9B9B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x</a:t>
            </a:r>
            <a:r>
              <a:rPr lang="en-SG" b="0" i="0" cap="all" dirty="0" err="1">
                <a:solidFill>
                  <a:srgbClr val="9B9B9B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AI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6713E-2DBD-9CF0-3634-3F122C968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741" y="1022712"/>
            <a:ext cx="4781585" cy="4457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D62DFB-86A3-C364-8C36-B37BBDB54D65}"/>
              </a:ext>
            </a:extLst>
          </p:cNvPr>
          <p:cNvSpPr txBox="1"/>
          <p:nvPr/>
        </p:nvSpPr>
        <p:spPr>
          <a:xfrm>
            <a:off x="245660" y="5607657"/>
            <a:ext cx="8536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https://siliconangle.com/2024/05/23/report-elon-musks-generative-ai-startup-xai-close-6b-funding-round-next-month/</a:t>
            </a:r>
          </a:p>
        </p:txBody>
      </p:sp>
    </p:spTree>
    <p:extLst>
      <p:ext uri="{BB962C8B-B14F-4D97-AF65-F5344CB8AC3E}">
        <p14:creationId xmlns:p14="http://schemas.microsoft.com/office/powerpoint/2010/main" val="2742986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8E816AC679FF4C86C22834E825BD05" ma:contentTypeVersion="1" ma:contentTypeDescription="Create a new document." ma:contentTypeScope="" ma:versionID="066e42d507d75a122d0db91dd470f30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C2C9DE-C811-4406-9A96-B5F84A419B8F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33E57A-4545-40EE-B846-546C23E605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42CDD3-2BBD-46F1-929C-F92F3B4EA860}">
  <ds:schemaRefs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3904</TotalTime>
  <Words>976</Words>
  <Application>Microsoft Office PowerPoint</Application>
  <PresentationFormat>On-screen Show (4:3)</PresentationFormat>
  <Paragraphs>109</Paragraphs>
  <Slides>54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ＭＳ Ｐゴシック</vt:lpstr>
      <vt:lpstr>Arial</vt:lpstr>
      <vt:lpstr>Arial</vt:lpstr>
      <vt:lpstr>Calibri</vt:lpstr>
      <vt:lpstr>Calibri Light</vt:lpstr>
      <vt:lpstr>Google Sans</vt:lpstr>
      <vt:lpstr>Open Sans</vt:lpstr>
      <vt:lpstr>Roboto</vt:lpstr>
      <vt:lpstr>SelaneWebSTTwenty</vt:lpstr>
      <vt:lpstr>Office Theme</vt:lpstr>
      <vt:lpstr>Worksheet</vt:lpstr>
      <vt:lpstr>AI</vt:lpstr>
      <vt:lpstr>Web Portal</vt:lpstr>
      <vt:lpstr>PowerPoint Presentation</vt:lpstr>
      <vt:lpstr>Download</vt:lpstr>
      <vt:lpstr>PowerPoint Presentation</vt:lpstr>
      <vt:lpstr>PowerPoint Presentation</vt:lpstr>
      <vt:lpstr>PowerPoint Presentation</vt:lpstr>
      <vt:lpstr>PowerPoint Presentation</vt:lpstr>
      <vt:lpstr>MAY 23 2024 - xAI</vt:lpstr>
      <vt:lpstr>PowerPoint Presentation</vt:lpstr>
      <vt:lpstr>About Singapore 0.96 2023</vt:lpstr>
      <vt:lpstr>About Singapore</vt:lpstr>
      <vt:lpstr>About NTU – 26 by QS, 32 by Times</vt:lpstr>
      <vt:lpstr>This is only the beginning</vt:lpstr>
      <vt:lpstr>Evolution faster?</vt:lpstr>
      <vt:lpstr>Recording</vt:lpstr>
      <vt:lpstr>Evolution</vt:lpstr>
      <vt:lpstr>PowerPoint Presentation</vt:lpstr>
      <vt:lpstr>PowerPoint Presentation</vt:lpstr>
      <vt:lpstr>PowerPoint Presentation</vt:lpstr>
      <vt:lpstr>My Grant</vt:lpstr>
      <vt:lpstr>Book –Amazon and by Springer</vt:lpstr>
      <vt:lpstr>Video</vt:lpstr>
      <vt:lpstr>Generative AI – change the landscape</vt:lpstr>
      <vt:lpstr>PowerPoint Presentation</vt:lpstr>
      <vt:lpstr>OCBC to deploy generative AI bot for all 30,000 staff globally</vt:lpstr>
      <vt:lpstr>PowerPoint Presentation</vt:lpstr>
      <vt:lpstr>Transformer, Encoder, Attention</vt:lpstr>
      <vt:lpstr>Image/Music/Video Diffusion</vt:lpstr>
      <vt:lpstr>Image – Dalle vs MidJourney</vt:lpstr>
      <vt:lpstr>Try https://www.craiyon.com/</vt:lpstr>
      <vt:lpstr>Co-pilot</vt:lpstr>
      <vt:lpstr>PowerPoint Presentation</vt:lpstr>
      <vt:lpstr>Fine Tuning</vt:lpstr>
      <vt:lpstr>Top 3 interview questions on Generative AI</vt:lpstr>
      <vt:lpstr>pollev.com/teikteoh614 – Generative AI</vt:lpstr>
      <vt:lpstr>Machine (100 trillion) vs Human (0.086 trillion) =&gt; about 10,000 times more</vt:lpstr>
      <vt:lpstr>The beginning - Can machines think? 1936 Alan Turing – Turing Machine  1950 Turing Test</vt:lpstr>
      <vt:lpstr>Now &amp; Future</vt:lpstr>
      <vt:lpstr>AI terminology</vt:lpstr>
      <vt:lpstr>Machine Learning types</vt:lpstr>
      <vt:lpstr>AI and other technology</vt:lpstr>
      <vt:lpstr>Human vs Machine</vt:lpstr>
      <vt:lpstr>PowerPoint Presentation</vt:lpstr>
      <vt:lpstr>PowerPoint Presentation</vt:lpstr>
      <vt:lpstr>MLOps</vt:lpstr>
      <vt:lpstr>Programming Language for AI</vt:lpstr>
      <vt:lpstr>Big Data: 3V’s</vt:lpstr>
      <vt:lpstr>State of the Art – 2022 - Transfer Learning</vt:lpstr>
      <vt:lpstr>Reinforcement Learning</vt:lpstr>
      <vt:lpstr>What can deep learning do (CNN)?</vt:lpstr>
      <vt:lpstr>Kahoot</vt:lpstr>
      <vt:lpstr>Survey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goes on  these lines</dc:title>
  <dc:creator>User</dc:creator>
  <cp:lastModifiedBy>Teik Toe Teoh</cp:lastModifiedBy>
  <cp:revision>14</cp:revision>
  <dcterms:created xsi:type="dcterms:W3CDTF">2017-05-14T01:29:56Z</dcterms:created>
  <dcterms:modified xsi:type="dcterms:W3CDTF">2024-07-16T01:09:18Z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0x010100E28E816AC679FF4C86C22834E825BD05</vt:lpwstr>
  </property>
</Properties>
</file>