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56"/>
  </p:notesMasterIdLst>
  <p:handoutMasterIdLst>
    <p:handoutMasterId r:id="rId157"/>
  </p:handoutMasterIdLst>
  <p:sldIdLst>
    <p:sldId id="259" r:id="rId5"/>
    <p:sldId id="1747" r:id="rId6"/>
    <p:sldId id="1746" r:id="rId7"/>
    <p:sldId id="1692" r:id="rId8"/>
    <p:sldId id="1656" r:id="rId9"/>
    <p:sldId id="1745" r:id="rId10"/>
    <p:sldId id="1658" r:id="rId11"/>
    <p:sldId id="1657" r:id="rId12"/>
    <p:sldId id="1741" r:id="rId13"/>
    <p:sldId id="1540" r:id="rId14"/>
    <p:sldId id="1551" r:id="rId15"/>
    <p:sldId id="281" r:id="rId16"/>
    <p:sldId id="1650" r:id="rId17"/>
    <p:sldId id="1651" r:id="rId18"/>
    <p:sldId id="1742" r:id="rId19"/>
    <p:sldId id="1739" r:id="rId20"/>
    <p:sldId id="1740" r:id="rId21"/>
    <p:sldId id="1652" r:id="rId22"/>
    <p:sldId id="1743" r:id="rId23"/>
    <p:sldId id="1604" r:id="rId24"/>
    <p:sldId id="1560" r:id="rId25"/>
    <p:sldId id="1893" r:id="rId26"/>
    <p:sldId id="1892" r:id="rId27"/>
    <p:sldId id="1520" r:id="rId28"/>
    <p:sldId id="258" r:id="rId29"/>
    <p:sldId id="1514" r:id="rId30"/>
    <p:sldId id="1659" r:id="rId31"/>
    <p:sldId id="1542" r:id="rId32"/>
    <p:sldId id="263" r:id="rId33"/>
    <p:sldId id="1420" r:id="rId34"/>
    <p:sldId id="1554" r:id="rId35"/>
    <p:sldId id="1545" r:id="rId36"/>
    <p:sldId id="1546" r:id="rId37"/>
    <p:sldId id="1582" r:id="rId38"/>
    <p:sldId id="1538" r:id="rId39"/>
    <p:sldId id="1530" r:id="rId40"/>
    <p:sldId id="1744" r:id="rId41"/>
    <p:sldId id="272" r:id="rId42"/>
    <p:sldId id="1510" r:id="rId43"/>
    <p:sldId id="1511" r:id="rId44"/>
    <p:sldId id="1894" r:id="rId45"/>
    <p:sldId id="1524" r:id="rId46"/>
    <p:sldId id="1526" r:id="rId47"/>
    <p:sldId id="1527" r:id="rId48"/>
    <p:sldId id="1533" r:id="rId49"/>
    <p:sldId id="1528" r:id="rId50"/>
    <p:sldId id="1521" r:id="rId51"/>
    <p:sldId id="264" r:id="rId52"/>
    <p:sldId id="1519" r:id="rId53"/>
    <p:sldId id="1567" r:id="rId54"/>
    <p:sldId id="1562" r:id="rId55"/>
    <p:sldId id="1552" r:id="rId56"/>
    <p:sldId id="1553" r:id="rId57"/>
    <p:sldId id="1566" r:id="rId58"/>
    <p:sldId id="1556" r:id="rId59"/>
    <p:sldId id="1577" r:id="rId60"/>
    <p:sldId id="1578" r:id="rId61"/>
    <p:sldId id="1579" r:id="rId62"/>
    <p:sldId id="1568" r:id="rId63"/>
    <p:sldId id="1565" r:id="rId64"/>
    <p:sldId id="1563" r:id="rId65"/>
    <p:sldId id="1564" r:id="rId66"/>
    <p:sldId id="1559" r:id="rId67"/>
    <p:sldId id="1594" r:id="rId68"/>
    <p:sldId id="1595" r:id="rId69"/>
    <p:sldId id="1596" r:id="rId70"/>
    <p:sldId id="1616" r:id="rId71"/>
    <p:sldId id="1617" r:id="rId72"/>
    <p:sldId id="1597" r:id="rId73"/>
    <p:sldId id="1598" r:id="rId74"/>
    <p:sldId id="1601" r:id="rId75"/>
    <p:sldId id="1602" r:id="rId76"/>
    <p:sldId id="1603" r:id="rId77"/>
    <p:sldId id="1615" r:id="rId78"/>
    <p:sldId id="1624" r:id="rId79"/>
    <p:sldId id="1625" r:id="rId80"/>
    <p:sldId id="1626" r:id="rId81"/>
    <p:sldId id="1605" r:id="rId82"/>
    <p:sldId id="1606" r:id="rId83"/>
    <p:sldId id="1608" r:id="rId84"/>
    <p:sldId id="1632" r:id="rId85"/>
    <p:sldId id="1633" r:id="rId86"/>
    <p:sldId id="1609" r:id="rId87"/>
    <p:sldId id="1610" r:id="rId88"/>
    <p:sldId id="1611" r:id="rId89"/>
    <p:sldId id="1569" r:id="rId90"/>
    <p:sldId id="1571" r:id="rId91"/>
    <p:sldId id="1536" r:id="rId92"/>
    <p:sldId id="1574" r:id="rId93"/>
    <p:sldId id="1618" r:id="rId94"/>
    <p:sldId id="1621" r:id="rId95"/>
    <p:sldId id="1653" r:id="rId96"/>
    <p:sldId id="1654" r:id="rId97"/>
    <p:sldId id="1575" r:id="rId98"/>
    <p:sldId id="1614" r:id="rId99"/>
    <p:sldId id="1612" r:id="rId100"/>
    <p:sldId id="1592" r:id="rId101"/>
    <p:sldId id="1587" r:id="rId102"/>
    <p:sldId id="275" r:id="rId103"/>
    <p:sldId id="1585" r:id="rId104"/>
    <p:sldId id="1570" r:id="rId105"/>
    <p:sldId id="1529" r:id="rId106"/>
    <p:sldId id="1629" r:id="rId107"/>
    <p:sldId id="1631" r:id="rId108"/>
    <p:sldId id="1515" r:id="rId109"/>
    <p:sldId id="1926" r:id="rId110"/>
    <p:sldId id="1900" r:id="rId111"/>
    <p:sldId id="1927" r:id="rId112"/>
    <p:sldId id="1886" r:id="rId113"/>
    <p:sldId id="1928" r:id="rId114"/>
    <p:sldId id="1544" r:id="rId115"/>
    <p:sldId id="1888" r:id="rId116"/>
    <p:sldId id="1119" r:id="rId117"/>
    <p:sldId id="1929" r:id="rId118"/>
    <p:sldId id="1890" r:id="rId119"/>
    <p:sldId id="1930" r:id="rId120"/>
    <p:sldId id="1931" r:id="rId121"/>
    <p:sldId id="1513" r:id="rId122"/>
    <p:sldId id="1915" r:id="rId123"/>
    <p:sldId id="1917" r:id="rId124"/>
    <p:sldId id="1918" r:id="rId125"/>
    <p:sldId id="1932" r:id="rId126"/>
    <p:sldId id="1933" r:id="rId127"/>
    <p:sldId id="1897" r:id="rId128"/>
    <p:sldId id="1898" r:id="rId129"/>
    <p:sldId id="1899" r:id="rId130"/>
    <p:sldId id="1934" r:id="rId131"/>
    <p:sldId id="1935" r:id="rId132"/>
    <p:sldId id="1936" r:id="rId133"/>
    <p:sldId id="1937" r:id="rId134"/>
    <p:sldId id="1938" r:id="rId135"/>
    <p:sldId id="1939" r:id="rId136"/>
    <p:sldId id="1940" r:id="rId137"/>
    <p:sldId id="1941" r:id="rId138"/>
    <p:sldId id="1942" r:id="rId139"/>
    <p:sldId id="1943" r:id="rId140"/>
    <p:sldId id="1944" r:id="rId141"/>
    <p:sldId id="1945" r:id="rId142"/>
    <p:sldId id="1946" r:id="rId143"/>
    <p:sldId id="1947" r:id="rId144"/>
    <p:sldId id="1948" r:id="rId145"/>
    <p:sldId id="1949" r:id="rId146"/>
    <p:sldId id="1950" r:id="rId147"/>
    <p:sldId id="1951" r:id="rId148"/>
    <p:sldId id="1952" r:id="rId149"/>
    <p:sldId id="1953" r:id="rId150"/>
    <p:sldId id="1954" r:id="rId151"/>
    <p:sldId id="1955" r:id="rId152"/>
    <p:sldId id="1956" r:id="rId153"/>
    <p:sldId id="1957" r:id="rId154"/>
    <p:sldId id="260" r:id="rId1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BF8DD9-5F3F-4F96-9B2E-1315FA3182FC}" v="3" dt="2024-03-01T02:47:54.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4" autoAdjust="0"/>
    <p:restoredTop sz="94660"/>
  </p:normalViewPr>
  <p:slideViewPr>
    <p:cSldViewPr snapToGrid="0" snapToObjects="1">
      <p:cViewPr varScale="1">
        <p:scale>
          <a:sx n="70" d="100"/>
          <a:sy n="70" d="100"/>
        </p:scale>
        <p:origin x="105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theme" Target="theme/theme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1EFC5B3-379E-EF40-A0D2-38E640436CC2}" type="datetimeFigureOut">
              <a:rPr lang="en-US" smtClean="0">
                <a:latin typeface="Arial"/>
              </a:rPr>
              <a:t>3/1/2024</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029101-7F9C-2D47-B95D-7561785BF174}"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96117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1E5073-0D73-9244-83F4-83E35DAC4DA2}" type="datetimeFigureOut">
              <a:rPr lang="en-US" smtClean="0"/>
              <a:t>3/1/2024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ED038A-AAF3-0D4B-9F24-3DF2E6C57E41}" type="slidenum">
              <a:rPr lang="en-US" smtClean="0"/>
              <a:t>‹#›</a:t>
            </a:fld>
            <a:endParaRPr lang="en-US"/>
          </a:p>
        </p:txBody>
      </p:sp>
    </p:spTree>
    <p:extLst>
      <p:ext uri="{BB962C8B-B14F-4D97-AF65-F5344CB8AC3E}">
        <p14:creationId xmlns:p14="http://schemas.microsoft.com/office/powerpoint/2010/main" val="43826718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ED038A-AAF3-0D4B-9F24-3DF2E6C57E41}" type="slidenum">
              <a:rPr lang="en-US" smtClean="0"/>
              <a:t>1</a:t>
            </a:fld>
            <a:endParaRPr lang="en-US"/>
          </a:p>
        </p:txBody>
      </p:sp>
    </p:spTree>
    <p:extLst>
      <p:ext uri="{BB962C8B-B14F-4D97-AF65-F5344CB8AC3E}">
        <p14:creationId xmlns:p14="http://schemas.microsoft.com/office/powerpoint/2010/main" val="3933944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lvl1pPr>
              <a:defRPr/>
            </a:lvl1pPr>
          </a:lstStyle>
          <a:p>
            <a:r>
              <a:rPr lang="en-US" dirty="0"/>
              <a:t>Research </a:t>
            </a:r>
            <a:r>
              <a:rPr lang="en-US" dirty="0" err="1"/>
              <a:t>centre</a:t>
            </a:r>
            <a:r>
              <a:rPr lang="en-US" dirty="0"/>
              <a:t> / College / School Name Here</a:t>
            </a:r>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3792405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r>
              <a:rPr lang="en-US" dirty="0"/>
              <a:t>Research </a:t>
            </a:r>
            <a:r>
              <a:rPr lang="en-US" dirty="0" err="1"/>
              <a:t>centre</a:t>
            </a:r>
            <a:r>
              <a:rPr lang="en-US" dirty="0"/>
              <a:t> / College / School Name Here</a:t>
            </a:r>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49294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406900"/>
            <a:ext cx="82296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457200" y="2906713"/>
            <a:ext cx="8229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a:lvl1pPr>
          </a:lstStyle>
          <a:p>
            <a:r>
              <a:rPr lang="en-US" dirty="0"/>
              <a:t>Research </a:t>
            </a:r>
            <a:r>
              <a:rPr lang="en-US" dirty="0" err="1"/>
              <a:t>centre</a:t>
            </a:r>
            <a:r>
              <a:rPr lang="en-US" dirty="0"/>
              <a:t> / College / School Name Here</a:t>
            </a:r>
          </a:p>
        </p:txBody>
      </p:sp>
      <p:sp>
        <p:nvSpPr>
          <p:cNvPr id="6" name="Slide Number Placeholder 5"/>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426584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vl1pPr>
          </a:lstStyle>
          <a:p>
            <a:r>
              <a:rPr lang="en-US" dirty="0"/>
              <a:t>Research </a:t>
            </a:r>
            <a:r>
              <a:rPr lang="en-US" dirty="0" err="1"/>
              <a:t>centre</a:t>
            </a:r>
            <a:r>
              <a:rPr lang="en-US" dirty="0"/>
              <a:t> / College / School Name Here</a:t>
            </a:r>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061538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85499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94756"/>
            <a:ext cx="4040188" cy="362841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85499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94756"/>
            <a:ext cx="4041775" cy="362841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lvl1pPr>
              <a:defRPr/>
            </a:lvl1pPr>
          </a:lstStyle>
          <a:p>
            <a:r>
              <a:rPr lang="en-US" dirty="0"/>
              <a:t>Research </a:t>
            </a:r>
            <a:r>
              <a:rPr lang="en-US" dirty="0" err="1"/>
              <a:t>centre</a:t>
            </a:r>
            <a:r>
              <a:rPr lang="en-US" dirty="0"/>
              <a:t> / College / School Name Here</a:t>
            </a:r>
          </a:p>
        </p:txBody>
      </p:sp>
      <p:sp>
        <p:nvSpPr>
          <p:cNvPr id="9" name="Slide Number Placeholder 8"/>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98349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vl1pPr>
          </a:lstStyle>
          <a:p>
            <a:r>
              <a:rPr lang="en-US" dirty="0"/>
              <a:t>Research </a:t>
            </a:r>
            <a:r>
              <a:rPr lang="en-US" dirty="0" err="1"/>
              <a:t>centre</a:t>
            </a:r>
            <a:r>
              <a:rPr lang="en-US" dirty="0"/>
              <a:t> / College / School Name Here</a:t>
            </a:r>
          </a:p>
        </p:txBody>
      </p:sp>
      <p:sp>
        <p:nvSpPr>
          <p:cNvPr id="5" name="Slide Number Placeholder 4"/>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1911849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US" dirty="0"/>
              <a:t>Research </a:t>
            </a:r>
            <a:r>
              <a:rPr lang="en-US" dirty="0" err="1"/>
              <a:t>centre</a:t>
            </a:r>
            <a:r>
              <a:rPr lang="en-US" dirty="0"/>
              <a:t> / College / School Name Here</a:t>
            </a:r>
          </a:p>
        </p:txBody>
      </p:sp>
      <p:sp>
        <p:nvSpPr>
          <p:cNvPr id="4" name="Slide Number Placeholder 3"/>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3064485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88618"/>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788618"/>
            <a:ext cx="5111750" cy="539820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25147"/>
            <a:ext cx="3008313" cy="406167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Research </a:t>
            </a:r>
            <a:r>
              <a:rPr lang="en-US" dirty="0" err="1"/>
              <a:t>centre</a:t>
            </a:r>
            <a:r>
              <a:rPr lang="en-US" dirty="0"/>
              <a:t> / College / School Name Here</a:t>
            </a:r>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4157774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r>
              <a:rPr lang="en-US" dirty="0"/>
              <a:t>Research </a:t>
            </a:r>
            <a:r>
              <a:rPr lang="en-US" dirty="0" err="1"/>
              <a:t>centre</a:t>
            </a:r>
            <a:r>
              <a:rPr lang="en-US" dirty="0"/>
              <a:t> / College / School Name Here</a:t>
            </a:r>
          </a:p>
        </p:txBody>
      </p:sp>
      <p:sp>
        <p:nvSpPr>
          <p:cNvPr id="7" name="Slide Number Placeholder 6"/>
          <p:cNvSpPr>
            <a:spLocks noGrp="1"/>
          </p:cNvSpPr>
          <p:nvPr>
            <p:ph type="sldNum" sz="quarter" idx="12"/>
          </p:nvPr>
        </p:nvSpPr>
        <p:spPr/>
        <p:txBody>
          <a:bodyPr/>
          <a:lstStyle/>
          <a:p>
            <a:fld id="{8E6562B1-0B0F-0246-9532-09536BC2AE59}" type="slidenum">
              <a:rPr lang="en-US" smtClean="0"/>
              <a:t>‹#›</a:t>
            </a:fld>
            <a:endParaRPr lang="en-US"/>
          </a:p>
        </p:txBody>
      </p:sp>
    </p:spTree>
    <p:extLst>
      <p:ext uri="{BB962C8B-B14F-4D97-AF65-F5344CB8AC3E}">
        <p14:creationId xmlns:p14="http://schemas.microsoft.com/office/powerpoint/2010/main" val="2072899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6363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889194"/>
            <a:ext cx="8229600" cy="38761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6328918"/>
            <a:ext cx="9143983" cy="535864"/>
          </a:xfrm>
          <a:prstGeom prst="rect">
            <a:avLst/>
          </a:prstGeom>
        </p:spPr>
      </p:pic>
      <p:sp>
        <p:nvSpPr>
          <p:cNvPr id="5" name="Footer Placeholder 4"/>
          <p:cNvSpPr>
            <a:spLocks noGrp="1"/>
          </p:cNvSpPr>
          <p:nvPr>
            <p:ph type="ftr" sz="quarter" idx="3"/>
          </p:nvPr>
        </p:nvSpPr>
        <p:spPr>
          <a:xfrm>
            <a:off x="2749550" y="6424973"/>
            <a:ext cx="5321300" cy="365125"/>
          </a:xfrm>
          <a:prstGeom prst="rect">
            <a:avLst/>
          </a:prstGeom>
        </p:spPr>
        <p:txBody>
          <a:bodyPr vert="horz" lIns="91440" tIns="45720" rIns="91440" bIns="0" rtlCol="0" anchor="t" anchorCtr="0">
            <a:normAutofit/>
          </a:bodyPr>
          <a:lstStyle>
            <a:lvl1pPr algn="ctr">
              <a:defRPr sz="1200">
                <a:solidFill>
                  <a:srgbClr val="FFFFFF"/>
                </a:solidFill>
                <a:latin typeface="Arial"/>
              </a:defRPr>
            </a:lvl1pPr>
          </a:lstStyle>
          <a:p>
            <a:r>
              <a:rPr lang="en-US" dirty="0"/>
              <a:t>Research </a:t>
            </a:r>
            <a:r>
              <a:rPr lang="en-US" dirty="0" err="1"/>
              <a:t>centre</a:t>
            </a:r>
            <a:r>
              <a:rPr lang="en-US" dirty="0"/>
              <a:t> / College / School Name Here</a:t>
            </a:r>
          </a:p>
        </p:txBody>
      </p:sp>
      <p:sp>
        <p:nvSpPr>
          <p:cNvPr id="6" name="Slide Number Placeholder 5"/>
          <p:cNvSpPr>
            <a:spLocks noGrp="1"/>
          </p:cNvSpPr>
          <p:nvPr>
            <p:ph type="sldNum" sz="quarter" idx="4"/>
          </p:nvPr>
        </p:nvSpPr>
        <p:spPr>
          <a:xfrm>
            <a:off x="8070850" y="6424973"/>
            <a:ext cx="615950" cy="365125"/>
          </a:xfrm>
          <a:prstGeom prst="rect">
            <a:avLst/>
          </a:prstGeom>
        </p:spPr>
        <p:txBody>
          <a:bodyPr vert="horz" lIns="0" tIns="45720" rIns="91440" bIns="0" rtlCol="0" anchor="t" anchorCtr="0"/>
          <a:lstStyle>
            <a:lvl1pPr algn="r">
              <a:defRPr sz="1200" baseline="0">
                <a:solidFill>
                  <a:srgbClr val="FFFFFF"/>
                </a:solidFill>
                <a:latin typeface="Arial"/>
              </a:defRPr>
            </a:lvl1pPr>
          </a:lstStyle>
          <a:p>
            <a:fld id="{8E6562B1-0B0F-0246-9532-09536BC2AE59}" type="slidenum">
              <a:rPr lang="en-US" smtClean="0"/>
              <a:pPr/>
              <a:t>‹#›</a:t>
            </a:fld>
            <a:endParaRPr lang="en-US" dirty="0"/>
          </a:p>
        </p:txBody>
      </p:sp>
    </p:spTree>
    <p:extLst>
      <p:ext uri="{BB962C8B-B14F-4D97-AF65-F5344CB8AC3E}">
        <p14:creationId xmlns:p14="http://schemas.microsoft.com/office/powerpoint/2010/main" val="671930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dt="0"/>
  <p:txStyles>
    <p:titleStyle>
      <a:lvl1pPr algn="l"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colab.research.google.com/drive/138IMxNsOeSmysqrwNg1G1dq4Sepmvl1P?usp=drive_link" TargetMode="External"/><Relationship Id="rId2" Type="http://schemas.openxmlformats.org/officeDocument/2006/relationships/hyperlink" Target="https://colab.research.google.com/drive/1MONXHbUv9aNVYn3_--g6yiBj_OdrQsGZ?usp=drive_link" TargetMode="External"/><Relationship Id="rId1" Type="http://schemas.openxmlformats.org/officeDocument/2006/relationships/slideLayout" Target="../slideLayouts/slideLayout2.xml"/><Relationship Id="rId6" Type="http://schemas.openxmlformats.org/officeDocument/2006/relationships/hyperlink" Target="https://colab.research.google.com/drive/1feZjGp5zT8b2eyMputRJ3weZWXnqKm9Y?usp=drive_link" TargetMode="External"/><Relationship Id="rId5" Type="http://schemas.openxmlformats.org/officeDocument/2006/relationships/hyperlink" Target="https://colab.research.google.com/drive/17C128ZA2H1gOpxo7XVwSUqlKB3K3o25V?usp=drive_link" TargetMode="External"/><Relationship Id="rId4" Type="http://schemas.openxmlformats.org/officeDocument/2006/relationships/hyperlink" Target="https://colab.research.google.com/drive/1gI1uSzak9QUt1ruGUoCfIyMEruFnDVlS?usp=drive_link"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s://youtu.be/Q07rFZtc2Ao?si=0t7n86MrDngOfXT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openai.com/" TargetMode="Externa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hyperlink" Target="https://makersuite.google.com/"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bard.google.com/" TargetMode="External"/><Relationship Id="rId7" Type="http://schemas.openxmlformats.org/officeDocument/2006/relationships/hyperlink" Target="https://www.anaconda.com/download" TargetMode="External"/><Relationship Id="rId2" Type="http://schemas.openxmlformats.org/officeDocument/2006/relationships/hyperlink" Target="https://chat.openai.com/" TargetMode="External"/><Relationship Id="rId1" Type="http://schemas.openxmlformats.org/officeDocument/2006/relationships/slideLayout" Target="../slideLayouts/slideLayout2.xml"/><Relationship Id="rId6" Type="http://schemas.openxmlformats.org/officeDocument/2006/relationships/hyperlink" Target="https://replicate.com/" TargetMode="External"/><Relationship Id="rId5" Type="http://schemas.openxmlformats.org/officeDocument/2006/relationships/hyperlink" Target="https://discord.com/" TargetMode="External"/><Relationship Id="rId4" Type="http://schemas.openxmlformats.org/officeDocument/2006/relationships/hyperlink" Target="https://www.midjourney.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hatgpt-ttt.onrender.com/"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hyperlink" Target="https://openai.com/"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14186" y="1984298"/>
            <a:ext cx="5336535" cy="1333161"/>
          </a:xfrm>
        </p:spPr>
        <p:txBody>
          <a:bodyPr>
            <a:normAutofit fontScale="90000"/>
          </a:bodyPr>
          <a:lstStyle/>
          <a:p>
            <a:pPr algn="l"/>
            <a:r>
              <a:rPr lang="en-US" sz="3000" b="1" dirty="0">
                <a:solidFill>
                  <a:schemeClr val="bg1"/>
                </a:solidFill>
                <a:cs typeface="Arial"/>
              </a:rPr>
              <a:t>Leveraging Generative Pre-trained Transformer (GPT) to improve business productivity</a:t>
            </a:r>
          </a:p>
        </p:txBody>
      </p:sp>
      <p:sp>
        <p:nvSpPr>
          <p:cNvPr id="3" name="Subtitle 2"/>
          <p:cNvSpPr>
            <a:spLocks noGrp="1"/>
          </p:cNvSpPr>
          <p:nvPr>
            <p:ph type="subTitle" idx="1"/>
          </p:nvPr>
        </p:nvSpPr>
        <p:spPr>
          <a:xfrm>
            <a:off x="3114186" y="4469028"/>
            <a:ext cx="5008720" cy="1687057"/>
          </a:xfrm>
        </p:spPr>
        <p:txBody>
          <a:bodyPr>
            <a:normAutofit lnSpcReduction="10000"/>
          </a:bodyPr>
          <a:lstStyle/>
          <a:p>
            <a:pPr algn="l"/>
            <a:r>
              <a:rPr lang="en-US" sz="1500" b="1" dirty="0">
                <a:solidFill>
                  <a:srgbClr val="FFFFFF"/>
                </a:solidFill>
                <a:cs typeface="Arial"/>
              </a:rPr>
              <a:t>Dr Teoh Teik Toe</a:t>
            </a:r>
          </a:p>
          <a:p>
            <a:pPr algn="l"/>
            <a:r>
              <a:rPr lang="en-US" sz="1500" i="1" dirty="0">
                <a:solidFill>
                  <a:srgbClr val="FFFFFF"/>
                </a:solidFill>
                <a:cs typeface="Arial"/>
              </a:rPr>
              <a:t>Senior Lecturer</a:t>
            </a:r>
          </a:p>
          <a:p>
            <a:pPr algn="l"/>
            <a:r>
              <a:rPr lang="en-US" sz="1500" i="1" dirty="0">
                <a:solidFill>
                  <a:srgbClr val="FFFFFF"/>
                </a:solidFill>
                <a:cs typeface="Arial"/>
              </a:rPr>
              <a:t>Academic Director</a:t>
            </a:r>
          </a:p>
          <a:p>
            <a:pPr algn="l"/>
            <a:r>
              <a:rPr lang="en-US" sz="1500" i="1" dirty="0">
                <a:solidFill>
                  <a:srgbClr val="FFFFFF"/>
                </a:solidFill>
                <a:cs typeface="Arial"/>
              </a:rPr>
              <a:t>Nanyang Business School</a:t>
            </a:r>
          </a:p>
          <a:p>
            <a:pPr algn="l"/>
            <a:endParaRPr lang="en-US" sz="1500" i="1" dirty="0">
              <a:solidFill>
                <a:srgbClr val="FFFFFF"/>
              </a:solidFill>
              <a:cs typeface="Arial"/>
            </a:endParaRPr>
          </a:p>
          <a:p>
            <a:pPr algn="l"/>
            <a:r>
              <a:rPr lang="en-US" sz="1500" b="1" dirty="0">
                <a:solidFill>
                  <a:srgbClr val="FFFFFF"/>
                </a:solidFill>
                <a:cs typeface="Arial"/>
              </a:rPr>
              <a:t>Aug 2023</a:t>
            </a:r>
          </a:p>
        </p:txBody>
      </p:sp>
    </p:spTree>
    <p:extLst>
      <p:ext uri="{BB962C8B-B14F-4D97-AF65-F5344CB8AC3E}">
        <p14:creationId xmlns:p14="http://schemas.microsoft.com/office/powerpoint/2010/main" val="1897986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14917-07D5-52A2-7821-9F36F805297E}"/>
              </a:ext>
            </a:extLst>
          </p:cNvPr>
          <p:cNvSpPr>
            <a:spLocks noGrp="1"/>
          </p:cNvSpPr>
          <p:nvPr>
            <p:ph type="title"/>
          </p:nvPr>
        </p:nvSpPr>
        <p:spPr>
          <a:xfrm>
            <a:off x="329383" y="373855"/>
            <a:ext cx="7886700" cy="994172"/>
          </a:xfrm>
        </p:spPr>
        <p:txBody>
          <a:bodyPr/>
          <a:lstStyle/>
          <a:p>
            <a:r>
              <a:rPr lang="en-US" dirty="0"/>
              <a:t>Objective</a:t>
            </a:r>
            <a:endParaRPr lang="en-SG" dirty="0"/>
          </a:p>
        </p:txBody>
      </p:sp>
      <p:sp>
        <p:nvSpPr>
          <p:cNvPr id="3" name="Content Placeholder 2">
            <a:extLst>
              <a:ext uri="{FF2B5EF4-FFF2-40B4-BE49-F238E27FC236}">
                <a16:creationId xmlns:a16="http://schemas.microsoft.com/office/drawing/2014/main" id="{8EFD58DA-7692-E1FB-0CAF-8C4780367B5A}"/>
              </a:ext>
            </a:extLst>
          </p:cNvPr>
          <p:cNvSpPr>
            <a:spLocks noGrp="1"/>
          </p:cNvSpPr>
          <p:nvPr>
            <p:ph idx="1"/>
          </p:nvPr>
        </p:nvSpPr>
        <p:spPr>
          <a:xfrm>
            <a:off x="539181" y="1826830"/>
            <a:ext cx="7976169" cy="3663143"/>
          </a:xfrm>
        </p:spPr>
        <p:txBody>
          <a:bodyPr>
            <a:normAutofit fontScale="70000" lnSpcReduction="20000"/>
          </a:bodyPr>
          <a:lstStyle/>
          <a:p>
            <a:pPr marL="0" indent="0">
              <a:buNone/>
            </a:pPr>
            <a:r>
              <a:rPr lang="en-US" dirty="0"/>
              <a:t>(1) GPT architecture and evolution to GPT-4.</a:t>
            </a:r>
          </a:p>
          <a:p>
            <a:pPr marL="0" indent="0">
              <a:buNone/>
            </a:pPr>
            <a:r>
              <a:rPr lang="en-US" dirty="0"/>
              <a:t>(2) Large language models and natural language processing</a:t>
            </a:r>
          </a:p>
          <a:p>
            <a:pPr marL="0" indent="0">
              <a:buNone/>
            </a:pPr>
            <a:r>
              <a:rPr lang="en-US" dirty="0"/>
              <a:t>(3) Fine-tuning, deployment, integration to applications like </a:t>
            </a:r>
            <a:r>
              <a:rPr lang="en-US" dirty="0" err="1"/>
              <a:t>powerpoint</a:t>
            </a:r>
            <a:r>
              <a:rPr lang="en-US" dirty="0"/>
              <a:t>.</a:t>
            </a:r>
          </a:p>
          <a:p>
            <a:pPr marL="0" indent="0">
              <a:buNone/>
            </a:pPr>
            <a:r>
              <a:rPr lang="en-US" dirty="0"/>
              <a:t>(4) To solve real-world problems </a:t>
            </a:r>
            <a:r>
              <a:rPr lang="en-US" dirty="0" err="1"/>
              <a:t>eg</a:t>
            </a:r>
            <a:r>
              <a:rPr lang="en-US" dirty="0"/>
              <a:t> business operations to improve productivity</a:t>
            </a:r>
          </a:p>
          <a:p>
            <a:pPr marL="0" indent="0">
              <a:buNone/>
            </a:pPr>
            <a:r>
              <a:rPr lang="en-US" dirty="0"/>
              <a:t>(5) Ethical and Compliance</a:t>
            </a:r>
          </a:p>
          <a:p>
            <a:pPr marL="0" indent="0">
              <a:buNone/>
            </a:pPr>
            <a:r>
              <a:rPr lang="en-US" dirty="0"/>
              <a:t>(6) Deploy in production environments (Cloud)</a:t>
            </a:r>
          </a:p>
          <a:p>
            <a:pPr marL="0" indent="0">
              <a:buNone/>
            </a:pPr>
            <a:r>
              <a:rPr lang="en-US" dirty="0"/>
              <a:t>(7) Limitations and future development</a:t>
            </a:r>
          </a:p>
          <a:p>
            <a:pPr marL="0" indent="0">
              <a:buNone/>
            </a:pPr>
            <a:r>
              <a:rPr lang="en-US" dirty="0"/>
              <a:t>(8) GPT models to tackle complex problems and challenges</a:t>
            </a:r>
            <a:endParaRPr lang="en-SG" dirty="0"/>
          </a:p>
        </p:txBody>
      </p:sp>
    </p:spTree>
    <p:extLst>
      <p:ext uri="{BB962C8B-B14F-4D97-AF65-F5344CB8AC3E}">
        <p14:creationId xmlns:p14="http://schemas.microsoft.com/office/powerpoint/2010/main" val="20968292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50567-DE51-E4A7-9BA3-746169E57C3C}"/>
              </a:ext>
            </a:extLst>
          </p:cNvPr>
          <p:cNvSpPr>
            <a:spLocks noGrp="1"/>
          </p:cNvSpPr>
          <p:nvPr>
            <p:ph type="title"/>
          </p:nvPr>
        </p:nvSpPr>
        <p:spPr>
          <a:xfrm>
            <a:off x="5377478" y="927791"/>
            <a:ext cx="4102193" cy="426026"/>
          </a:xfrm>
        </p:spPr>
        <p:txBody>
          <a:bodyPr>
            <a:normAutofit fontScale="90000"/>
          </a:bodyPr>
          <a:lstStyle/>
          <a:p>
            <a:r>
              <a:rPr lang="en-SG" dirty="0"/>
              <a:t>Image GPT</a:t>
            </a:r>
            <a:br>
              <a:rPr lang="en-SG" dirty="0"/>
            </a:br>
            <a:r>
              <a:rPr lang="en-SG" dirty="0"/>
              <a:t>using </a:t>
            </a:r>
            <a:r>
              <a:rPr lang="en-SG" dirty="0" err="1"/>
              <a:t>MidJourney</a:t>
            </a:r>
            <a:endParaRPr lang="en-SG" dirty="0"/>
          </a:p>
        </p:txBody>
      </p:sp>
      <p:sp>
        <p:nvSpPr>
          <p:cNvPr id="5" name="TextBox 4">
            <a:extLst>
              <a:ext uri="{FF2B5EF4-FFF2-40B4-BE49-F238E27FC236}">
                <a16:creationId xmlns:a16="http://schemas.microsoft.com/office/drawing/2014/main" id="{318BD030-184C-6E11-15D0-A2920CFD37A8}"/>
              </a:ext>
            </a:extLst>
          </p:cNvPr>
          <p:cNvSpPr txBox="1"/>
          <p:nvPr/>
        </p:nvSpPr>
        <p:spPr>
          <a:xfrm>
            <a:off x="201799" y="1074946"/>
            <a:ext cx="7914289" cy="3624069"/>
          </a:xfrm>
          <a:prstGeom prst="rect">
            <a:avLst/>
          </a:prstGeom>
          <a:noFill/>
        </p:spPr>
        <p:txBody>
          <a:bodyPr wrap="square">
            <a:spAutoFit/>
          </a:bodyPr>
          <a:lstStyle/>
          <a:p>
            <a:r>
              <a:rPr lang="en-SG" sz="1350" dirty="0"/>
              <a:t>pip install replicate</a:t>
            </a:r>
          </a:p>
          <a:p>
            <a:endParaRPr lang="en-SG" sz="1350" dirty="0"/>
          </a:p>
          <a:p>
            <a:r>
              <a:rPr lang="en-SG" sz="1350" dirty="0"/>
              <a:t>import replicate</a:t>
            </a:r>
          </a:p>
          <a:p>
            <a:endParaRPr lang="en-SG" sz="1350" dirty="0"/>
          </a:p>
          <a:p>
            <a:r>
              <a:rPr lang="en-SG" sz="1350" dirty="0"/>
              <a:t>import </a:t>
            </a:r>
            <a:r>
              <a:rPr lang="en-SG" sz="1350" dirty="0" err="1"/>
              <a:t>os</a:t>
            </a:r>
            <a:endParaRPr lang="en-SG" sz="1350" dirty="0"/>
          </a:p>
          <a:p>
            <a:r>
              <a:rPr lang="en-SG" sz="1350" dirty="0"/>
              <a:t>#Set the REPLICATE_API_TOKEN environment variable</a:t>
            </a:r>
          </a:p>
          <a:p>
            <a:r>
              <a:rPr lang="en-SG" sz="1350" dirty="0" err="1"/>
              <a:t>os.environ</a:t>
            </a:r>
            <a:r>
              <a:rPr lang="en-SG" sz="1350" dirty="0"/>
              <a:t>["REPLICATE_API_TOKEN"] = "787f515cb0624813736c11e7fefec66473394f02"</a:t>
            </a:r>
          </a:p>
          <a:p>
            <a:endParaRPr lang="en-SG" sz="1350" dirty="0"/>
          </a:p>
          <a:p>
            <a:r>
              <a:rPr lang="en-SG" sz="1350" dirty="0"/>
              <a:t>model = </a:t>
            </a:r>
            <a:r>
              <a:rPr lang="en-SG" sz="1350" dirty="0" err="1"/>
              <a:t>replicate.models.get</a:t>
            </a:r>
            <a:r>
              <a:rPr lang="en-SG" sz="1350" dirty="0"/>
              <a:t>("</a:t>
            </a:r>
            <a:r>
              <a:rPr lang="en-SG" sz="1350" dirty="0" err="1"/>
              <a:t>tstramer</a:t>
            </a:r>
            <a:r>
              <a:rPr lang="en-SG" sz="1350" dirty="0"/>
              <a:t>/</a:t>
            </a:r>
            <a:r>
              <a:rPr lang="en-SG" sz="1350" dirty="0" err="1"/>
              <a:t>midjourney</a:t>
            </a:r>
            <a:r>
              <a:rPr lang="en-SG" sz="1350" dirty="0"/>
              <a:t>-diffusion")</a:t>
            </a:r>
          </a:p>
          <a:p>
            <a:endParaRPr lang="en-SG" sz="1350" dirty="0"/>
          </a:p>
          <a:p>
            <a:r>
              <a:rPr lang="en-SG" sz="1350" dirty="0"/>
              <a:t>version = </a:t>
            </a:r>
            <a:r>
              <a:rPr lang="en-SG" sz="1350" dirty="0" err="1"/>
              <a:t>model.versions.get</a:t>
            </a:r>
            <a:r>
              <a:rPr lang="en-SG" sz="1350" dirty="0"/>
              <a:t>("436b051ebd8f68d23e83d22de5e198e0995357afef113768c20f0b6fcef23c8b")</a:t>
            </a:r>
          </a:p>
          <a:p>
            <a:endParaRPr lang="en-SG" sz="1350" dirty="0"/>
          </a:p>
          <a:p>
            <a:r>
              <a:rPr lang="en-SG" sz="1350" dirty="0" err="1"/>
              <a:t>img</a:t>
            </a:r>
            <a:r>
              <a:rPr lang="en-SG" sz="1350" dirty="0"/>
              <a:t> = input("Please describe the image you want")</a:t>
            </a:r>
          </a:p>
          <a:p>
            <a:r>
              <a:rPr lang="en-SG" sz="1350" dirty="0"/>
              <a:t>inputs = {"prompt": </a:t>
            </a:r>
            <a:r>
              <a:rPr lang="en-SG" sz="1350" dirty="0" err="1"/>
              <a:t>img</a:t>
            </a:r>
            <a:r>
              <a:rPr lang="en-SG" sz="1350" dirty="0"/>
              <a:t>}</a:t>
            </a:r>
          </a:p>
          <a:p>
            <a:endParaRPr lang="en-SG" sz="1350" dirty="0"/>
          </a:p>
          <a:p>
            <a:r>
              <a:rPr lang="en-SG" sz="1350" dirty="0"/>
              <a:t>output = </a:t>
            </a:r>
            <a:r>
              <a:rPr lang="en-SG" sz="1350" dirty="0" err="1"/>
              <a:t>version.predict</a:t>
            </a:r>
            <a:r>
              <a:rPr lang="en-SG" sz="1350" dirty="0"/>
              <a:t>(**inputs)</a:t>
            </a:r>
          </a:p>
          <a:p>
            <a:r>
              <a:rPr lang="en-SG" sz="1350" dirty="0"/>
              <a:t>print(output[0])</a:t>
            </a:r>
          </a:p>
        </p:txBody>
      </p:sp>
      <p:sp>
        <p:nvSpPr>
          <p:cNvPr id="4" name="TextBox 3">
            <a:extLst>
              <a:ext uri="{FF2B5EF4-FFF2-40B4-BE49-F238E27FC236}">
                <a16:creationId xmlns:a16="http://schemas.microsoft.com/office/drawing/2014/main" id="{840DA88F-2C70-E20E-9CCC-25B93A07DDB3}"/>
              </a:ext>
            </a:extLst>
          </p:cNvPr>
          <p:cNvSpPr txBox="1"/>
          <p:nvPr/>
        </p:nvSpPr>
        <p:spPr>
          <a:xfrm>
            <a:off x="4572000" y="3914185"/>
            <a:ext cx="4102193" cy="1546577"/>
          </a:xfrm>
          <a:prstGeom prst="rect">
            <a:avLst/>
          </a:prstGeom>
          <a:noFill/>
        </p:spPr>
        <p:txBody>
          <a:bodyPr wrap="square">
            <a:spAutoFit/>
          </a:bodyPr>
          <a:lstStyle/>
          <a:p>
            <a:r>
              <a:rPr lang="en-US" sz="1350" dirty="0"/>
              <a:t>#print image</a:t>
            </a:r>
          </a:p>
          <a:p>
            <a:r>
              <a:rPr lang="en-US" sz="1350" dirty="0"/>
              <a:t>from PIL import Image</a:t>
            </a:r>
          </a:p>
          <a:p>
            <a:r>
              <a:rPr lang="en-US" sz="1350" dirty="0"/>
              <a:t>import requests</a:t>
            </a:r>
          </a:p>
          <a:p>
            <a:endParaRPr lang="en-US" sz="1350" dirty="0"/>
          </a:p>
          <a:p>
            <a:r>
              <a:rPr lang="en-US" sz="1350" dirty="0"/>
              <a:t>image = </a:t>
            </a:r>
            <a:r>
              <a:rPr lang="en-US" sz="1350" dirty="0" err="1"/>
              <a:t>Image.open</a:t>
            </a:r>
            <a:r>
              <a:rPr lang="en-US" sz="1350" dirty="0"/>
              <a:t>(</a:t>
            </a:r>
            <a:r>
              <a:rPr lang="en-US" sz="1350" dirty="0" err="1"/>
              <a:t>requests.get</a:t>
            </a:r>
            <a:r>
              <a:rPr lang="en-US" sz="1350" dirty="0"/>
              <a:t>(output[0], stream=True).raw)</a:t>
            </a:r>
          </a:p>
          <a:p>
            <a:r>
              <a:rPr lang="en-US" sz="1350" dirty="0" err="1"/>
              <a:t>image.show</a:t>
            </a:r>
            <a:r>
              <a:rPr lang="en-US" sz="1350" dirty="0"/>
              <a:t>()</a:t>
            </a:r>
            <a:endParaRPr lang="en-SG" sz="1350" dirty="0"/>
          </a:p>
        </p:txBody>
      </p:sp>
    </p:spTree>
    <p:extLst>
      <p:ext uri="{BB962C8B-B14F-4D97-AF65-F5344CB8AC3E}">
        <p14:creationId xmlns:p14="http://schemas.microsoft.com/office/powerpoint/2010/main" val="8433593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7A47-C9E7-289F-1A1F-5F83B82FE2DB}"/>
              </a:ext>
            </a:extLst>
          </p:cNvPr>
          <p:cNvSpPr>
            <a:spLocks noGrp="1"/>
          </p:cNvSpPr>
          <p:nvPr>
            <p:ph type="title"/>
          </p:nvPr>
        </p:nvSpPr>
        <p:spPr>
          <a:xfrm>
            <a:off x="628650" y="4361449"/>
            <a:ext cx="7886700" cy="994172"/>
          </a:xfrm>
        </p:spPr>
        <p:txBody>
          <a:bodyPr/>
          <a:lstStyle/>
          <a:p>
            <a:r>
              <a:rPr lang="en-US" dirty="0"/>
              <a:t>Generate Codes</a:t>
            </a:r>
            <a:endParaRPr lang="en-SG" dirty="0"/>
          </a:p>
        </p:txBody>
      </p:sp>
    </p:spTree>
    <p:extLst>
      <p:ext uri="{BB962C8B-B14F-4D97-AF65-F5344CB8AC3E}">
        <p14:creationId xmlns:p14="http://schemas.microsoft.com/office/powerpoint/2010/main" val="36471125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B470D-85A7-FDB3-FFDA-1DBF01DA29FC}"/>
              </a:ext>
            </a:extLst>
          </p:cNvPr>
          <p:cNvSpPr>
            <a:spLocks noGrp="1"/>
          </p:cNvSpPr>
          <p:nvPr>
            <p:ph type="title"/>
          </p:nvPr>
        </p:nvSpPr>
        <p:spPr/>
        <p:txBody>
          <a:bodyPr>
            <a:normAutofit fontScale="90000"/>
          </a:bodyPr>
          <a:lstStyle/>
          <a:p>
            <a:r>
              <a:rPr lang="en-US" dirty="0"/>
              <a:t>Write codes – python - try on google </a:t>
            </a:r>
            <a:r>
              <a:rPr lang="en-US" dirty="0" err="1"/>
              <a:t>colab</a:t>
            </a:r>
            <a:endParaRPr lang="en-SG" dirty="0"/>
          </a:p>
        </p:txBody>
      </p:sp>
      <p:pic>
        <p:nvPicPr>
          <p:cNvPr id="5" name="Picture 4">
            <a:extLst>
              <a:ext uri="{FF2B5EF4-FFF2-40B4-BE49-F238E27FC236}">
                <a16:creationId xmlns:a16="http://schemas.microsoft.com/office/drawing/2014/main" id="{1ED3C863-32E4-03FE-CDF4-B79F4283CB36}"/>
              </a:ext>
            </a:extLst>
          </p:cNvPr>
          <p:cNvPicPr>
            <a:picLocks noChangeAspect="1"/>
          </p:cNvPicPr>
          <p:nvPr/>
        </p:nvPicPr>
        <p:blipFill>
          <a:blip r:embed="rId2"/>
          <a:stretch>
            <a:fillRect/>
          </a:stretch>
        </p:blipFill>
        <p:spPr>
          <a:xfrm>
            <a:off x="1658245" y="2233764"/>
            <a:ext cx="4872209" cy="3375431"/>
          </a:xfrm>
          <a:prstGeom prst="rect">
            <a:avLst/>
          </a:prstGeom>
        </p:spPr>
      </p:pic>
    </p:spTree>
    <p:extLst>
      <p:ext uri="{BB962C8B-B14F-4D97-AF65-F5344CB8AC3E}">
        <p14:creationId xmlns:p14="http://schemas.microsoft.com/office/powerpoint/2010/main" val="46570005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A0F49-F3F1-7A90-6204-F6F237F59DB7}"/>
              </a:ext>
            </a:extLst>
          </p:cNvPr>
          <p:cNvSpPr>
            <a:spLocks noGrp="1"/>
          </p:cNvSpPr>
          <p:nvPr>
            <p:ph type="title"/>
          </p:nvPr>
        </p:nvSpPr>
        <p:spPr/>
        <p:txBody>
          <a:bodyPr/>
          <a:lstStyle/>
          <a:p>
            <a:r>
              <a:rPr lang="en-US" dirty="0"/>
              <a:t>Generate html code</a:t>
            </a:r>
            <a:endParaRPr lang="en-SG" dirty="0"/>
          </a:p>
        </p:txBody>
      </p:sp>
      <p:sp>
        <p:nvSpPr>
          <p:cNvPr id="4" name="Footer Placeholder 3">
            <a:extLst>
              <a:ext uri="{FF2B5EF4-FFF2-40B4-BE49-F238E27FC236}">
                <a16:creationId xmlns:a16="http://schemas.microsoft.com/office/drawing/2014/main" id="{27E76CA5-9AFE-0552-CE44-7E8E9DE63744}"/>
              </a:ext>
            </a:extLst>
          </p:cNvPr>
          <p:cNvSpPr>
            <a:spLocks noGrp="1"/>
          </p:cNvSpPr>
          <p:nvPr>
            <p:ph type="ftr" sz="quarter" idx="11"/>
          </p:nvPr>
        </p:nvSpPr>
        <p:spPr/>
        <p:txBody>
          <a:bodyPr/>
          <a:lstStyle/>
          <a:p>
            <a:r>
              <a:rPr lang="en-US"/>
              <a:t>Research centre / College / School Name Here</a:t>
            </a:r>
            <a:endParaRPr lang="en-US" dirty="0"/>
          </a:p>
        </p:txBody>
      </p:sp>
      <p:pic>
        <p:nvPicPr>
          <p:cNvPr id="6" name="Picture 5">
            <a:extLst>
              <a:ext uri="{FF2B5EF4-FFF2-40B4-BE49-F238E27FC236}">
                <a16:creationId xmlns:a16="http://schemas.microsoft.com/office/drawing/2014/main" id="{136C0483-3D45-D68A-AEEB-19FE672A2785}"/>
              </a:ext>
            </a:extLst>
          </p:cNvPr>
          <p:cNvPicPr>
            <a:picLocks noChangeAspect="1"/>
          </p:cNvPicPr>
          <p:nvPr/>
        </p:nvPicPr>
        <p:blipFill>
          <a:blip r:embed="rId2"/>
          <a:stretch>
            <a:fillRect/>
          </a:stretch>
        </p:blipFill>
        <p:spPr>
          <a:xfrm>
            <a:off x="1324535" y="1836025"/>
            <a:ext cx="6273053" cy="3965295"/>
          </a:xfrm>
          <a:prstGeom prst="rect">
            <a:avLst/>
          </a:prstGeom>
        </p:spPr>
      </p:pic>
    </p:spTree>
    <p:extLst>
      <p:ext uri="{BB962C8B-B14F-4D97-AF65-F5344CB8AC3E}">
        <p14:creationId xmlns:p14="http://schemas.microsoft.com/office/powerpoint/2010/main" val="30492117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78B7EF-E7DA-7218-28A2-547E250C1BAC}"/>
              </a:ext>
            </a:extLst>
          </p:cNvPr>
          <p:cNvSpPr>
            <a:spLocks noGrp="1"/>
          </p:cNvSpPr>
          <p:nvPr>
            <p:ph type="ftr" sz="quarter" idx="11"/>
          </p:nvPr>
        </p:nvSpPr>
        <p:spPr/>
        <p:txBody>
          <a:bodyPr/>
          <a:lstStyle/>
          <a:p>
            <a:r>
              <a:rPr lang="en-US"/>
              <a:t>Research centre / College / School Name Here</a:t>
            </a:r>
            <a:endParaRPr lang="en-US" dirty="0"/>
          </a:p>
        </p:txBody>
      </p:sp>
      <p:pic>
        <p:nvPicPr>
          <p:cNvPr id="6" name="Picture 5">
            <a:extLst>
              <a:ext uri="{FF2B5EF4-FFF2-40B4-BE49-F238E27FC236}">
                <a16:creationId xmlns:a16="http://schemas.microsoft.com/office/drawing/2014/main" id="{FA35BDE5-CE07-B908-29E5-3CC56C4FA7A1}"/>
              </a:ext>
            </a:extLst>
          </p:cNvPr>
          <p:cNvPicPr>
            <a:picLocks noChangeAspect="1"/>
          </p:cNvPicPr>
          <p:nvPr/>
        </p:nvPicPr>
        <p:blipFill>
          <a:blip r:embed="rId2"/>
          <a:stretch>
            <a:fillRect/>
          </a:stretch>
        </p:blipFill>
        <p:spPr>
          <a:xfrm>
            <a:off x="631410" y="864748"/>
            <a:ext cx="7439440" cy="5128503"/>
          </a:xfrm>
          <a:prstGeom prst="rect">
            <a:avLst/>
          </a:prstGeom>
        </p:spPr>
      </p:pic>
    </p:spTree>
    <p:extLst>
      <p:ext uri="{BB962C8B-B14F-4D97-AF65-F5344CB8AC3E}">
        <p14:creationId xmlns:p14="http://schemas.microsoft.com/office/powerpoint/2010/main" val="31857005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5F55-1291-10A0-6E81-F4A9652F93C2}"/>
              </a:ext>
            </a:extLst>
          </p:cNvPr>
          <p:cNvSpPr>
            <a:spLocks noGrp="1"/>
          </p:cNvSpPr>
          <p:nvPr>
            <p:ph type="title"/>
          </p:nvPr>
        </p:nvSpPr>
        <p:spPr>
          <a:xfrm>
            <a:off x="628650" y="4229019"/>
            <a:ext cx="7886700" cy="994172"/>
          </a:xfrm>
        </p:spPr>
        <p:txBody>
          <a:bodyPr/>
          <a:lstStyle/>
          <a:p>
            <a:r>
              <a:rPr lang="en-SG" dirty="0"/>
              <a:t>Programming</a:t>
            </a:r>
          </a:p>
        </p:txBody>
      </p:sp>
    </p:spTree>
    <p:extLst>
      <p:ext uri="{BB962C8B-B14F-4D97-AF65-F5344CB8AC3E}">
        <p14:creationId xmlns:p14="http://schemas.microsoft.com/office/powerpoint/2010/main" val="26500673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AD5B-FE3F-18AD-08C1-DC07025ADD99}"/>
              </a:ext>
            </a:extLst>
          </p:cNvPr>
          <p:cNvSpPr>
            <a:spLocks noGrp="1"/>
          </p:cNvSpPr>
          <p:nvPr>
            <p:ph type="title"/>
          </p:nvPr>
        </p:nvSpPr>
        <p:spPr>
          <a:xfrm>
            <a:off x="228600" y="76200"/>
            <a:ext cx="8229600" cy="1143000"/>
          </a:xfrm>
        </p:spPr>
        <p:txBody>
          <a:bodyPr/>
          <a:lstStyle/>
          <a:p>
            <a:r>
              <a:rPr lang="en-SG" dirty="0"/>
              <a:t>Generative AI</a:t>
            </a:r>
          </a:p>
        </p:txBody>
      </p:sp>
      <p:sp>
        <p:nvSpPr>
          <p:cNvPr id="7" name="TextBox 6">
            <a:extLst>
              <a:ext uri="{FF2B5EF4-FFF2-40B4-BE49-F238E27FC236}">
                <a16:creationId xmlns:a16="http://schemas.microsoft.com/office/drawing/2014/main" id="{3956E244-2A3C-B1BB-1BCF-71B7F395A998}"/>
              </a:ext>
            </a:extLst>
          </p:cNvPr>
          <p:cNvSpPr txBox="1"/>
          <p:nvPr/>
        </p:nvSpPr>
        <p:spPr>
          <a:xfrm>
            <a:off x="304800" y="1143000"/>
            <a:ext cx="8313761" cy="5078313"/>
          </a:xfrm>
          <a:prstGeom prst="rect">
            <a:avLst/>
          </a:prstGeom>
          <a:noFill/>
        </p:spPr>
        <p:txBody>
          <a:bodyPr wrap="square">
            <a:spAutoFit/>
          </a:bodyPr>
          <a:lstStyle/>
          <a:p>
            <a:r>
              <a:rPr lang="en-SG" dirty="0"/>
              <a:t>Image Generator (Mid Journey)</a:t>
            </a:r>
          </a:p>
          <a:p>
            <a:r>
              <a:rPr lang="en-SG" dirty="0">
                <a:hlinkClick r:id="rId2"/>
              </a:rPr>
              <a:t>https://colab.research.google.com/drive/1MONXHbUv9aNVYn3_--g6yiBj_OdrQsGZ?usp=drive_link</a:t>
            </a:r>
            <a:endParaRPr lang="en-SG" dirty="0"/>
          </a:p>
          <a:p>
            <a:r>
              <a:rPr lang="en-SG" dirty="0"/>
              <a:t>Image Generator (Stable Diffusion)</a:t>
            </a:r>
          </a:p>
          <a:p>
            <a:r>
              <a:rPr lang="en-SG" dirty="0">
                <a:hlinkClick r:id="rId3"/>
              </a:rPr>
              <a:t>https://colab.research.google.com/drive/138IMxNsOeSmysqrwNg1G1dq4Sepmvl1P?usp=drive_link</a:t>
            </a:r>
            <a:endParaRPr lang="en-SG" dirty="0"/>
          </a:p>
          <a:p>
            <a:r>
              <a:rPr lang="en-SG" dirty="0"/>
              <a:t>Music Generator (Facebook)</a:t>
            </a:r>
          </a:p>
          <a:p>
            <a:r>
              <a:rPr lang="en-SG" dirty="0">
                <a:hlinkClick r:id="rId4"/>
              </a:rPr>
              <a:t>https://colab.research.google.com/drive/1gI1uSzak9QUt1ruGUoCfIyMEruFnDVlS?usp=drive_link</a:t>
            </a:r>
            <a:endParaRPr lang="en-SG" dirty="0"/>
          </a:p>
          <a:p>
            <a:r>
              <a:rPr lang="en-SG" dirty="0"/>
              <a:t>Text Generator (ChatGPT)</a:t>
            </a:r>
          </a:p>
          <a:p>
            <a:r>
              <a:rPr lang="en-SG" dirty="0">
                <a:hlinkClick r:id="rId5"/>
              </a:rPr>
              <a:t>https://colab.research.google.com/drive/17C128ZA2H1gOpxo7XVwSUqlKB3K3o25V?usp=drive_link</a:t>
            </a:r>
            <a:endParaRPr lang="en-SG" dirty="0"/>
          </a:p>
          <a:p>
            <a:r>
              <a:rPr lang="en-SG" dirty="0"/>
              <a:t>Text Generator (palm)</a:t>
            </a:r>
          </a:p>
          <a:p>
            <a:r>
              <a:rPr lang="en-SG" dirty="0">
                <a:hlinkClick r:id="rId6"/>
              </a:rPr>
              <a:t>https://colab.research.google.com/drive/1feZjGp5zT8b2eyMputRJ3weZWXnqKm9Y?usp=drive_link</a:t>
            </a:r>
            <a:endParaRPr lang="en-SG" dirty="0"/>
          </a:p>
          <a:p>
            <a:r>
              <a:rPr lang="en-SG" dirty="0"/>
              <a:t>Video Generator (Stable Diffusion)</a:t>
            </a:r>
          </a:p>
          <a:p>
            <a:r>
              <a:rPr lang="en-SG" dirty="0"/>
              <a:t>https://colab.research.google.com/drive/1UIHZ4XU3NaCsQu3wct5eXigJYxSUTLpC?usp=drive_link</a:t>
            </a:r>
          </a:p>
        </p:txBody>
      </p:sp>
    </p:spTree>
    <p:extLst>
      <p:ext uri="{BB962C8B-B14F-4D97-AF65-F5344CB8AC3E}">
        <p14:creationId xmlns:p14="http://schemas.microsoft.com/office/powerpoint/2010/main" val="494530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6C13-A4E4-762A-E88C-F38E1394133E}"/>
              </a:ext>
            </a:extLst>
          </p:cNvPr>
          <p:cNvSpPr>
            <a:spLocks noGrp="1"/>
          </p:cNvSpPr>
          <p:nvPr>
            <p:ph type="ctrTitle"/>
          </p:nvPr>
        </p:nvSpPr>
        <p:spPr>
          <a:xfrm>
            <a:off x="533400" y="1219200"/>
            <a:ext cx="8305800" cy="3505200"/>
          </a:xfrm>
        </p:spPr>
        <p:txBody>
          <a:bodyPr>
            <a:normAutofit fontScale="90000"/>
          </a:bodyPr>
          <a:lstStyle/>
          <a:p>
            <a:r>
              <a:rPr lang="en-SG" dirty="0"/>
              <a:t>Recording:</a:t>
            </a:r>
            <a:br>
              <a:rPr lang="en-SG" dirty="0"/>
            </a:br>
            <a:br>
              <a:rPr lang="en-SG" dirty="0"/>
            </a:br>
            <a:r>
              <a:rPr lang="en-SG" dirty="0"/>
              <a:t>https://1drv.ms/v/s!Aik2a4x7tvLyi_A-WJA6f3RZerLyng?e=z2zvQg</a:t>
            </a:r>
            <a:br>
              <a:rPr lang="en-SG" dirty="0"/>
            </a:br>
            <a:br>
              <a:rPr lang="en-SG" dirty="0"/>
            </a:br>
            <a:endParaRPr lang="en-SG" dirty="0"/>
          </a:p>
        </p:txBody>
      </p:sp>
    </p:spTree>
    <p:extLst>
      <p:ext uri="{BB962C8B-B14F-4D97-AF65-F5344CB8AC3E}">
        <p14:creationId xmlns:p14="http://schemas.microsoft.com/office/powerpoint/2010/main" val="15379695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F520-FFA6-89D3-B139-A82996F6E2FE}"/>
              </a:ext>
            </a:extLst>
          </p:cNvPr>
          <p:cNvSpPr>
            <a:spLocks noGrp="1"/>
          </p:cNvSpPr>
          <p:nvPr>
            <p:ph type="title"/>
          </p:nvPr>
        </p:nvSpPr>
        <p:spPr/>
        <p:txBody>
          <a:bodyPr/>
          <a:lstStyle/>
          <a:p>
            <a:r>
              <a:rPr lang="en-SG" dirty="0"/>
              <a:t>Agenda</a:t>
            </a:r>
          </a:p>
        </p:txBody>
      </p:sp>
      <p:sp>
        <p:nvSpPr>
          <p:cNvPr id="3" name="Content Placeholder 2">
            <a:extLst>
              <a:ext uri="{FF2B5EF4-FFF2-40B4-BE49-F238E27FC236}">
                <a16:creationId xmlns:a16="http://schemas.microsoft.com/office/drawing/2014/main" id="{850D91FE-D4E6-168B-A9BD-DC43A4714B11}"/>
              </a:ext>
            </a:extLst>
          </p:cNvPr>
          <p:cNvSpPr>
            <a:spLocks noGrp="1"/>
          </p:cNvSpPr>
          <p:nvPr>
            <p:ph idx="1"/>
          </p:nvPr>
        </p:nvSpPr>
        <p:spPr>
          <a:xfrm>
            <a:off x="457200" y="1889196"/>
            <a:ext cx="8305800" cy="4206804"/>
          </a:xfrm>
        </p:spPr>
        <p:txBody>
          <a:bodyPr>
            <a:normAutofit fontScale="70000" lnSpcReduction="20000"/>
          </a:bodyPr>
          <a:lstStyle/>
          <a:p>
            <a:r>
              <a:rPr lang="en-SG" dirty="0"/>
              <a:t>Introduction to GPT</a:t>
            </a:r>
          </a:p>
          <a:p>
            <a:r>
              <a:rPr lang="en-SG" dirty="0"/>
              <a:t>ChatGPT</a:t>
            </a:r>
          </a:p>
          <a:p>
            <a:pPr lvl="1"/>
            <a:r>
              <a:rPr lang="en-SG" dirty="0"/>
              <a:t>OpenAI ChatGPT </a:t>
            </a:r>
          </a:p>
          <a:p>
            <a:pPr lvl="1"/>
            <a:r>
              <a:rPr lang="en-SG" dirty="0"/>
              <a:t>Google Bard and </a:t>
            </a:r>
            <a:r>
              <a:rPr lang="en-SG" dirty="0" err="1"/>
              <a:t>PaLM</a:t>
            </a:r>
            <a:endParaRPr lang="en-SG" dirty="0"/>
          </a:p>
          <a:p>
            <a:r>
              <a:rPr lang="en-SG" dirty="0" err="1"/>
              <a:t>ImageGPT</a:t>
            </a:r>
            <a:endParaRPr lang="en-SG" dirty="0"/>
          </a:p>
          <a:p>
            <a:pPr lvl="1"/>
            <a:r>
              <a:rPr lang="en-SG" dirty="0" err="1"/>
              <a:t>Dalle</a:t>
            </a:r>
            <a:r>
              <a:rPr lang="en-SG" dirty="0"/>
              <a:t> e2</a:t>
            </a:r>
          </a:p>
          <a:p>
            <a:pPr lvl="1"/>
            <a:r>
              <a:rPr lang="en-SG" dirty="0" err="1"/>
              <a:t>Midjourney</a:t>
            </a:r>
            <a:endParaRPr lang="en-SG" dirty="0"/>
          </a:p>
          <a:p>
            <a:r>
              <a:rPr lang="en-SG" dirty="0"/>
              <a:t>Music GPT</a:t>
            </a:r>
          </a:p>
          <a:p>
            <a:pPr lvl="1"/>
            <a:r>
              <a:rPr lang="en-SG" dirty="0"/>
              <a:t>https://youtu.be/d_7EsKcn8nw?si=1Uq1FziXUNQ6vuMd</a:t>
            </a:r>
          </a:p>
          <a:p>
            <a:pPr lvl="1"/>
            <a:r>
              <a:rPr lang="en-SG" dirty="0"/>
              <a:t>https://youtu.be/eMrKj3goxAM?si=zJ7MdSa1F2P5TvzE</a:t>
            </a:r>
          </a:p>
          <a:p>
            <a:r>
              <a:rPr lang="en-SG" dirty="0"/>
              <a:t>Video GPT</a:t>
            </a:r>
          </a:p>
          <a:p>
            <a:pPr lvl="1"/>
            <a:r>
              <a:rPr lang="en-SG" dirty="0"/>
              <a:t>https://youtu.be/yyGGI9WP3qs?si=ugBzu5Ag7vP6sDTV</a:t>
            </a:r>
          </a:p>
        </p:txBody>
      </p:sp>
    </p:spTree>
    <p:extLst>
      <p:ext uri="{BB962C8B-B14F-4D97-AF65-F5344CB8AC3E}">
        <p14:creationId xmlns:p14="http://schemas.microsoft.com/office/powerpoint/2010/main" val="2279403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1ECAA-1D51-2454-07C9-35736F91693D}"/>
              </a:ext>
            </a:extLst>
          </p:cNvPr>
          <p:cNvSpPr>
            <a:spLocks noGrp="1"/>
          </p:cNvSpPr>
          <p:nvPr>
            <p:ph type="title"/>
          </p:nvPr>
        </p:nvSpPr>
        <p:spPr/>
        <p:txBody>
          <a:bodyPr/>
          <a:lstStyle/>
          <a:p>
            <a:r>
              <a:rPr lang="en-SG" b="1" i="0" dirty="0">
                <a:solidFill>
                  <a:srgbClr val="0F0F0F"/>
                </a:solidFill>
                <a:effectLst/>
                <a:latin typeface="YouTube Sans"/>
              </a:rPr>
              <a:t>Video</a:t>
            </a:r>
            <a:endParaRPr lang="en-SG" dirty="0"/>
          </a:p>
        </p:txBody>
      </p:sp>
      <p:sp>
        <p:nvSpPr>
          <p:cNvPr id="3" name="Content Placeholder 2">
            <a:extLst>
              <a:ext uri="{FF2B5EF4-FFF2-40B4-BE49-F238E27FC236}">
                <a16:creationId xmlns:a16="http://schemas.microsoft.com/office/drawing/2014/main" id="{3A390F04-B211-EDF7-2E93-A7AC01C58033}"/>
              </a:ext>
            </a:extLst>
          </p:cNvPr>
          <p:cNvSpPr>
            <a:spLocks noGrp="1"/>
          </p:cNvSpPr>
          <p:nvPr>
            <p:ph idx="1"/>
          </p:nvPr>
        </p:nvSpPr>
        <p:spPr>
          <a:xfrm>
            <a:off x="457200" y="2328317"/>
            <a:ext cx="8686800" cy="3234283"/>
          </a:xfrm>
        </p:spPr>
        <p:txBody>
          <a:bodyPr>
            <a:normAutofit fontScale="85000" lnSpcReduction="10000"/>
          </a:bodyPr>
          <a:lstStyle/>
          <a:p>
            <a:pPr marL="0" indent="0">
              <a:buNone/>
            </a:pPr>
            <a:r>
              <a:rPr lang="en-US" dirty="0">
                <a:hlinkClick r:id="rId2"/>
              </a:rPr>
              <a:t>Top 8 ChatGPT Productivity Tips for Work!</a:t>
            </a:r>
            <a:br>
              <a:rPr lang="en-US" dirty="0">
                <a:hlinkClick r:id="rId2"/>
              </a:rPr>
            </a:br>
            <a:r>
              <a:rPr lang="en-US" dirty="0">
                <a:hlinkClick r:id="rId2"/>
              </a:rPr>
              <a:t>(9 mins)</a:t>
            </a:r>
            <a:endParaRPr lang="en-SG" dirty="0">
              <a:hlinkClick r:id="rId2"/>
            </a:endParaRPr>
          </a:p>
          <a:p>
            <a:pPr marL="0" indent="0">
              <a:buNone/>
            </a:pPr>
            <a:r>
              <a:rPr lang="en-SG" dirty="0">
                <a:hlinkClick r:id="rId2"/>
              </a:rPr>
              <a:t>https://youtu.be/Q07rFZtc2Ao?si=0t7n86MrDngOfXTm</a:t>
            </a:r>
            <a:endParaRPr lang="en-SG" dirty="0"/>
          </a:p>
          <a:p>
            <a:endParaRPr lang="en-SG" dirty="0"/>
          </a:p>
          <a:p>
            <a:pPr marL="0" indent="0">
              <a:buNone/>
            </a:pPr>
            <a:r>
              <a:rPr lang="en-US" dirty="0"/>
              <a:t>The next step: Co Pilot</a:t>
            </a:r>
            <a:br>
              <a:rPr lang="en-US" dirty="0"/>
            </a:br>
            <a:r>
              <a:rPr lang="en-US" dirty="0"/>
              <a:t>https://youtu.be/S7xTBa93TX8?si=FcY5q0pUH3HcovkD</a:t>
            </a:r>
            <a:endParaRPr lang="en-SG" dirty="0"/>
          </a:p>
        </p:txBody>
      </p:sp>
    </p:spTree>
    <p:extLst>
      <p:ext uri="{BB962C8B-B14F-4D97-AF65-F5344CB8AC3E}">
        <p14:creationId xmlns:p14="http://schemas.microsoft.com/office/powerpoint/2010/main" val="183790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FF83F3-2DAA-9489-12AD-D2B5629EBF9A}"/>
              </a:ext>
            </a:extLst>
          </p:cNvPr>
          <p:cNvSpPr txBox="1"/>
          <p:nvPr/>
        </p:nvSpPr>
        <p:spPr>
          <a:xfrm>
            <a:off x="246096" y="309416"/>
            <a:ext cx="8396972" cy="5632311"/>
          </a:xfrm>
          <a:prstGeom prst="rect">
            <a:avLst/>
          </a:prstGeom>
          <a:noFill/>
        </p:spPr>
        <p:txBody>
          <a:bodyPr wrap="square">
            <a:spAutoFit/>
          </a:bodyPr>
          <a:lstStyle/>
          <a:p>
            <a:r>
              <a:rPr lang="en-US" sz="2000" dirty="0"/>
              <a:t>Module 1: Introduction to GPT</a:t>
            </a:r>
          </a:p>
          <a:p>
            <a:r>
              <a:rPr lang="en-US" sz="2000" dirty="0"/>
              <a:t>- What is GPT?</a:t>
            </a:r>
          </a:p>
          <a:p>
            <a:r>
              <a:rPr lang="en-US" sz="2000" dirty="0"/>
              <a:t>- How does GPT work?</a:t>
            </a:r>
          </a:p>
          <a:p>
            <a:r>
              <a:rPr lang="en-US" sz="2000" dirty="0"/>
              <a:t>- Applications of GPT</a:t>
            </a:r>
          </a:p>
          <a:p>
            <a:r>
              <a:rPr lang="en-US" sz="2000" dirty="0"/>
              <a:t>Module 2: Automating Writing Tasks with GPT to increase productivity</a:t>
            </a:r>
          </a:p>
          <a:p>
            <a:r>
              <a:rPr lang="en-US" sz="2000" dirty="0"/>
              <a:t>- Using GPT to write emails</a:t>
            </a:r>
          </a:p>
          <a:p>
            <a:r>
              <a:rPr lang="en-US" sz="2000" dirty="0"/>
              <a:t>- Using GPT to write reports</a:t>
            </a:r>
          </a:p>
          <a:p>
            <a:r>
              <a:rPr lang="en-US" sz="2000" dirty="0"/>
              <a:t>- Using GPT to write articles</a:t>
            </a:r>
          </a:p>
          <a:p>
            <a:r>
              <a:rPr lang="en-US" sz="2000" dirty="0"/>
              <a:t>Module 3: Summarizing Text with GPT - Using GPT to summarize articles to increase productivity</a:t>
            </a:r>
          </a:p>
          <a:p>
            <a:r>
              <a:rPr lang="en-US" sz="2000" dirty="0"/>
              <a:t>- Using GPT to summarize reports</a:t>
            </a:r>
          </a:p>
          <a:p>
            <a:r>
              <a:rPr lang="en-US" sz="2000" dirty="0"/>
              <a:t>- Using GPT to summarize emails</a:t>
            </a:r>
          </a:p>
          <a:p>
            <a:r>
              <a:rPr lang="en-US" sz="2000" dirty="0"/>
              <a:t>Module 4: Generating Content with GPT</a:t>
            </a:r>
          </a:p>
          <a:p>
            <a:r>
              <a:rPr lang="en-US" sz="2000" dirty="0"/>
              <a:t>- Using GPT to generate social media posts</a:t>
            </a:r>
          </a:p>
          <a:p>
            <a:r>
              <a:rPr lang="en-US" sz="2000" dirty="0"/>
              <a:t>- Using GPT to generate blog posts - Using GPT to generate product descriptions</a:t>
            </a:r>
          </a:p>
          <a:p>
            <a:r>
              <a:rPr lang="en-US" sz="2000" dirty="0"/>
              <a:t>Module 5: Limitations of GPT and Working Around Them</a:t>
            </a:r>
          </a:p>
          <a:p>
            <a:r>
              <a:rPr lang="en-US" sz="2000" dirty="0"/>
              <a:t>- Understanding the limitations of GPT</a:t>
            </a:r>
          </a:p>
          <a:p>
            <a:r>
              <a:rPr lang="en-US" sz="2000" dirty="0"/>
              <a:t>- How to work around the limitations of GPT Course</a:t>
            </a:r>
          </a:p>
        </p:txBody>
      </p:sp>
      <p:sp>
        <p:nvSpPr>
          <p:cNvPr id="2" name="TextBox 1">
            <a:extLst>
              <a:ext uri="{FF2B5EF4-FFF2-40B4-BE49-F238E27FC236}">
                <a16:creationId xmlns:a16="http://schemas.microsoft.com/office/drawing/2014/main" id="{488E1B06-B1CB-F946-1AAE-FC1898274946}"/>
              </a:ext>
            </a:extLst>
          </p:cNvPr>
          <p:cNvSpPr txBox="1"/>
          <p:nvPr/>
        </p:nvSpPr>
        <p:spPr>
          <a:xfrm>
            <a:off x="5375082" y="341221"/>
            <a:ext cx="2169633" cy="769441"/>
          </a:xfrm>
          <a:prstGeom prst="rect">
            <a:avLst/>
          </a:prstGeom>
          <a:noFill/>
        </p:spPr>
        <p:txBody>
          <a:bodyPr wrap="none" rtlCol="0">
            <a:spAutoFit/>
          </a:bodyPr>
          <a:lstStyle/>
          <a:p>
            <a:r>
              <a:rPr lang="en-US" sz="4400" dirty="0"/>
              <a:t>AGENDA</a:t>
            </a:r>
            <a:endParaRPr lang="en-SG" sz="4400" dirty="0"/>
          </a:p>
        </p:txBody>
      </p:sp>
    </p:spTree>
    <p:extLst>
      <p:ext uri="{BB962C8B-B14F-4D97-AF65-F5344CB8AC3E}">
        <p14:creationId xmlns:p14="http://schemas.microsoft.com/office/powerpoint/2010/main" val="31523804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E2F8-79A0-C8C5-BADB-3466689C7023}"/>
              </a:ext>
            </a:extLst>
          </p:cNvPr>
          <p:cNvSpPr>
            <a:spLocks noGrp="1"/>
          </p:cNvSpPr>
          <p:nvPr>
            <p:ph type="title"/>
          </p:nvPr>
        </p:nvSpPr>
        <p:spPr/>
        <p:txBody>
          <a:bodyPr/>
          <a:lstStyle/>
          <a:p>
            <a:r>
              <a:rPr lang="en-SG" dirty="0"/>
              <a:t>What is </a:t>
            </a:r>
            <a:r>
              <a:rPr lang="en-SG" dirty="0" err="1"/>
              <a:t>OpenAI</a:t>
            </a:r>
            <a:endParaRPr lang="en-SG" dirty="0"/>
          </a:p>
        </p:txBody>
      </p:sp>
      <p:pic>
        <p:nvPicPr>
          <p:cNvPr id="1026" name="Picture 2" descr="OpenAI launches new company for funding safe artificial general  intelligence | VentureBeat">
            <a:extLst>
              <a:ext uri="{FF2B5EF4-FFF2-40B4-BE49-F238E27FC236}">
                <a16:creationId xmlns:a16="http://schemas.microsoft.com/office/drawing/2014/main" id="{E8809974-F087-B281-049A-664378849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638" y="996228"/>
            <a:ext cx="2486025" cy="10358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 ChatGPT replace Programmers? What are ChatGPT OpenAI limitations | by  Dilip Kashyap | Jan, 2023 | Level Up Coding">
            <a:extLst>
              <a:ext uri="{FF2B5EF4-FFF2-40B4-BE49-F238E27FC236}">
                <a16:creationId xmlns:a16="http://schemas.microsoft.com/office/drawing/2014/main" id="{3704B98B-1E59-D3A4-3612-C08B46201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354" y="968754"/>
            <a:ext cx="1939180" cy="10907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04A3EB-2072-4499-5695-50B0B2AD3E13}"/>
              </a:ext>
            </a:extLst>
          </p:cNvPr>
          <p:cNvSpPr txBox="1"/>
          <p:nvPr/>
        </p:nvSpPr>
        <p:spPr>
          <a:xfrm>
            <a:off x="493540" y="2684568"/>
            <a:ext cx="8062507" cy="2677656"/>
          </a:xfrm>
          <a:prstGeom prst="rect">
            <a:avLst/>
          </a:prstGeom>
          <a:noFill/>
        </p:spPr>
        <p:txBody>
          <a:bodyPr wrap="square">
            <a:spAutoFit/>
          </a:bodyPr>
          <a:lstStyle/>
          <a:p>
            <a:r>
              <a:rPr lang="en-US" sz="2100" dirty="0"/>
              <a:t>The organization was founded in San Francisco in late 2015 by Elon Musk, and others, who collectively pledged US$1 billion. </a:t>
            </a:r>
          </a:p>
          <a:p>
            <a:endParaRPr lang="en-US" sz="2100" dirty="0"/>
          </a:p>
          <a:p>
            <a:r>
              <a:rPr lang="en-US" sz="2100" dirty="0" err="1"/>
              <a:t>OpenAI</a:t>
            </a:r>
            <a:r>
              <a:rPr lang="en-US" sz="2100" dirty="0"/>
              <a:t> LP received a $1 billion investment from Microsoft in 2019 and a second multi-year investment in January 2023 reported to be $10 billion. </a:t>
            </a:r>
          </a:p>
          <a:p>
            <a:endParaRPr lang="en-US" sz="2100" dirty="0"/>
          </a:p>
          <a:p>
            <a:r>
              <a:rPr lang="en-US" sz="2100" dirty="0" err="1"/>
              <a:t>OpenAI</a:t>
            </a:r>
            <a:r>
              <a:rPr lang="en-US" sz="2100" dirty="0"/>
              <a:t> is headquartered at the Pioneer Building in Mission District, San Francisco.</a:t>
            </a:r>
            <a:endParaRPr lang="en-SG" sz="2100" dirty="0"/>
          </a:p>
        </p:txBody>
      </p:sp>
    </p:spTree>
    <p:extLst>
      <p:ext uri="{BB962C8B-B14F-4D97-AF65-F5344CB8AC3E}">
        <p14:creationId xmlns:p14="http://schemas.microsoft.com/office/powerpoint/2010/main" val="7343334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FF61DF-25CC-03CD-A6B7-301D54FE3DB5}"/>
              </a:ext>
            </a:extLst>
          </p:cNvPr>
          <p:cNvSpPr txBox="1"/>
          <p:nvPr/>
        </p:nvSpPr>
        <p:spPr>
          <a:xfrm>
            <a:off x="304800" y="5181600"/>
            <a:ext cx="8534400" cy="646331"/>
          </a:xfrm>
          <a:prstGeom prst="rect">
            <a:avLst/>
          </a:prstGeom>
          <a:noFill/>
        </p:spPr>
        <p:txBody>
          <a:bodyPr wrap="square">
            <a:spAutoFit/>
          </a:bodyPr>
          <a:lstStyle/>
          <a:p>
            <a:r>
              <a:rPr lang="en-SG" dirty="0"/>
              <a:t>https://www.straitstimes.com/business/40-of-singaporeans-use-ai-at-work-75-of-them-pass-it-off-as-their-own-survey</a:t>
            </a:r>
          </a:p>
        </p:txBody>
      </p:sp>
      <p:pic>
        <p:nvPicPr>
          <p:cNvPr id="7" name="Picture 6">
            <a:extLst>
              <a:ext uri="{FF2B5EF4-FFF2-40B4-BE49-F238E27FC236}">
                <a16:creationId xmlns:a16="http://schemas.microsoft.com/office/drawing/2014/main" id="{2E58F86A-645F-7A97-2359-70EB723914F7}"/>
              </a:ext>
            </a:extLst>
          </p:cNvPr>
          <p:cNvPicPr>
            <a:picLocks noChangeAspect="1"/>
          </p:cNvPicPr>
          <p:nvPr/>
        </p:nvPicPr>
        <p:blipFill>
          <a:blip r:embed="rId2"/>
          <a:stretch>
            <a:fillRect/>
          </a:stretch>
        </p:blipFill>
        <p:spPr>
          <a:xfrm>
            <a:off x="609600" y="762000"/>
            <a:ext cx="7731015" cy="3916147"/>
          </a:xfrm>
          <a:prstGeom prst="rect">
            <a:avLst/>
          </a:prstGeom>
        </p:spPr>
      </p:pic>
    </p:spTree>
    <p:extLst>
      <p:ext uri="{BB962C8B-B14F-4D97-AF65-F5344CB8AC3E}">
        <p14:creationId xmlns:p14="http://schemas.microsoft.com/office/powerpoint/2010/main" val="13431310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32CF-5B2B-569C-6302-213CEE0740FD}"/>
              </a:ext>
            </a:extLst>
          </p:cNvPr>
          <p:cNvSpPr>
            <a:spLocks noGrp="1"/>
          </p:cNvSpPr>
          <p:nvPr>
            <p:ph type="title"/>
          </p:nvPr>
        </p:nvSpPr>
        <p:spPr/>
        <p:txBody>
          <a:bodyPr>
            <a:normAutofit fontScale="90000"/>
          </a:bodyPr>
          <a:lstStyle/>
          <a:p>
            <a:r>
              <a:rPr lang="en-US" b="0" i="0" dirty="0">
                <a:solidFill>
                  <a:srgbClr val="212529"/>
                </a:solidFill>
                <a:effectLst/>
                <a:latin typeface="SelaneWebSTTwenty"/>
              </a:rPr>
              <a:t>OCBC to deploy generative AI bot for all 30,000 staff globally</a:t>
            </a:r>
            <a:endParaRPr lang="en-SG" dirty="0"/>
          </a:p>
        </p:txBody>
      </p:sp>
      <p:sp>
        <p:nvSpPr>
          <p:cNvPr id="3" name="Content Placeholder 2">
            <a:extLst>
              <a:ext uri="{FF2B5EF4-FFF2-40B4-BE49-F238E27FC236}">
                <a16:creationId xmlns:a16="http://schemas.microsoft.com/office/drawing/2014/main" id="{9CB2B2D9-EADE-102F-35C8-2053406D7749}"/>
              </a:ext>
            </a:extLst>
          </p:cNvPr>
          <p:cNvSpPr>
            <a:spLocks noGrp="1"/>
          </p:cNvSpPr>
          <p:nvPr>
            <p:ph idx="1"/>
          </p:nvPr>
        </p:nvSpPr>
        <p:spPr/>
        <p:txBody>
          <a:bodyPr/>
          <a:lstStyle/>
          <a:p>
            <a:r>
              <a:rPr lang="en-SG" dirty="0"/>
              <a:t>https://www.straitstimes.com/business/ocbc-to-deploy-generative-ai-bot-for-all-30000-staff-globally</a:t>
            </a:r>
          </a:p>
        </p:txBody>
      </p:sp>
      <p:pic>
        <p:nvPicPr>
          <p:cNvPr id="5" name="Picture 4">
            <a:extLst>
              <a:ext uri="{FF2B5EF4-FFF2-40B4-BE49-F238E27FC236}">
                <a16:creationId xmlns:a16="http://schemas.microsoft.com/office/drawing/2014/main" id="{FC4ECBED-5738-0905-909E-17A16EEC1FD8}"/>
              </a:ext>
            </a:extLst>
          </p:cNvPr>
          <p:cNvPicPr>
            <a:picLocks noChangeAspect="1"/>
          </p:cNvPicPr>
          <p:nvPr/>
        </p:nvPicPr>
        <p:blipFill>
          <a:blip r:embed="rId2"/>
          <a:stretch>
            <a:fillRect/>
          </a:stretch>
        </p:blipFill>
        <p:spPr>
          <a:xfrm>
            <a:off x="1524000" y="2895600"/>
            <a:ext cx="5805516" cy="3210024"/>
          </a:xfrm>
          <a:prstGeom prst="rect">
            <a:avLst/>
          </a:prstGeom>
        </p:spPr>
      </p:pic>
    </p:spTree>
    <p:extLst>
      <p:ext uri="{BB962C8B-B14F-4D97-AF65-F5344CB8AC3E}">
        <p14:creationId xmlns:p14="http://schemas.microsoft.com/office/powerpoint/2010/main" val="34851010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2A48-3C72-4224-B2EC-9B82C9ED58DC}"/>
              </a:ext>
            </a:extLst>
          </p:cNvPr>
          <p:cNvSpPr>
            <a:spLocks noGrp="1"/>
          </p:cNvSpPr>
          <p:nvPr>
            <p:ph type="title"/>
          </p:nvPr>
        </p:nvSpPr>
        <p:spPr>
          <a:xfrm>
            <a:off x="457200" y="563632"/>
            <a:ext cx="4114800" cy="2103368"/>
          </a:xfrm>
        </p:spPr>
        <p:txBody>
          <a:bodyPr>
            <a:normAutofit fontScale="90000"/>
          </a:bodyPr>
          <a:lstStyle/>
          <a:p>
            <a:r>
              <a:rPr lang="en-US" dirty="0"/>
              <a:t>NLP &amp; LLM</a:t>
            </a:r>
            <a:br>
              <a:rPr lang="en-US" dirty="0"/>
            </a:br>
            <a:r>
              <a:rPr lang="en-US" dirty="0"/>
              <a:t>(natural language Processing &amp;</a:t>
            </a:r>
            <a:br>
              <a:rPr lang="en-US" dirty="0"/>
            </a:br>
            <a:r>
              <a:rPr lang="en-US" dirty="0"/>
              <a:t>Large Language Model)</a:t>
            </a:r>
            <a:endParaRPr lang="en-SG" dirty="0"/>
          </a:p>
        </p:txBody>
      </p:sp>
      <p:pic>
        <p:nvPicPr>
          <p:cNvPr id="4" name="Picture 3">
            <a:extLst>
              <a:ext uri="{FF2B5EF4-FFF2-40B4-BE49-F238E27FC236}">
                <a16:creationId xmlns:a16="http://schemas.microsoft.com/office/drawing/2014/main" id="{976DA7CB-1538-472E-B0B7-65291DD909C6}"/>
              </a:ext>
            </a:extLst>
          </p:cNvPr>
          <p:cNvPicPr>
            <a:picLocks noChangeAspect="1"/>
          </p:cNvPicPr>
          <p:nvPr/>
        </p:nvPicPr>
        <p:blipFill>
          <a:blip r:embed="rId2"/>
          <a:stretch>
            <a:fillRect/>
          </a:stretch>
        </p:blipFill>
        <p:spPr>
          <a:xfrm>
            <a:off x="4114800" y="76200"/>
            <a:ext cx="4573142" cy="3048000"/>
          </a:xfrm>
          <a:prstGeom prst="rect">
            <a:avLst/>
          </a:prstGeom>
        </p:spPr>
      </p:pic>
      <p:pic>
        <p:nvPicPr>
          <p:cNvPr id="9" name="Picture 8">
            <a:extLst>
              <a:ext uri="{FF2B5EF4-FFF2-40B4-BE49-F238E27FC236}">
                <a16:creationId xmlns:a16="http://schemas.microsoft.com/office/drawing/2014/main" id="{588A33D1-FDDF-C147-0AD5-2C0761AD136C}"/>
              </a:ext>
            </a:extLst>
          </p:cNvPr>
          <p:cNvPicPr>
            <a:picLocks noChangeAspect="1"/>
          </p:cNvPicPr>
          <p:nvPr/>
        </p:nvPicPr>
        <p:blipFill>
          <a:blip r:embed="rId3"/>
          <a:stretch>
            <a:fillRect/>
          </a:stretch>
        </p:blipFill>
        <p:spPr>
          <a:xfrm>
            <a:off x="457200" y="3185139"/>
            <a:ext cx="4450122" cy="2225061"/>
          </a:xfrm>
          <a:prstGeom prst="rect">
            <a:avLst/>
          </a:prstGeom>
        </p:spPr>
      </p:pic>
      <p:pic>
        <p:nvPicPr>
          <p:cNvPr id="3" name="Picture 2">
            <a:extLst>
              <a:ext uri="{FF2B5EF4-FFF2-40B4-BE49-F238E27FC236}">
                <a16:creationId xmlns:a16="http://schemas.microsoft.com/office/drawing/2014/main" id="{0CCAA49A-CCA1-4F5F-40B2-6EAFCAED176D}"/>
              </a:ext>
            </a:extLst>
          </p:cNvPr>
          <p:cNvPicPr>
            <a:picLocks noChangeAspect="1"/>
          </p:cNvPicPr>
          <p:nvPr/>
        </p:nvPicPr>
        <p:blipFill>
          <a:blip r:embed="rId4"/>
          <a:stretch>
            <a:fillRect/>
          </a:stretch>
        </p:blipFill>
        <p:spPr>
          <a:xfrm>
            <a:off x="5562600" y="3564592"/>
            <a:ext cx="3249450" cy="1822862"/>
          </a:xfrm>
          <a:prstGeom prst="rect">
            <a:avLst/>
          </a:prstGeom>
        </p:spPr>
      </p:pic>
    </p:spTree>
    <p:extLst>
      <p:ext uri="{BB962C8B-B14F-4D97-AF65-F5344CB8AC3E}">
        <p14:creationId xmlns:p14="http://schemas.microsoft.com/office/powerpoint/2010/main" val="29341654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BA9D-28F4-F3D1-A548-B9B3826AD5D7}"/>
              </a:ext>
            </a:extLst>
          </p:cNvPr>
          <p:cNvSpPr>
            <a:spLocks noGrp="1"/>
          </p:cNvSpPr>
          <p:nvPr>
            <p:ph type="title"/>
          </p:nvPr>
        </p:nvSpPr>
        <p:spPr/>
        <p:txBody>
          <a:bodyPr/>
          <a:lstStyle/>
          <a:p>
            <a:r>
              <a:rPr lang="en-GB" dirty="0" err="1">
                <a:cs typeface="Calibri Light"/>
              </a:rPr>
              <a:t>Midjourney</a:t>
            </a:r>
            <a:r>
              <a:rPr lang="en-GB" dirty="0">
                <a:cs typeface="Calibri Light"/>
              </a:rPr>
              <a:t> (9</a:t>
            </a:r>
            <a:r>
              <a:rPr lang="en-GB" baseline="30000" dirty="0">
                <a:cs typeface="Calibri Light"/>
              </a:rPr>
              <a:t>th</a:t>
            </a:r>
            <a:r>
              <a:rPr lang="en-GB" dirty="0">
                <a:cs typeface="Calibri Light"/>
              </a:rPr>
              <a:t> April)</a:t>
            </a:r>
            <a:endParaRPr lang="en-GB" dirty="0"/>
          </a:p>
        </p:txBody>
      </p:sp>
      <p:sp>
        <p:nvSpPr>
          <p:cNvPr id="3" name="Content Placeholder 2">
            <a:extLst>
              <a:ext uri="{FF2B5EF4-FFF2-40B4-BE49-F238E27FC236}">
                <a16:creationId xmlns:a16="http://schemas.microsoft.com/office/drawing/2014/main" id="{3325D8A5-37C1-47D5-125E-5C9031F4F616}"/>
              </a:ext>
            </a:extLst>
          </p:cNvPr>
          <p:cNvSpPr>
            <a:spLocks noGrp="1"/>
          </p:cNvSpPr>
          <p:nvPr>
            <p:ph idx="1"/>
          </p:nvPr>
        </p:nvSpPr>
        <p:spPr>
          <a:xfrm>
            <a:off x="628650" y="4820200"/>
            <a:ext cx="7911821" cy="669773"/>
          </a:xfrm>
        </p:spPr>
        <p:txBody>
          <a:bodyPr vert="horz" lIns="68580" tIns="34290" rIns="68580" bIns="34290" rtlCol="0" anchor="t">
            <a:normAutofit fontScale="70000" lnSpcReduction="20000"/>
          </a:bodyPr>
          <a:lstStyle/>
          <a:p>
            <a:r>
              <a:rPr lang="en-GB" dirty="0">
                <a:ea typeface="+mn-lt"/>
                <a:cs typeface="+mn-lt"/>
              </a:rPr>
              <a:t>https://www.straitstimes.com/world/europe/the-ai-obsessed-photographer-who-tricked-instagram</a:t>
            </a:r>
            <a:endParaRPr lang="en-GB" dirty="0"/>
          </a:p>
        </p:txBody>
      </p:sp>
      <p:pic>
        <p:nvPicPr>
          <p:cNvPr id="4" name="Picture 4" descr="Graphical user interface&#10;&#10;Description automatically generated">
            <a:extLst>
              <a:ext uri="{FF2B5EF4-FFF2-40B4-BE49-F238E27FC236}">
                <a16:creationId xmlns:a16="http://schemas.microsoft.com/office/drawing/2014/main" id="{5A4D6A7A-2656-37C1-C6C8-F2462EE74D77}"/>
              </a:ext>
            </a:extLst>
          </p:cNvPr>
          <p:cNvPicPr>
            <a:picLocks noChangeAspect="1"/>
          </p:cNvPicPr>
          <p:nvPr/>
        </p:nvPicPr>
        <p:blipFill>
          <a:blip r:embed="rId2"/>
          <a:stretch>
            <a:fillRect/>
          </a:stretch>
        </p:blipFill>
        <p:spPr>
          <a:xfrm>
            <a:off x="1360006" y="2123869"/>
            <a:ext cx="5163377" cy="2344007"/>
          </a:xfrm>
          <a:prstGeom prst="rect">
            <a:avLst/>
          </a:prstGeom>
        </p:spPr>
      </p:pic>
    </p:spTree>
    <p:extLst>
      <p:ext uri="{BB962C8B-B14F-4D97-AF65-F5344CB8AC3E}">
        <p14:creationId xmlns:p14="http://schemas.microsoft.com/office/powerpoint/2010/main" val="20764085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603F-6756-96A9-DFAD-98E7C3443AF0}"/>
              </a:ext>
            </a:extLst>
          </p:cNvPr>
          <p:cNvSpPr>
            <a:spLocks noGrp="1"/>
          </p:cNvSpPr>
          <p:nvPr>
            <p:ph type="title"/>
          </p:nvPr>
        </p:nvSpPr>
        <p:spPr/>
        <p:txBody>
          <a:bodyPr/>
          <a:lstStyle/>
          <a:p>
            <a:r>
              <a:rPr lang="en-SG" dirty="0"/>
              <a:t>Image – </a:t>
            </a:r>
            <a:r>
              <a:rPr lang="en-SG" dirty="0" err="1"/>
              <a:t>Dalle</a:t>
            </a:r>
            <a:r>
              <a:rPr lang="en-SG" dirty="0"/>
              <a:t> vs </a:t>
            </a:r>
            <a:r>
              <a:rPr lang="en-SG" dirty="0" err="1"/>
              <a:t>MidJourney</a:t>
            </a:r>
            <a:endParaRPr lang="en-SG" dirty="0"/>
          </a:p>
        </p:txBody>
      </p:sp>
      <p:sp>
        <p:nvSpPr>
          <p:cNvPr id="5" name="TextBox 4">
            <a:extLst>
              <a:ext uri="{FF2B5EF4-FFF2-40B4-BE49-F238E27FC236}">
                <a16:creationId xmlns:a16="http://schemas.microsoft.com/office/drawing/2014/main" id="{3C23DB8D-F45A-3A8A-4635-666DB0B18B4E}"/>
              </a:ext>
            </a:extLst>
          </p:cNvPr>
          <p:cNvSpPr txBox="1"/>
          <p:nvPr/>
        </p:nvSpPr>
        <p:spPr>
          <a:xfrm>
            <a:off x="76200" y="5638800"/>
            <a:ext cx="8610600" cy="646331"/>
          </a:xfrm>
          <a:prstGeom prst="rect">
            <a:avLst/>
          </a:prstGeom>
          <a:noFill/>
        </p:spPr>
        <p:txBody>
          <a:bodyPr wrap="square">
            <a:spAutoFit/>
          </a:bodyPr>
          <a:lstStyle/>
          <a:p>
            <a:r>
              <a:rPr lang="en-SG" dirty="0"/>
              <a:t>https://www.google.com/amp/s/www.zdnet.com/google-amp/article/midjourney-vs-dall-e-3-in-chatgpt-which-ai-does-halloween-better/ </a:t>
            </a:r>
          </a:p>
        </p:txBody>
      </p:sp>
      <p:pic>
        <p:nvPicPr>
          <p:cNvPr id="7" name="Picture 6">
            <a:extLst>
              <a:ext uri="{FF2B5EF4-FFF2-40B4-BE49-F238E27FC236}">
                <a16:creationId xmlns:a16="http://schemas.microsoft.com/office/drawing/2014/main" id="{0CBD039C-3EA2-DE87-431D-3A4A75DDF4CA}"/>
              </a:ext>
            </a:extLst>
          </p:cNvPr>
          <p:cNvPicPr>
            <a:picLocks noChangeAspect="1"/>
          </p:cNvPicPr>
          <p:nvPr/>
        </p:nvPicPr>
        <p:blipFill>
          <a:blip r:embed="rId2"/>
          <a:stretch>
            <a:fillRect/>
          </a:stretch>
        </p:blipFill>
        <p:spPr>
          <a:xfrm>
            <a:off x="1046079" y="1524000"/>
            <a:ext cx="7051842" cy="3810000"/>
          </a:xfrm>
          <a:prstGeom prst="rect">
            <a:avLst/>
          </a:prstGeom>
        </p:spPr>
      </p:pic>
    </p:spTree>
    <p:extLst>
      <p:ext uri="{BB962C8B-B14F-4D97-AF65-F5344CB8AC3E}">
        <p14:creationId xmlns:p14="http://schemas.microsoft.com/office/powerpoint/2010/main" val="202635502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FA68-FACD-54BA-1FC4-4E01EB499412}"/>
              </a:ext>
            </a:extLst>
          </p:cNvPr>
          <p:cNvSpPr>
            <a:spLocks noGrp="1"/>
          </p:cNvSpPr>
          <p:nvPr>
            <p:ph type="title"/>
          </p:nvPr>
        </p:nvSpPr>
        <p:spPr/>
        <p:txBody>
          <a:bodyPr/>
          <a:lstStyle/>
          <a:p>
            <a:r>
              <a:rPr lang="en-SG" dirty="0"/>
              <a:t>Try https://www.craiyon.com/</a:t>
            </a:r>
          </a:p>
        </p:txBody>
      </p:sp>
      <p:pic>
        <p:nvPicPr>
          <p:cNvPr id="5" name="Picture 4">
            <a:extLst>
              <a:ext uri="{FF2B5EF4-FFF2-40B4-BE49-F238E27FC236}">
                <a16:creationId xmlns:a16="http://schemas.microsoft.com/office/drawing/2014/main" id="{7B7F82FB-F708-D485-2D05-65944BE0A79D}"/>
              </a:ext>
            </a:extLst>
          </p:cNvPr>
          <p:cNvPicPr>
            <a:picLocks noChangeAspect="1"/>
          </p:cNvPicPr>
          <p:nvPr/>
        </p:nvPicPr>
        <p:blipFill>
          <a:blip r:embed="rId2"/>
          <a:stretch>
            <a:fillRect/>
          </a:stretch>
        </p:blipFill>
        <p:spPr>
          <a:xfrm>
            <a:off x="2133600" y="1704357"/>
            <a:ext cx="4514872" cy="4356707"/>
          </a:xfrm>
          <a:prstGeom prst="rect">
            <a:avLst/>
          </a:prstGeom>
        </p:spPr>
      </p:pic>
    </p:spTree>
    <p:extLst>
      <p:ext uri="{BB962C8B-B14F-4D97-AF65-F5344CB8AC3E}">
        <p14:creationId xmlns:p14="http://schemas.microsoft.com/office/powerpoint/2010/main" val="1929288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C2D4-CD0F-49AB-911E-6AF22090BE14}"/>
              </a:ext>
            </a:extLst>
          </p:cNvPr>
          <p:cNvSpPr>
            <a:spLocks noGrp="1"/>
          </p:cNvSpPr>
          <p:nvPr>
            <p:ph type="title"/>
          </p:nvPr>
        </p:nvSpPr>
        <p:spPr>
          <a:xfrm>
            <a:off x="1295400" y="369906"/>
            <a:ext cx="6256465" cy="917173"/>
          </a:xfrm>
        </p:spPr>
        <p:txBody>
          <a:bodyPr>
            <a:normAutofit fontScale="90000"/>
          </a:bodyPr>
          <a:lstStyle/>
          <a:p>
            <a:r>
              <a:rPr lang="en-GB" dirty="0">
                <a:cs typeface="Arial"/>
              </a:rPr>
              <a:t>Transformer, Encoder, Attention</a:t>
            </a:r>
          </a:p>
        </p:txBody>
      </p:sp>
      <p:pic>
        <p:nvPicPr>
          <p:cNvPr id="9" name="Picture 9" descr="Diagram&#10;&#10;Description automatically generated">
            <a:extLst>
              <a:ext uri="{FF2B5EF4-FFF2-40B4-BE49-F238E27FC236}">
                <a16:creationId xmlns:a16="http://schemas.microsoft.com/office/drawing/2014/main" id="{8342DC10-D2AA-44E8-B57D-BF511E826A9F}"/>
              </a:ext>
            </a:extLst>
          </p:cNvPr>
          <p:cNvPicPr>
            <a:picLocks noChangeAspect="1"/>
          </p:cNvPicPr>
          <p:nvPr/>
        </p:nvPicPr>
        <p:blipFill>
          <a:blip r:embed="rId2"/>
          <a:stretch>
            <a:fillRect/>
          </a:stretch>
        </p:blipFill>
        <p:spPr>
          <a:xfrm>
            <a:off x="2114551" y="1828800"/>
            <a:ext cx="3771901" cy="3200400"/>
          </a:xfrm>
          <a:prstGeom prst="rect">
            <a:avLst/>
          </a:prstGeom>
        </p:spPr>
      </p:pic>
      <p:sp>
        <p:nvSpPr>
          <p:cNvPr id="10" name="TextBox 9">
            <a:extLst>
              <a:ext uri="{FF2B5EF4-FFF2-40B4-BE49-F238E27FC236}">
                <a16:creationId xmlns:a16="http://schemas.microsoft.com/office/drawing/2014/main" id="{0F8DEE7B-8E20-49E3-AF1D-D63DB6A19C94}"/>
              </a:ext>
            </a:extLst>
          </p:cNvPr>
          <p:cNvSpPr txBox="1"/>
          <p:nvPr/>
        </p:nvSpPr>
        <p:spPr>
          <a:xfrm>
            <a:off x="1771651" y="5171450"/>
            <a:ext cx="5497246" cy="4847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solidFill>
                  <a:srgbClr val="202124"/>
                </a:solidFill>
                <a:latin typeface="arial"/>
                <a:cs typeface="arial"/>
              </a:rPr>
              <a:t>The transformer is the model, while the attention is a technique used by the model</a:t>
            </a:r>
            <a:r>
              <a:rPr lang="en-US" sz="1350" dirty="0">
                <a:solidFill>
                  <a:srgbClr val="202124"/>
                </a:solidFill>
                <a:latin typeface="arial"/>
                <a:cs typeface="arial"/>
              </a:rPr>
              <a:t>.</a:t>
            </a:r>
            <a:endParaRPr lang="en-US" sz="1350" dirty="0"/>
          </a:p>
        </p:txBody>
      </p:sp>
      <p:sp>
        <p:nvSpPr>
          <p:cNvPr id="4" name="TextBox 3">
            <a:extLst>
              <a:ext uri="{FF2B5EF4-FFF2-40B4-BE49-F238E27FC236}">
                <a16:creationId xmlns:a16="http://schemas.microsoft.com/office/drawing/2014/main" id="{3F6ACC9D-5EFB-CB45-DFB9-F8CDE5E437AA}"/>
              </a:ext>
            </a:extLst>
          </p:cNvPr>
          <p:cNvSpPr txBox="1"/>
          <p:nvPr/>
        </p:nvSpPr>
        <p:spPr>
          <a:xfrm>
            <a:off x="6148824" y="3874101"/>
            <a:ext cx="1852177" cy="1131079"/>
          </a:xfrm>
          <a:prstGeom prst="rect">
            <a:avLst/>
          </a:prstGeom>
          <a:noFill/>
        </p:spPr>
        <p:txBody>
          <a:bodyPr wrap="square">
            <a:spAutoFit/>
          </a:bodyPr>
          <a:lstStyle/>
          <a:p>
            <a:r>
              <a:rPr lang="en-SG" sz="1350" dirty="0"/>
              <a:t>How encoder decoder works in Transformer: https://jalammar.github.io/illustrated-transformer/</a:t>
            </a:r>
          </a:p>
        </p:txBody>
      </p:sp>
    </p:spTree>
    <p:extLst>
      <p:ext uri="{BB962C8B-B14F-4D97-AF65-F5344CB8AC3E}">
        <p14:creationId xmlns:p14="http://schemas.microsoft.com/office/powerpoint/2010/main" val="35173581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611E-EE8B-ABF1-BB23-8E970A03E841}"/>
              </a:ext>
            </a:extLst>
          </p:cNvPr>
          <p:cNvSpPr>
            <a:spLocks noGrp="1"/>
          </p:cNvSpPr>
          <p:nvPr>
            <p:ph type="title"/>
          </p:nvPr>
        </p:nvSpPr>
        <p:spPr>
          <a:xfrm>
            <a:off x="408296" y="122403"/>
            <a:ext cx="8229600" cy="1143000"/>
          </a:xfrm>
        </p:spPr>
        <p:txBody>
          <a:bodyPr/>
          <a:lstStyle/>
          <a:p>
            <a:r>
              <a:rPr lang="en-SG" dirty="0"/>
              <a:t>GAN – Used by Midjourney</a:t>
            </a:r>
          </a:p>
        </p:txBody>
      </p:sp>
      <p:sp>
        <p:nvSpPr>
          <p:cNvPr id="3" name="Content Placeholder 2">
            <a:extLst>
              <a:ext uri="{FF2B5EF4-FFF2-40B4-BE49-F238E27FC236}">
                <a16:creationId xmlns:a16="http://schemas.microsoft.com/office/drawing/2014/main" id="{1721FA72-91DA-CB09-D81E-369BCEE230C3}"/>
              </a:ext>
            </a:extLst>
          </p:cNvPr>
          <p:cNvSpPr>
            <a:spLocks noGrp="1"/>
          </p:cNvSpPr>
          <p:nvPr>
            <p:ph idx="1"/>
          </p:nvPr>
        </p:nvSpPr>
        <p:spPr>
          <a:xfrm>
            <a:off x="371901" y="1218264"/>
            <a:ext cx="7988782" cy="1454386"/>
          </a:xfrm>
        </p:spPr>
        <p:txBody>
          <a:bodyPr>
            <a:normAutofit fontScale="70000" lnSpcReduction="20000"/>
          </a:bodyPr>
          <a:lstStyle/>
          <a:p>
            <a:pPr marL="0" indent="0">
              <a:buNone/>
            </a:pPr>
            <a:r>
              <a:rPr lang="en-US" b="0" i="0" dirty="0" err="1">
                <a:solidFill>
                  <a:srgbClr val="202124"/>
                </a:solidFill>
                <a:effectLst/>
                <a:latin typeface="Google Sans"/>
              </a:rPr>
              <a:t>Midjourney</a:t>
            </a:r>
            <a:r>
              <a:rPr lang="en-US" b="0" i="0" dirty="0">
                <a:solidFill>
                  <a:srgbClr val="202124"/>
                </a:solidFill>
                <a:effectLst/>
                <a:latin typeface="Google Sans"/>
              </a:rPr>
              <a:t> is a new artificial intelligence (AI) art generator that can turn text into images. It is based on the principle of </a:t>
            </a:r>
            <a:r>
              <a:rPr lang="en-US" b="0" i="0" dirty="0">
                <a:solidFill>
                  <a:srgbClr val="040C28"/>
                </a:solidFill>
                <a:effectLst/>
                <a:latin typeface="Google Sans"/>
              </a:rPr>
              <a:t>Generative Adversarial Networks (GANs)</a:t>
            </a:r>
            <a:r>
              <a:rPr lang="en-US" b="0" i="0" dirty="0">
                <a:solidFill>
                  <a:srgbClr val="202124"/>
                </a:solidFill>
                <a:effectLst/>
                <a:latin typeface="Google Sans"/>
              </a:rPr>
              <a:t>, which are a type of neural network that can generate new data from scratch.</a:t>
            </a:r>
            <a:endParaRPr lang="en-SG" dirty="0"/>
          </a:p>
        </p:txBody>
      </p:sp>
      <p:sp>
        <p:nvSpPr>
          <p:cNvPr id="7" name="TextBox 6">
            <a:extLst>
              <a:ext uri="{FF2B5EF4-FFF2-40B4-BE49-F238E27FC236}">
                <a16:creationId xmlns:a16="http://schemas.microsoft.com/office/drawing/2014/main" id="{E0FD326C-6977-03A1-8C4E-E1689275328A}"/>
              </a:ext>
            </a:extLst>
          </p:cNvPr>
          <p:cNvSpPr txBox="1"/>
          <p:nvPr/>
        </p:nvSpPr>
        <p:spPr>
          <a:xfrm>
            <a:off x="371901" y="2838771"/>
            <a:ext cx="4571211" cy="300082"/>
          </a:xfrm>
          <a:prstGeom prst="rect">
            <a:avLst/>
          </a:prstGeom>
          <a:noFill/>
        </p:spPr>
        <p:txBody>
          <a:bodyPr wrap="square">
            <a:spAutoFit/>
          </a:bodyPr>
          <a:lstStyle/>
          <a:p>
            <a:r>
              <a:rPr lang="en-SG" sz="1350" dirty="0"/>
              <a:t>https://gratisgraphics.com/community/post/1030373305</a:t>
            </a:r>
          </a:p>
        </p:txBody>
      </p:sp>
      <p:pic>
        <p:nvPicPr>
          <p:cNvPr id="9" name="Picture 8">
            <a:extLst>
              <a:ext uri="{FF2B5EF4-FFF2-40B4-BE49-F238E27FC236}">
                <a16:creationId xmlns:a16="http://schemas.microsoft.com/office/drawing/2014/main" id="{A31EE0B5-AC0B-FD2C-A3DA-8582ED3F6DEA}"/>
              </a:ext>
            </a:extLst>
          </p:cNvPr>
          <p:cNvPicPr>
            <a:picLocks noChangeAspect="1"/>
          </p:cNvPicPr>
          <p:nvPr/>
        </p:nvPicPr>
        <p:blipFill>
          <a:blip r:embed="rId2"/>
          <a:stretch>
            <a:fillRect/>
          </a:stretch>
        </p:blipFill>
        <p:spPr>
          <a:xfrm>
            <a:off x="5334000" y="3581400"/>
            <a:ext cx="2667000" cy="2475937"/>
          </a:xfrm>
          <a:prstGeom prst="rect">
            <a:avLst/>
          </a:prstGeom>
        </p:spPr>
      </p:pic>
      <p:sp>
        <p:nvSpPr>
          <p:cNvPr id="11" name="TextBox 10">
            <a:extLst>
              <a:ext uri="{FF2B5EF4-FFF2-40B4-BE49-F238E27FC236}">
                <a16:creationId xmlns:a16="http://schemas.microsoft.com/office/drawing/2014/main" id="{94FE8B73-1259-00A2-64D0-697B2698ADD1}"/>
              </a:ext>
            </a:extLst>
          </p:cNvPr>
          <p:cNvSpPr txBox="1"/>
          <p:nvPr/>
        </p:nvSpPr>
        <p:spPr>
          <a:xfrm>
            <a:off x="403746" y="3064303"/>
            <a:ext cx="4571211" cy="715581"/>
          </a:xfrm>
          <a:prstGeom prst="rect">
            <a:avLst/>
          </a:prstGeom>
          <a:noFill/>
        </p:spPr>
        <p:txBody>
          <a:bodyPr wrap="square">
            <a:spAutoFit/>
          </a:bodyPr>
          <a:lstStyle/>
          <a:p>
            <a:r>
              <a:rPr lang="en-SG" sz="1350" dirty="0"/>
              <a:t>Alternative to </a:t>
            </a:r>
            <a:r>
              <a:rPr lang="en-SG" sz="1350" dirty="0" err="1"/>
              <a:t>Midjourney</a:t>
            </a:r>
            <a:r>
              <a:rPr lang="en-SG" sz="1350" dirty="0"/>
              <a:t>:</a:t>
            </a:r>
          </a:p>
          <a:p>
            <a:r>
              <a:rPr lang="en-SG" sz="1350" dirty="0"/>
              <a:t>Dall-E2 using GPT3</a:t>
            </a:r>
          </a:p>
          <a:p>
            <a:r>
              <a:rPr lang="en-SG" sz="1350" dirty="0"/>
              <a:t>https://openai.com/product/dall-e-2</a:t>
            </a:r>
          </a:p>
        </p:txBody>
      </p:sp>
      <p:pic>
        <p:nvPicPr>
          <p:cNvPr id="4" name="Picture 3">
            <a:extLst>
              <a:ext uri="{FF2B5EF4-FFF2-40B4-BE49-F238E27FC236}">
                <a16:creationId xmlns:a16="http://schemas.microsoft.com/office/drawing/2014/main" id="{C5D0F003-ABDA-D65F-A590-8D4982FEBF65}"/>
              </a:ext>
            </a:extLst>
          </p:cNvPr>
          <p:cNvPicPr>
            <a:picLocks noChangeAspect="1"/>
          </p:cNvPicPr>
          <p:nvPr/>
        </p:nvPicPr>
        <p:blipFill>
          <a:blip r:embed="rId3"/>
          <a:stretch>
            <a:fillRect/>
          </a:stretch>
        </p:blipFill>
        <p:spPr>
          <a:xfrm>
            <a:off x="381000" y="3952497"/>
            <a:ext cx="4114800" cy="2314575"/>
          </a:xfrm>
          <a:prstGeom prst="rect">
            <a:avLst/>
          </a:prstGeom>
        </p:spPr>
      </p:pic>
    </p:spTree>
    <p:extLst>
      <p:ext uri="{BB962C8B-B14F-4D97-AF65-F5344CB8AC3E}">
        <p14:creationId xmlns:p14="http://schemas.microsoft.com/office/powerpoint/2010/main" val="31832087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D5AAF-47F5-A1C2-CECC-D09CBE5CFD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58876A-F3F0-9608-8298-41AF35A9E4CE}"/>
              </a:ext>
            </a:extLst>
          </p:cNvPr>
          <p:cNvSpPr>
            <a:spLocks noGrp="1"/>
          </p:cNvSpPr>
          <p:nvPr>
            <p:ph type="title"/>
          </p:nvPr>
        </p:nvSpPr>
        <p:spPr/>
        <p:txBody>
          <a:bodyPr>
            <a:normAutofit fontScale="90000"/>
          </a:bodyPr>
          <a:lstStyle/>
          <a:p>
            <a:r>
              <a:rPr lang="en-SG" dirty="0"/>
              <a:t>Diffuser – Use my  Midjourney &amp; Dall e2</a:t>
            </a:r>
          </a:p>
        </p:txBody>
      </p:sp>
      <p:pic>
        <p:nvPicPr>
          <p:cNvPr id="4" name="Picture 3">
            <a:extLst>
              <a:ext uri="{FF2B5EF4-FFF2-40B4-BE49-F238E27FC236}">
                <a16:creationId xmlns:a16="http://schemas.microsoft.com/office/drawing/2014/main" id="{5CBF0CD1-00D9-EC3A-31D1-F0DE9DD17E59}"/>
              </a:ext>
            </a:extLst>
          </p:cNvPr>
          <p:cNvPicPr>
            <a:picLocks noChangeAspect="1"/>
          </p:cNvPicPr>
          <p:nvPr/>
        </p:nvPicPr>
        <p:blipFill>
          <a:blip r:embed="rId2"/>
          <a:stretch>
            <a:fillRect/>
          </a:stretch>
        </p:blipFill>
        <p:spPr>
          <a:xfrm>
            <a:off x="1447800" y="1600200"/>
            <a:ext cx="6400800" cy="4425846"/>
          </a:xfrm>
          <a:prstGeom prst="rect">
            <a:avLst/>
          </a:prstGeom>
        </p:spPr>
      </p:pic>
    </p:spTree>
    <p:extLst>
      <p:ext uri="{BB962C8B-B14F-4D97-AF65-F5344CB8AC3E}">
        <p14:creationId xmlns:p14="http://schemas.microsoft.com/office/powerpoint/2010/main" val="663901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66C150-FDDD-F2FA-5580-6A103942F9EB}"/>
              </a:ext>
            </a:extLst>
          </p:cNvPr>
          <p:cNvSpPr>
            <a:spLocks noGrp="1"/>
          </p:cNvSpPr>
          <p:nvPr>
            <p:ph idx="1"/>
          </p:nvPr>
        </p:nvSpPr>
        <p:spPr>
          <a:xfrm>
            <a:off x="717134" y="4955480"/>
            <a:ext cx="7709732" cy="560480"/>
          </a:xfrm>
        </p:spPr>
        <p:txBody>
          <a:bodyPr>
            <a:normAutofit fontScale="55000" lnSpcReduction="20000"/>
          </a:bodyPr>
          <a:lstStyle/>
          <a:p>
            <a:r>
              <a:rPr lang="en-SG" dirty="0"/>
              <a:t>www.bloomberg.com/news/articles/2023-03-14/startup-tells-new-hires-they-need-to-know-chatgpt-for-a-job </a:t>
            </a:r>
          </a:p>
        </p:txBody>
      </p:sp>
      <p:pic>
        <p:nvPicPr>
          <p:cNvPr id="5" name="Picture 4">
            <a:extLst>
              <a:ext uri="{FF2B5EF4-FFF2-40B4-BE49-F238E27FC236}">
                <a16:creationId xmlns:a16="http://schemas.microsoft.com/office/drawing/2014/main" id="{E271237E-4DEA-1345-E683-3B1065E05D80}"/>
              </a:ext>
            </a:extLst>
          </p:cNvPr>
          <p:cNvPicPr>
            <a:picLocks noChangeAspect="1"/>
          </p:cNvPicPr>
          <p:nvPr/>
        </p:nvPicPr>
        <p:blipFill>
          <a:blip r:embed="rId2"/>
          <a:stretch>
            <a:fillRect/>
          </a:stretch>
        </p:blipFill>
        <p:spPr>
          <a:xfrm>
            <a:off x="572437" y="1560745"/>
            <a:ext cx="8298437" cy="2562488"/>
          </a:xfrm>
          <a:prstGeom prst="rect">
            <a:avLst/>
          </a:prstGeom>
        </p:spPr>
      </p:pic>
    </p:spTree>
    <p:extLst>
      <p:ext uri="{BB962C8B-B14F-4D97-AF65-F5344CB8AC3E}">
        <p14:creationId xmlns:p14="http://schemas.microsoft.com/office/powerpoint/2010/main" val="28417419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54B77-7297-E5E4-9CFB-8C86DF7558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3F3A7F-374D-050E-E262-D68955205EBB}"/>
              </a:ext>
            </a:extLst>
          </p:cNvPr>
          <p:cNvSpPr>
            <a:spLocks noGrp="1"/>
          </p:cNvSpPr>
          <p:nvPr>
            <p:ph type="title"/>
          </p:nvPr>
        </p:nvSpPr>
        <p:spPr/>
        <p:txBody>
          <a:bodyPr/>
          <a:lstStyle/>
          <a:p>
            <a:r>
              <a:rPr lang="en-SG" dirty="0"/>
              <a:t>Diffusion Model</a:t>
            </a:r>
          </a:p>
        </p:txBody>
      </p:sp>
      <p:pic>
        <p:nvPicPr>
          <p:cNvPr id="4" name="Picture 3">
            <a:extLst>
              <a:ext uri="{FF2B5EF4-FFF2-40B4-BE49-F238E27FC236}">
                <a16:creationId xmlns:a16="http://schemas.microsoft.com/office/drawing/2014/main" id="{4BA77F67-616C-AB0C-7751-A75EA4F7B7EA}"/>
              </a:ext>
            </a:extLst>
          </p:cNvPr>
          <p:cNvPicPr>
            <a:picLocks noChangeAspect="1"/>
          </p:cNvPicPr>
          <p:nvPr/>
        </p:nvPicPr>
        <p:blipFill>
          <a:blip r:embed="rId2"/>
          <a:stretch>
            <a:fillRect/>
          </a:stretch>
        </p:blipFill>
        <p:spPr>
          <a:xfrm>
            <a:off x="1066800" y="1769857"/>
            <a:ext cx="7315200" cy="4114800"/>
          </a:xfrm>
          <a:prstGeom prst="rect">
            <a:avLst/>
          </a:prstGeom>
        </p:spPr>
      </p:pic>
    </p:spTree>
    <p:extLst>
      <p:ext uri="{BB962C8B-B14F-4D97-AF65-F5344CB8AC3E}">
        <p14:creationId xmlns:p14="http://schemas.microsoft.com/office/powerpoint/2010/main" val="36087062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FF8FA-B25D-A8B5-D811-E2229D8E6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DAAE1A-72ED-B2A3-47FD-35C6F064BCEC}"/>
              </a:ext>
            </a:extLst>
          </p:cNvPr>
          <p:cNvSpPr>
            <a:spLocks noGrp="1"/>
          </p:cNvSpPr>
          <p:nvPr>
            <p:ph type="title"/>
          </p:nvPr>
        </p:nvSpPr>
        <p:spPr/>
        <p:txBody>
          <a:bodyPr/>
          <a:lstStyle/>
          <a:p>
            <a:r>
              <a:rPr lang="en-SG" dirty="0"/>
              <a:t>Stable diffusion</a:t>
            </a:r>
          </a:p>
        </p:txBody>
      </p:sp>
      <p:pic>
        <p:nvPicPr>
          <p:cNvPr id="4" name="Picture 3">
            <a:extLst>
              <a:ext uri="{FF2B5EF4-FFF2-40B4-BE49-F238E27FC236}">
                <a16:creationId xmlns:a16="http://schemas.microsoft.com/office/drawing/2014/main" id="{1DC5D23D-B31A-C186-CB1F-D6B085FC5854}"/>
              </a:ext>
            </a:extLst>
          </p:cNvPr>
          <p:cNvPicPr>
            <a:picLocks noChangeAspect="1"/>
          </p:cNvPicPr>
          <p:nvPr/>
        </p:nvPicPr>
        <p:blipFill>
          <a:blip r:embed="rId2"/>
          <a:stretch>
            <a:fillRect/>
          </a:stretch>
        </p:blipFill>
        <p:spPr>
          <a:xfrm>
            <a:off x="457200" y="1681611"/>
            <a:ext cx="8229600" cy="4114800"/>
          </a:xfrm>
          <a:prstGeom prst="rect">
            <a:avLst/>
          </a:prstGeom>
        </p:spPr>
      </p:pic>
    </p:spTree>
    <p:extLst>
      <p:ext uri="{BB962C8B-B14F-4D97-AF65-F5344CB8AC3E}">
        <p14:creationId xmlns:p14="http://schemas.microsoft.com/office/powerpoint/2010/main" val="254777513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0FE0-720C-9232-8170-8E44371D8234}"/>
              </a:ext>
            </a:extLst>
          </p:cNvPr>
          <p:cNvSpPr>
            <a:spLocks noGrp="1"/>
          </p:cNvSpPr>
          <p:nvPr>
            <p:ph type="title"/>
          </p:nvPr>
        </p:nvSpPr>
        <p:spPr>
          <a:xfrm>
            <a:off x="304800" y="0"/>
            <a:ext cx="8229600" cy="1143000"/>
          </a:xfrm>
        </p:spPr>
        <p:txBody>
          <a:bodyPr/>
          <a:lstStyle/>
          <a:p>
            <a:r>
              <a:rPr lang="en-SG" dirty="0"/>
              <a:t>Prompt Engineering Example</a:t>
            </a:r>
          </a:p>
        </p:txBody>
      </p:sp>
      <p:sp>
        <p:nvSpPr>
          <p:cNvPr id="3" name="Content Placeholder 2">
            <a:extLst>
              <a:ext uri="{FF2B5EF4-FFF2-40B4-BE49-F238E27FC236}">
                <a16:creationId xmlns:a16="http://schemas.microsoft.com/office/drawing/2014/main" id="{D1CD8FEF-7FD9-025E-8E31-BB0649E94FD6}"/>
              </a:ext>
            </a:extLst>
          </p:cNvPr>
          <p:cNvSpPr>
            <a:spLocks noGrp="1"/>
          </p:cNvSpPr>
          <p:nvPr>
            <p:ph idx="1"/>
          </p:nvPr>
        </p:nvSpPr>
        <p:spPr>
          <a:xfrm>
            <a:off x="441277" y="1447800"/>
            <a:ext cx="8261445" cy="4419600"/>
          </a:xfrm>
        </p:spPr>
        <p:txBody>
          <a:bodyPr>
            <a:noAutofit/>
          </a:bodyPr>
          <a:lstStyle/>
          <a:p>
            <a:pPr marL="0" indent="0">
              <a:buNone/>
            </a:pPr>
            <a:r>
              <a:rPr lang="en-US" sz="2000" dirty="0"/>
              <a:t>1. **Identify the Objective**:</a:t>
            </a:r>
          </a:p>
          <a:p>
            <a:pPr marL="0" indent="0">
              <a:buNone/>
            </a:pPr>
            <a:r>
              <a:rPr lang="en-US" sz="2000" dirty="0"/>
              <a:t>- Example: Generate ideas, answer a question, create content, etc.</a:t>
            </a:r>
          </a:p>
          <a:p>
            <a:pPr marL="0" indent="0">
              <a:buNone/>
            </a:pPr>
            <a:r>
              <a:rPr lang="en-US" sz="2000" dirty="0"/>
              <a:t>2. **Specify the Context**:</a:t>
            </a:r>
          </a:p>
          <a:p>
            <a:pPr marL="0" indent="0">
              <a:buNone/>
            </a:pPr>
            <a:r>
              <a:rPr lang="en-US" sz="2000" dirty="0"/>
              <a:t>- Example: If it’s an essay, what’s the topic? If it’s a program, what’s the desired 	function?</a:t>
            </a:r>
          </a:p>
          <a:p>
            <a:pPr marL="0" indent="0">
              <a:buNone/>
            </a:pPr>
            <a:r>
              <a:rPr lang="en-US" sz="2000" dirty="0"/>
              <a:t>3. **Detail the Requirements**:</a:t>
            </a:r>
          </a:p>
          <a:p>
            <a:pPr marL="0" indent="0">
              <a:buNone/>
            </a:pPr>
            <a:r>
              <a:rPr lang="en-US" sz="2000" dirty="0"/>
              <a:t>- Example: Length of text, format of response, language style, or technical 	specifications.</a:t>
            </a:r>
          </a:p>
          <a:p>
            <a:pPr marL="0" indent="0">
              <a:buNone/>
            </a:pPr>
            <a:r>
              <a:rPr lang="en-US" sz="2000" dirty="0"/>
              <a:t>4. **Include Constraints**:</a:t>
            </a:r>
          </a:p>
          <a:p>
            <a:pPr marL="0" indent="0">
              <a:buNone/>
            </a:pPr>
            <a:r>
              <a:rPr lang="en-US" sz="2000" dirty="0"/>
              <a:t>- Example: Avoid certain topics, use only certain sources of </a:t>
            </a:r>
            <a:r>
              <a:rPr lang="en-US" sz="2000" dirty="0" err="1"/>
              <a:t>information,or</a:t>
            </a:r>
            <a:r>
              <a:rPr lang="en-US" sz="2000" dirty="0"/>
              <a:t> comply with 	a 	specific tone</a:t>
            </a:r>
            <a:r>
              <a:rPr lang="en-US" sz="1600" dirty="0"/>
              <a:t>.</a:t>
            </a:r>
          </a:p>
        </p:txBody>
      </p:sp>
    </p:spTree>
    <p:extLst>
      <p:ext uri="{BB962C8B-B14F-4D97-AF65-F5344CB8AC3E}">
        <p14:creationId xmlns:p14="http://schemas.microsoft.com/office/powerpoint/2010/main" val="136629799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5B4D-8B1E-D2D1-8654-ED157FBD38FA}"/>
              </a:ext>
            </a:extLst>
          </p:cNvPr>
          <p:cNvSpPr>
            <a:spLocks noGrp="1"/>
          </p:cNvSpPr>
          <p:nvPr>
            <p:ph type="title"/>
          </p:nvPr>
        </p:nvSpPr>
        <p:spPr>
          <a:xfrm>
            <a:off x="228600" y="0"/>
            <a:ext cx="8229600" cy="1143000"/>
          </a:xfrm>
        </p:spPr>
        <p:txBody>
          <a:bodyPr/>
          <a:lstStyle/>
          <a:p>
            <a:r>
              <a:rPr lang="en-SG" dirty="0"/>
              <a:t>Prompt Engineering</a:t>
            </a:r>
          </a:p>
        </p:txBody>
      </p:sp>
      <p:graphicFrame>
        <p:nvGraphicFramePr>
          <p:cNvPr id="6" name="Table 5">
            <a:extLst>
              <a:ext uri="{FF2B5EF4-FFF2-40B4-BE49-F238E27FC236}">
                <a16:creationId xmlns:a16="http://schemas.microsoft.com/office/drawing/2014/main" id="{70338088-CB19-0C97-696C-9D4F1B9C3DA0}"/>
              </a:ext>
            </a:extLst>
          </p:cNvPr>
          <p:cNvGraphicFramePr>
            <a:graphicFrameLocks noGrp="1"/>
          </p:cNvGraphicFramePr>
          <p:nvPr/>
        </p:nvGraphicFramePr>
        <p:xfrm>
          <a:off x="685802" y="990600"/>
          <a:ext cx="8229598" cy="5138738"/>
        </p:xfrm>
        <a:graphic>
          <a:graphicData uri="http://schemas.openxmlformats.org/drawingml/2006/table">
            <a:tbl>
              <a:tblPr>
                <a:tableStyleId>{5C22544A-7EE6-4342-B048-85BDC9FD1C3A}</a:tableStyleId>
              </a:tblPr>
              <a:tblGrid>
                <a:gridCol w="1319134">
                  <a:extLst>
                    <a:ext uri="{9D8B030D-6E8A-4147-A177-3AD203B41FA5}">
                      <a16:colId xmlns:a16="http://schemas.microsoft.com/office/drawing/2014/main" val="2297322491"/>
                    </a:ext>
                  </a:extLst>
                </a:gridCol>
                <a:gridCol w="1783829">
                  <a:extLst>
                    <a:ext uri="{9D8B030D-6E8A-4147-A177-3AD203B41FA5}">
                      <a16:colId xmlns:a16="http://schemas.microsoft.com/office/drawing/2014/main" val="764425756"/>
                    </a:ext>
                  </a:extLst>
                </a:gridCol>
                <a:gridCol w="5126635">
                  <a:extLst>
                    <a:ext uri="{9D8B030D-6E8A-4147-A177-3AD203B41FA5}">
                      <a16:colId xmlns:a16="http://schemas.microsoft.com/office/drawing/2014/main" val="222787280"/>
                    </a:ext>
                  </a:extLst>
                </a:gridCol>
              </a:tblGrid>
              <a:tr h="395288">
                <a:tc>
                  <a:txBody>
                    <a:bodyPr/>
                    <a:lstStyle/>
                    <a:p>
                      <a:pPr algn="ctr" fontAlgn="b"/>
                      <a:r>
                        <a:rPr lang="en-SG" sz="1600" u="none" strike="noStrike">
                          <a:effectLst/>
                        </a:rPr>
                        <a:t>Task</a:t>
                      </a:r>
                      <a:endParaRPr lang="en-SG" sz="1600" b="1" i="0" u="none" strike="noStrike">
                        <a:solidFill>
                          <a:srgbClr val="000000"/>
                        </a:solidFill>
                        <a:effectLst/>
                        <a:latin typeface="Segoe UI" panose="020B0502040204020203" pitchFamily="34" charset="0"/>
                      </a:endParaRPr>
                    </a:p>
                  </a:txBody>
                  <a:tcPr marL="3728" marR="3728" marT="3728" marB="0" anchor="b"/>
                </a:tc>
                <a:tc>
                  <a:txBody>
                    <a:bodyPr/>
                    <a:lstStyle/>
                    <a:p>
                      <a:pPr algn="ctr" fontAlgn="b"/>
                      <a:r>
                        <a:rPr lang="en-SG" sz="1600" u="none" strike="noStrike">
                          <a:effectLst/>
                        </a:rPr>
                        <a:t>Bad Prompt</a:t>
                      </a:r>
                      <a:endParaRPr lang="en-SG" sz="1600" b="1" i="0" u="none" strike="noStrike">
                        <a:solidFill>
                          <a:srgbClr val="000000"/>
                        </a:solidFill>
                        <a:effectLst/>
                        <a:latin typeface="Segoe UI" panose="020B0502040204020203" pitchFamily="34" charset="0"/>
                      </a:endParaRPr>
                    </a:p>
                  </a:txBody>
                  <a:tcPr marL="3728" marR="3728" marT="3728" marB="0" anchor="b"/>
                </a:tc>
                <a:tc>
                  <a:txBody>
                    <a:bodyPr/>
                    <a:lstStyle/>
                    <a:p>
                      <a:pPr algn="ctr" fontAlgn="b"/>
                      <a:r>
                        <a:rPr lang="en-SG" sz="1600" u="none" strike="noStrike">
                          <a:effectLst/>
                        </a:rPr>
                        <a:t>Good Prompt</a:t>
                      </a:r>
                      <a:endParaRPr lang="en-SG" sz="1600" b="1" i="0" u="none" strike="noStrike">
                        <a:solidFill>
                          <a:srgbClr val="000000"/>
                        </a:solidFill>
                        <a:effectLst/>
                        <a:latin typeface="Segoe UI" panose="020B0502040204020203" pitchFamily="34" charset="0"/>
                      </a:endParaRPr>
                    </a:p>
                  </a:txBody>
                  <a:tcPr marL="3728" marR="3728" marT="3728" marB="0" anchor="b"/>
                </a:tc>
                <a:extLst>
                  <a:ext uri="{0D108BD9-81ED-4DB2-BD59-A6C34878D82A}">
                    <a16:rowId xmlns:a16="http://schemas.microsoft.com/office/drawing/2014/main" val="3905271179"/>
                  </a:ext>
                </a:extLst>
              </a:tr>
              <a:tr h="790575">
                <a:tc>
                  <a:txBody>
                    <a:bodyPr/>
                    <a:lstStyle/>
                    <a:p>
                      <a:pPr algn="l" fontAlgn="ctr"/>
                      <a:r>
                        <a:rPr lang="en-SG" sz="1600" u="none" strike="noStrike">
                          <a:effectLst/>
                        </a:rPr>
                        <a:t>Writing a News Article</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"Write about the economy."</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"Compose a 500-word news article on the impact of recent trade policies on the global economy, suitable for publication in a business news section."</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1949350615"/>
                  </a:ext>
                </a:extLst>
              </a:tr>
              <a:tr h="790575">
                <a:tc>
                  <a:txBody>
                    <a:bodyPr/>
                    <a:lstStyle/>
                    <a:p>
                      <a:pPr algn="l" fontAlgn="ctr"/>
                      <a:r>
                        <a:rPr lang="en-SG" sz="1600" u="none" strike="noStrike">
                          <a:effectLst/>
                        </a:rPr>
                        <a:t>Preparing Interview Questions</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"Questions for interview."</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"List 10 insightful interview questions for a software engineer with a focus on problem-solving and teamwork, to assess suitability for a leadership role."</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3412415144"/>
                  </a:ext>
                </a:extLst>
              </a:tr>
              <a:tr h="790575">
                <a:tc>
                  <a:txBody>
                    <a:bodyPr/>
                    <a:lstStyle/>
                    <a:p>
                      <a:pPr algn="l" fontAlgn="ctr"/>
                      <a:r>
                        <a:rPr lang="en-SG" sz="1600" u="none" strike="noStrike">
                          <a:effectLst/>
                        </a:rPr>
                        <a:t>Creating a Meal Plan</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"I need food for the week."</a:t>
                      </a:r>
                      <a:endParaRPr lang="en-US"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"Generate a 7-day vegetarian meal plan for one person that includes breakfast, lunch, and dinner, ensuring each meal is under 500 calories and high in protein."</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4139278562"/>
                  </a:ext>
                </a:extLst>
              </a:tr>
              <a:tr h="790575">
                <a:tc>
                  <a:txBody>
                    <a:bodyPr/>
                    <a:lstStyle/>
                    <a:p>
                      <a:pPr algn="l" fontAlgn="ctr"/>
                      <a:r>
                        <a:rPr lang="en-SG" sz="1600" u="none" strike="noStrike">
                          <a:effectLst/>
                        </a:rPr>
                        <a:t>Generating Code</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"Make an app."</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"Write a Python script that takes user input and outputs a graph displaying the input data. The script should include comments explaining the code."</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3356321201"/>
                  </a:ext>
                </a:extLst>
              </a:tr>
              <a:tr h="790575">
                <a:tc>
                  <a:txBody>
                    <a:bodyPr/>
                    <a:lstStyle/>
                    <a:p>
                      <a:pPr algn="l" fontAlgn="ctr"/>
                      <a:r>
                        <a:rPr lang="en-SG" sz="1600" u="none" strike="noStrike">
                          <a:effectLst/>
                        </a:rPr>
                        <a:t>Writing Poem</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"Do a poem."</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"Craft a four-stanza poem about the sea reflecting the theme of change, using a rhyming ABAB pattern and vivid imagery to evoke the sense of motion."</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1661271757"/>
                  </a:ext>
                </a:extLst>
              </a:tr>
              <a:tr h="790575">
                <a:tc>
                  <a:txBody>
                    <a:bodyPr/>
                    <a:lstStyle/>
                    <a:p>
                      <a:pPr algn="l" fontAlgn="ctr"/>
                      <a:r>
                        <a:rPr lang="en-SG" sz="1600" u="none" strike="noStrike">
                          <a:effectLst/>
                        </a:rPr>
                        <a:t>Product Description</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"Describe this product."</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dirty="0">
                          <a:effectLst/>
                        </a:rPr>
                        <a:t>"Provide a 150-word product description for a new eco-friendly water bottle designed for athletes, highlighting its durability, portability, and insulation capabilities."</a:t>
                      </a:r>
                      <a:endParaRPr lang="en-US" sz="1600" b="0" i="0" u="none" strike="noStrike" dirty="0">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869850485"/>
                  </a:ext>
                </a:extLst>
              </a:tr>
            </a:tbl>
          </a:graphicData>
        </a:graphic>
      </p:graphicFrame>
    </p:spTree>
    <p:extLst>
      <p:ext uri="{BB962C8B-B14F-4D97-AF65-F5344CB8AC3E}">
        <p14:creationId xmlns:p14="http://schemas.microsoft.com/office/powerpoint/2010/main" val="29420962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42C80-B80C-3852-365C-FCE843C37F92}"/>
              </a:ext>
            </a:extLst>
          </p:cNvPr>
          <p:cNvSpPr>
            <a:spLocks noGrp="1"/>
          </p:cNvSpPr>
          <p:nvPr>
            <p:ph type="title"/>
          </p:nvPr>
        </p:nvSpPr>
        <p:spPr/>
        <p:txBody>
          <a:bodyPr/>
          <a:lstStyle/>
          <a:p>
            <a:r>
              <a:rPr lang="en-SG" dirty="0"/>
              <a:t>Fine Tuning</a:t>
            </a:r>
          </a:p>
        </p:txBody>
      </p:sp>
      <p:sp>
        <p:nvSpPr>
          <p:cNvPr id="5" name="TextBox 4">
            <a:extLst>
              <a:ext uri="{FF2B5EF4-FFF2-40B4-BE49-F238E27FC236}">
                <a16:creationId xmlns:a16="http://schemas.microsoft.com/office/drawing/2014/main" id="{EB0A1431-8211-5F96-D2F5-5EB1328E9B08}"/>
              </a:ext>
            </a:extLst>
          </p:cNvPr>
          <p:cNvSpPr txBox="1"/>
          <p:nvPr/>
        </p:nvSpPr>
        <p:spPr>
          <a:xfrm>
            <a:off x="381000" y="5562600"/>
            <a:ext cx="8686800" cy="646331"/>
          </a:xfrm>
          <a:prstGeom prst="rect">
            <a:avLst/>
          </a:prstGeom>
          <a:noFill/>
        </p:spPr>
        <p:txBody>
          <a:bodyPr wrap="square">
            <a:spAutoFit/>
          </a:bodyPr>
          <a:lstStyle/>
          <a:p>
            <a:r>
              <a:rPr lang="en-SG" dirty="0"/>
              <a:t>https://medium.com/@iryna230520/fine-tune-google-palm-2-with-scikit-llm-d41b0aa673a5</a:t>
            </a:r>
          </a:p>
        </p:txBody>
      </p:sp>
      <p:pic>
        <p:nvPicPr>
          <p:cNvPr id="6" name="Picture 5">
            <a:extLst>
              <a:ext uri="{FF2B5EF4-FFF2-40B4-BE49-F238E27FC236}">
                <a16:creationId xmlns:a16="http://schemas.microsoft.com/office/drawing/2014/main" id="{3F84A28F-8448-4CA2-553B-AEE86040EE40}"/>
              </a:ext>
            </a:extLst>
          </p:cNvPr>
          <p:cNvPicPr>
            <a:picLocks noChangeAspect="1"/>
          </p:cNvPicPr>
          <p:nvPr/>
        </p:nvPicPr>
        <p:blipFill>
          <a:blip r:embed="rId2"/>
          <a:stretch>
            <a:fillRect/>
          </a:stretch>
        </p:blipFill>
        <p:spPr>
          <a:xfrm>
            <a:off x="1862137" y="3120450"/>
            <a:ext cx="3167063" cy="2137350"/>
          </a:xfrm>
          <a:prstGeom prst="rect">
            <a:avLst/>
          </a:prstGeom>
        </p:spPr>
      </p:pic>
    </p:spTree>
    <p:extLst>
      <p:ext uri="{BB962C8B-B14F-4D97-AF65-F5344CB8AC3E}">
        <p14:creationId xmlns:p14="http://schemas.microsoft.com/office/powerpoint/2010/main" val="11271905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ED28D-8E45-A192-956B-9AFD25A51976}"/>
              </a:ext>
            </a:extLst>
          </p:cNvPr>
          <p:cNvSpPr>
            <a:spLocks noGrp="1"/>
          </p:cNvSpPr>
          <p:nvPr>
            <p:ph type="title"/>
          </p:nvPr>
        </p:nvSpPr>
        <p:spPr>
          <a:xfrm>
            <a:off x="394648" y="76200"/>
            <a:ext cx="8229600" cy="1143000"/>
          </a:xfrm>
        </p:spPr>
        <p:txBody>
          <a:bodyPr/>
          <a:lstStyle/>
          <a:p>
            <a:r>
              <a:rPr lang="en-SG" dirty="0"/>
              <a:t>Fine Tuning – teach </a:t>
            </a:r>
            <a:r>
              <a:rPr lang="en-SG" dirty="0" err="1"/>
              <a:t>chatGPT</a:t>
            </a:r>
            <a:endParaRPr lang="en-SG" dirty="0"/>
          </a:p>
        </p:txBody>
      </p:sp>
      <p:sp>
        <p:nvSpPr>
          <p:cNvPr id="4" name="TextBox 3">
            <a:extLst>
              <a:ext uri="{FF2B5EF4-FFF2-40B4-BE49-F238E27FC236}">
                <a16:creationId xmlns:a16="http://schemas.microsoft.com/office/drawing/2014/main" id="{D26DD978-2809-7A71-6E58-28739E25ED58}"/>
              </a:ext>
            </a:extLst>
          </p:cNvPr>
          <p:cNvSpPr txBox="1"/>
          <p:nvPr/>
        </p:nvSpPr>
        <p:spPr>
          <a:xfrm>
            <a:off x="415120" y="1241946"/>
            <a:ext cx="8382000" cy="4893647"/>
          </a:xfrm>
          <a:prstGeom prst="rect">
            <a:avLst/>
          </a:prstGeom>
          <a:noFill/>
        </p:spPr>
        <p:txBody>
          <a:bodyPr wrap="square">
            <a:spAutoFit/>
          </a:bodyPr>
          <a:lstStyle/>
          <a:p>
            <a:r>
              <a:rPr lang="en-SG" sz="1400" dirty="0"/>
              <a:t>import </a:t>
            </a:r>
            <a:r>
              <a:rPr lang="en-SG" sz="1400" dirty="0" err="1"/>
              <a:t>openai</a:t>
            </a:r>
            <a:r>
              <a:rPr lang="en-SG" sz="1400" dirty="0"/>
              <a:t> </a:t>
            </a:r>
          </a:p>
          <a:p>
            <a:r>
              <a:rPr lang="en-SG" sz="1400" dirty="0"/>
              <a:t>import </a:t>
            </a:r>
            <a:r>
              <a:rPr lang="en-SG" sz="1400" dirty="0" err="1"/>
              <a:t>json</a:t>
            </a:r>
            <a:r>
              <a:rPr lang="en-SG" sz="1400" dirty="0"/>
              <a:t> </a:t>
            </a:r>
          </a:p>
          <a:p>
            <a:r>
              <a:rPr lang="en-SG" sz="1400" dirty="0"/>
              <a:t>import time </a:t>
            </a:r>
          </a:p>
          <a:p>
            <a:r>
              <a:rPr lang="en-SG" sz="1400" dirty="0"/>
              <a:t># Set your API key </a:t>
            </a:r>
          </a:p>
          <a:p>
            <a:r>
              <a:rPr lang="en-SG" sz="1400" dirty="0" err="1"/>
              <a:t>openai.api_key</a:t>
            </a:r>
            <a:r>
              <a:rPr lang="en-SG" sz="1400" dirty="0"/>
              <a:t> = "YOUR_API_KEY" </a:t>
            </a:r>
          </a:p>
          <a:p>
            <a:r>
              <a:rPr lang="en-SG" sz="1400" dirty="0"/>
              <a:t># Load your training data </a:t>
            </a:r>
          </a:p>
          <a:p>
            <a:r>
              <a:rPr lang="en-SG" sz="1400" dirty="0"/>
              <a:t>with open("</a:t>
            </a:r>
            <a:r>
              <a:rPr lang="en-SG" sz="1400" dirty="0" err="1"/>
              <a:t>training_data.json</a:t>
            </a:r>
            <a:r>
              <a:rPr lang="en-SG" sz="1400" dirty="0"/>
              <a:t>", "r") as f: </a:t>
            </a:r>
          </a:p>
          <a:p>
            <a:r>
              <a:rPr lang="en-SG" dirty="0" err="1">
                <a:solidFill>
                  <a:srgbClr val="FF0000"/>
                </a:solidFill>
              </a:rPr>
              <a:t>training_data</a:t>
            </a:r>
            <a:r>
              <a:rPr lang="en-SG" dirty="0">
                <a:solidFill>
                  <a:srgbClr val="FF0000"/>
                </a:solidFill>
              </a:rPr>
              <a:t> = </a:t>
            </a:r>
            <a:r>
              <a:rPr lang="en-SG" dirty="0" err="1">
                <a:solidFill>
                  <a:srgbClr val="FF0000"/>
                </a:solidFill>
              </a:rPr>
              <a:t>json.load</a:t>
            </a:r>
            <a:r>
              <a:rPr lang="en-SG" dirty="0">
                <a:solidFill>
                  <a:srgbClr val="FF0000"/>
                </a:solidFill>
              </a:rPr>
              <a:t>(f) </a:t>
            </a:r>
          </a:p>
          <a:p>
            <a:r>
              <a:rPr lang="en-SG" dirty="0">
                <a:solidFill>
                  <a:srgbClr val="FF0000"/>
                </a:solidFill>
              </a:rPr>
              <a:t># Initialize a new model with the base model you want to fine-tune </a:t>
            </a:r>
          </a:p>
          <a:p>
            <a:r>
              <a:rPr lang="en-SG" dirty="0">
                <a:solidFill>
                  <a:srgbClr val="FF0000"/>
                </a:solidFill>
              </a:rPr>
              <a:t>model = "text-davinci-002" </a:t>
            </a:r>
          </a:p>
          <a:p>
            <a:r>
              <a:rPr lang="en-SG" dirty="0" err="1">
                <a:solidFill>
                  <a:srgbClr val="FF0000"/>
                </a:solidFill>
              </a:rPr>
              <a:t>fine_tuned_model</a:t>
            </a:r>
            <a:r>
              <a:rPr lang="en-SG" dirty="0">
                <a:solidFill>
                  <a:srgbClr val="FF0000"/>
                </a:solidFill>
              </a:rPr>
              <a:t> = </a:t>
            </a:r>
            <a:r>
              <a:rPr lang="en-SG" dirty="0" err="1">
                <a:solidFill>
                  <a:srgbClr val="FF0000"/>
                </a:solidFill>
              </a:rPr>
              <a:t>openai.Model.create</a:t>
            </a:r>
            <a:r>
              <a:rPr lang="en-SG" dirty="0">
                <a:solidFill>
                  <a:srgbClr val="FF0000"/>
                </a:solidFill>
              </a:rPr>
              <a:t>( </a:t>
            </a:r>
          </a:p>
          <a:p>
            <a:r>
              <a:rPr lang="en-SG" dirty="0">
                <a:solidFill>
                  <a:srgbClr val="FF0000"/>
                </a:solidFill>
              </a:rPr>
              <a:t>model=model, </a:t>
            </a:r>
          </a:p>
          <a:p>
            <a:r>
              <a:rPr lang="en-SG" dirty="0" err="1">
                <a:solidFill>
                  <a:srgbClr val="FF0000"/>
                </a:solidFill>
              </a:rPr>
              <a:t>fine_tune</a:t>
            </a:r>
            <a:r>
              <a:rPr lang="en-SG" dirty="0">
                <a:solidFill>
                  <a:srgbClr val="FF0000"/>
                </a:solidFill>
              </a:rPr>
              <a:t>=True, </a:t>
            </a:r>
          </a:p>
          <a:p>
            <a:r>
              <a:rPr lang="en-SG" dirty="0" err="1">
                <a:solidFill>
                  <a:srgbClr val="FF0000"/>
                </a:solidFill>
              </a:rPr>
              <a:t>training_data</a:t>
            </a:r>
            <a:r>
              <a:rPr lang="en-SG" dirty="0">
                <a:solidFill>
                  <a:srgbClr val="FF0000"/>
                </a:solidFill>
              </a:rPr>
              <a:t>=</a:t>
            </a:r>
            <a:r>
              <a:rPr lang="en-SG" dirty="0" err="1">
                <a:solidFill>
                  <a:srgbClr val="FF0000"/>
                </a:solidFill>
              </a:rPr>
              <a:t>training_data</a:t>
            </a:r>
            <a:r>
              <a:rPr lang="en-SG" dirty="0">
                <a:solidFill>
                  <a:srgbClr val="FF0000"/>
                </a:solidFill>
              </a:rPr>
              <a:t> </a:t>
            </a:r>
          </a:p>
          <a:p>
            <a:r>
              <a:rPr lang="en-SG" dirty="0">
                <a:solidFill>
                  <a:srgbClr val="FF0000"/>
                </a:solidFill>
              </a:rPr>
              <a:t>) </a:t>
            </a:r>
          </a:p>
          <a:p>
            <a:r>
              <a:rPr lang="en-SG" sz="1400" dirty="0"/>
              <a:t># Wait for the model to finish fine-tuning </a:t>
            </a:r>
          </a:p>
          <a:p>
            <a:r>
              <a:rPr lang="en-SG" sz="1400" dirty="0"/>
              <a:t>while </a:t>
            </a:r>
            <a:r>
              <a:rPr lang="en-SG" sz="1400" dirty="0" err="1"/>
              <a:t>fine_tuned_model.status</a:t>
            </a:r>
            <a:r>
              <a:rPr lang="en-SG" sz="1400" dirty="0"/>
              <a:t>()["data"]["ready"] is False: </a:t>
            </a:r>
          </a:p>
          <a:p>
            <a:r>
              <a:rPr lang="en-SG" sz="1400" dirty="0" err="1"/>
              <a:t>time.sleep</a:t>
            </a:r>
            <a:r>
              <a:rPr lang="en-SG" sz="1400" dirty="0"/>
              <a:t>(30) </a:t>
            </a:r>
          </a:p>
          <a:p>
            <a:r>
              <a:rPr lang="en-SG" sz="1400" dirty="0" err="1"/>
              <a:t>fine_tuned_model</a:t>
            </a:r>
            <a:r>
              <a:rPr lang="en-SG" sz="1400" dirty="0"/>
              <a:t> = </a:t>
            </a:r>
            <a:r>
              <a:rPr lang="en-SG" sz="1400" dirty="0" err="1"/>
              <a:t>openai.Model.retrieve</a:t>
            </a:r>
            <a:r>
              <a:rPr lang="en-SG" sz="1400" dirty="0"/>
              <a:t>(fine_tuned_model.id) </a:t>
            </a:r>
          </a:p>
          <a:p>
            <a:r>
              <a:rPr lang="en-SG" sz="1400" dirty="0"/>
              <a:t>print("Fine-tuning complete")</a:t>
            </a:r>
          </a:p>
        </p:txBody>
      </p:sp>
      <p:sp>
        <p:nvSpPr>
          <p:cNvPr id="6" name="TextBox 5">
            <a:extLst>
              <a:ext uri="{FF2B5EF4-FFF2-40B4-BE49-F238E27FC236}">
                <a16:creationId xmlns:a16="http://schemas.microsoft.com/office/drawing/2014/main" id="{0FA1B6A2-DAEA-D835-6A9D-ADB921E20D93}"/>
              </a:ext>
            </a:extLst>
          </p:cNvPr>
          <p:cNvSpPr txBox="1"/>
          <p:nvPr/>
        </p:nvSpPr>
        <p:spPr>
          <a:xfrm>
            <a:off x="5496991" y="5272540"/>
            <a:ext cx="3418409" cy="923330"/>
          </a:xfrm>
          <a:prstGeom prst="rect">
            <a:avLst/>
          </a:prstGeom>
          <a:noFill/>
        </p:spPr>
        <p:txBody>
          <a:bodyPr wrap="square">
            <a:spAutoFit/>
          </a:bodyPr>
          <a:lstStyle/>
          <a:p>
            <a:r>
              <a:rPr lang="en-SG" dirty="0"/>
              <a:t>https://www.shiksha.com/online-courses/articles/how-to-fine-tune-chatgpt-for-specific-use-case/</a:t>
            </a:r>
          </a:p>
        </p:txBody>
      </p:sp>
      <p:sp>
        <p:nvSpPr>
          <p:cNvPr id="3" name="TextBox 2">
            <a:extLst>
              <a:ext uri="{FF2B5EF4-FFF2-40B4-BE49-F238E27FC236}">
                <a16:creationId xmlns:a16="http://schemas.microsoft.com/office/drawing/2014/main" id="{F4BD07BE-7C36-749F-C82E-DB38314C3757}"/>
              </a:ext>
            </a:extLst>
          </p:cNvPr>
          <p:cNvSpPr txBox="1"/>
          <p:nvPr/>
        </p:nvSpPr>
        <p:spPr>
          <a:xfrm>
            <a:off x="4267200" y="4267200"/>
            <a:ext cx="4724400" cy="646331"/>
          </a:xfrm>
          <a:prstGeom prst="rect">
            <a:avLst/>
          </a:prstGeom>
          <a:noFill/>
        </p:spPr>
        <p:txBody>
          <a:bodyPr wrap="square">
            <a:spAutoFit/>
          </a:bodyPr>
          <a:lstStyle/>
          <a:p>
            <a:r>
              <a:rPr lang="en-SG" dirty="0"/>
              <a:t>https://medium.com/@iryna230520/fine-tune-google-palm-2-with-scikit-llm-d41b0aa673a5</a:t>
            </a:r>
          </a:p>
        </p:txBody>
      </p:sp>
      <p:pic>
        <p:nvPicPr>
          <p:cNvPr id="5" name="Picture 4">
            <a:extLst>
              <a:ext uri="{FF2B5EF4-FFF2-40B4-BE49-F238E27FC236}">
                <a16:creationId xmlns:a16="http://schemas.microsoft.com/office/drawing/2014/main" id="{6A66F71F-EC82-D8B1-DA9B-CD4047D32C86}"/>
              </a:ext>
            </a:extLst>
          </p:cNvPr>
          <p:cNvPicPr>
            <a:picLocks noChangeAspect="1"/>
          </p:cNvPicPr>
          <p:nvPr/>
        </p:nvPicPr>
        <p:blipFill>
          <a:blip r:embed="rId2"/>
          <a:stretch>
            <a:fillRect/>
          </a:stretch>
        </p:blipFill>
        <p:spPr>
          <a:xfrm>
            <a:off x="5630057" y="1022127"/>
            <a:ext cx="2828143" cy="1908624"/>
          </a:xfrm>
          <a:prstGeom prst="rect">
            <a:avLst/>
          </a:prstGeom>
        </p:spPr>
      </p:pic>
    </p:spTree>
    <p:extLst>
      <p:ext uri="{BB962C8B-B14F-4D97-AF65-F5344CB8AC3E}">
        <p14:creationId xmlns:p14="http://schemas.microsoft.com/office/powerpoint/2010/main" val="32882987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6003-9898-1589-1505-2B52DF684A7F}"/>
              </a:ext>
            </a:extLst>
          </p:cNvPr>
          <p:cNvSpPr>
            <a:spLocks noGrp="1"/>
          </p:cNvSpPr>
          <p:nvPr>
            <p:ph type="title"/>
          </p:nvPr>
        </p:nvSpPr>
        <p:spPr>
          <a:xfrm>
            <a:off x="457200" y="3276600"/>
            <a:ext cx="8229600" cy="1143000"/>
          </a:xfrm>
        </p:spPr>
        <p:txBody>
          <a:bodyPr/>
          <a:lstStyle/>
          <a:p>
            <a:r>
              <a:rPr lang="en-SG" dirty="0" err="1"/>
              <a:t>openAI</a:t>
            </a:r>
            <a:r>
              <a:rPr lang="en-SG" dirty="0"/>
              <a:t> </a:t>
            </a:r>
            <a:r>
              <a:rPr lang="en-SG" dirty="0" err="1"/>
              <a:t>api</a:t>
            </a:r>
            <a:endParaRPr lang="en-SG" dirty="0"/>
          </a:p>
        </p:txBody>
      </p:sp>
    </p:spTree>
    <p:extLst>
      <p:ext uri="{BB962C8B-B14F-4D97-AF65-F5344CB8AC3E}">
        <p14:creationId xmlns:p14="http://schemas.microsoft.com/office/powerpoint/2010/main" val="17255750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0978F-0E37-5518-6E87-7890EB7AD423}"/>
              </a:ext>
            </a:extLst>
          </p:cNvPr>
          <p:cNvSpPr>
            <a:spLocks noGrp="1"/>
          </p:cNvSpPr>
          <p:nvPr>
            <p:ph type="title"/>
          </p:nvPr>
        </p:nvSpPr>
        <p:spPr/>
        <p:txBody>
          <a:bodyPr>
            <a:normAutofit fontScale="90000"/>
          </a:bodyPr>
          <a:lstStyle/>
          <a:p>
            <a:r>
              <a:rPr lang="en-SG" dirty="0">
                <a:hlinkClick r:id="rId2"/>
              </a:rPr>
              <a:t>https://openai.com/</a:t>
            </a:r>
            <a:r>
              <a:rPr lang="en-SG" dirty="0"/>
              <a:t> - Generate API</a:t>
            </a:r>
          </a:p>
        </p:txBody>
      </p:sp>
      <p:pic>
        <p:nvPicPr>
          <p:cNvPr id="5" name="Picture 4">
            <a:extLst>
              <a:ext uri="{FF2B5EF4-FFF2-40B4-BE49-F238E27FC236}">
                <a16:creationId xmlns:a16="http://schemas.microsoft.com/office/drawing/2014/main" id="{102CD82D-C456-29E2-B555-CDF37402837E}"/>
              </a:ext>
            </a:extLst>
          </p:cNvPr>
          <p:cNvPicPr>
            <a:picLocks noChangeAspect="1"/>
          </p:cNvPicPr>
          <p:nvPr/>
        </p:nvPicPr>
        <p:blipFill>
          <a:blip r:embed="rId3"/>
          <a:stretch>
            <a:fillRect/>
          </a:stretch>
        </p:blipFill>
        <p:spPr>
          <a:xfrm>
            <a:off x="1142999" y="1828800"/>
            <a:ext cx="7058525" cy="3657600"/>
          </a:xfrm>
          <a:prstGeom prst="rect">
            <a:avLst/>
          </a:prstGeom>
        </p:spPr>
      </p:pic>
    </p:spTree>
    <p:extLst>
      <p:ext uri="{BB962C8B-B14F-4D97-AF65-F5344CB8AC3E}">
        <p14:creationId xmlns:p14="http://schemas.microsoft.com/office/powerpoint/2010/main" val="6870427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65172-0C34-9D9A-10A6-F0387D954D48}"/>
              </a:ext>
            </a:extLst>
          </p:cNvPr>
          <p:cNvSpPr>
            <a:spLocks noGrp="1"/>
          </p:cNvSpPr>
          <p:nvPr>
            <p:ph type="title"/>
          </p:nvPr>
        </p:nvSpPr>
        <p:spPr>
          <a:xfrm>
            <a:off x="304800" y="366542"/>
            <a:ext cx="8382000" cy="1005057"/>
          </a:xfrm>
        </p:spPr>
        <p:txBody>
          <a:bodyPr>
            <a:normAutofit fontScale="90000"/>
          </a:bodyPr>
          <a:lstStyle/>
          <a:p>
            <a:r>
              <a:rPr lang="en-US" dirty="0" err="1"/>
              <a:t>TextGenerator</a:t>
            </a:r>
            <a:r>
              <a:rPr lang="en-US" dirty="0"/>
              <a:t> - ChatGPT </a:t>
            </a:r>
            <a:br>
              <a:rPr lang="en-US" dirty="0"/>
            </a:br>
            <a:r>
              <a:rPr lang="en-US" dirty="0"/>
              <a:t>– pip install </a:t>
            </a:r>
            <a:r>
              <a:rPr lang="en-US" dirty="0" err="1"/>
              <a:t>openai</a:t>
            </a:r>
            <a:r>
              <a:rPr lang="en-US" dirty="0"/>
              <a:t> –upgrade (in </a:t>
            </a:r>
            <a:r>
              <a:rPr lang="en-US" dirty="0" err="1"/>
              <a:t>jupyter</a:t>
            </a:r>
            <a:r>
              <a:rPr lang="en-US" dirty="0"/>
              <a:t>)</a:t>
            </a:r>
            <a:endParaRPr lang="en-SG" dirty="0"/>
          </a:p>
        </p:txBody>
      </p:sp>
      <p:sp>
        <p:nvSpPr>
          <p:cNvPr id="5" name="TextBox 4">
            <a:extLst>
              <a:ext uri="{FF2B5EF4-FFF2-40B4-BE49-F238E27FC236}">
                <a16:creationId xmlns:a16="http://schemas.microsoft.com/office/drawing/2014/main" id="{CCD7BB67-2C91-3050-DBFC-814B8BEB6A31}"/>
              </a:ext>
            </a:extLst>
          </p:cNvPr>
          <p:cNvSpPr txBox="1"/>
          <p:nvPr/>
        </p:nvSpPr>
        <p:spPr>
          <a:xfrm>
            <a:off x="386686" y="1807150"/>
            <a:ext cx="8370628" cy="3970318"/>
          </a:xfrm>
          <a:prstGeom prst="rect">
            <a:avLst/>
          </a:prstGeom>
          <a:noFill/>
        </p:spPr>
        <p:txBody>
          <a:bodyPr wrap="square">
            <a:spAutoFit/>
          </a:bodyPr>
          <a:lstStyle/>
          <a:p>
            <a:r>
              <a:rPr lang="en-SG" sz="1400" dirty="0"/>
              <a:t>pip install </a:t>
            </a:r>
            <a:r>
              <a:rPr lang="en-SG" sz="1400" dirty="0" err="1"/>
              <a:t>openai</a:t>
            </a:r>
            <a:endParaRPr lang="en-SG" sz="1400" dirty="0"/>
          </a:p>
          <a:p>
            <a:endParaRPr lang="en-SG" sz="1400" dirty="0"/>
          </a:p>
          <a:p>
            <a:r>
              <a:rPr lang="en-SG" sz="1400" dirty="0"/>
              <a:t>from </a:t>
            </a:r>
            <a:r>
              <a:rPr lang="en-SG" sz="1400" dirty="0" err="1"/>
              <a:t>openai</a:t>
            </a:r>
            <a:r>
              <a:rPr lang="en-SG" sz="1400" dirty="0"/>
              <a:t> import OpenAI</a:t>
            </a:r>
          </a:p>
          <a:p>
            <a:endParaRPr lang="en-SG" sz="1400" dirty="0"/>
          </a:p>
          <a:p>
            <a:r>
              <a:rPr lang="en-SG" sz="1400" dirty="0"/>
              <a:t>client = OpenAI(</a:t>
            </a:r>
            <a:r>
              <a:rPr lang="en-SG" sz="1400" dirty="0" err="1"/>
              <a:t>api_key</a:t>
            </a:r>
            <a:r>
              <a:rPr lang="en-SG" sz="1400" dirty="0"/>
              <a:t>="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") </a:t>
            </a:r>
          </a:p>
          <a:p>
            <a:r>
              <a:rPr lang="en-SG" sz="1400" dirty="0"/>
              <a:t># for cloud remove this and replace by the code below</a:t>
            </a:r>
          </a:p>
          <a:p>
            <a:r>
              <a:rPr lang="en-SG" sz="1400" dirty="0"/>
              <a:t>#import </a:t>
            </a:r>
            <a:r>
              <a:rPr lang="en-SG" sz="1400" dirty="0" err="1"/>
              <a:t>os</a:t>
            </a:r>
            <a:endParaRPr lang="en-SG" sz="1400" dirty="0"/>
          </a:p>
          <a:p>
            <a:r>
              <a:rPr lang="en-SG" sz="1400" dirty="0"/>
              <a:t>#openai_api_key = </a:t>
            </a:r>
            <a:r>
              <a:rPr lang="en-SG" sz="1400" dirty="0" err="1"/>
              <a:t>os.getenv</a:t>
            </a:r>
            <a:r>
              <a:rPr lang="en-SG" sz="1400" dirty="0"/>
              <a:t>('OPENAI_API_KEY’)</a:t>
            </a:r>
          </a:p>
          <a:p>
            <a:r>
              <a:rPr lang="en-SG" sz="1400" dirty="0"/>
              <a:t>#client = OpenAI(</a:t>
            </a:r>
            <a:r>
              <a:rPr lang="en-SG" sz="1400" dirty="0" err="1"/>
              <a:t>api_key</a:t>
            </a:r>
            <a:r>
              <a:rPr lang="en-SG" sz="1400" dirty="0"/>
              <a:t>=</a:t>
            </a:r>
            <a:r>
              <a:rPr lang="en-SG" sz="1400" dirty="0" err="1"/>
              <a:t>openai_api_key</a:t>
            </a:r>
            <a:r>
              <a:rPr lang="en-SG" sz="1400" dirty="0"/>
              <a:t>)</a:t>
            </a:r>
          </a:p>
          <a:p>
            <a:endParaRPr lang="en-SG" sz="1400" dirty="0"/>
          </a:p>
          <a:p>
            <a:r>
              <a:rPr lang="en-SG" sz="1400" dirty="0"/>
              <a:t>q = input("Please enter your question: ")</a:t>
            </a:r>
          </a:p>
          <a:p>
            <a:endParaRPr lang="en-SG" sz="1400" dirty="0"/>
          </a:p>
          <a:p>
            <a:r>
              <a:rPr lang="en-SG" sz="1400" dirty="0"/>
              <a:t>r = </a:t>
            </a:r>
            <a:r>
              <a:rPr lang="en-SG" sz="1400" dirty="0" err="1"/>
              <a:t>client.chat.completions.create</a:t>
            </a:r>
            <a:r>
              <a:rPr lang="en-SG" sz="1400" dirty="0"/>
              <a:t>(</a:t>
            </a:r>
          </a:p>
          <a:p>
            <a:r>
              <a:rPr lang="en-SG" sz="1400" dirty="0"/>
              <a:t>    model="gpt-3.5-turbo", </a:t>
            </a:r>
          </a:p>
          <a:p>
            <a:r>
              <a:rPr lang="en-SG" sz="1400" dirty="0"/>
              <a:t>    messages=[{"role": "user", "content": q}],</a:t>
            </a:r>
          </a:p>
          <a:p>
            <a:r>
              <a:rPr lang="en-SG" sz="1400" dirty="0"/>
              <a:t>)</a:t>
            </a:r>
          </a:p>
          <a:p>
            <a:endParaRPr lang="en-SG" sz="1400" dirty="0"/>
          </a:p>
          <a:p>
            <a:r>
              <a:rPr lang="fr-FR" sz="1400" dirty="0" err="1"/>
              <a:t>print</a:t>
            </a:r>
            <a:r>
              <a:rPr lang="fr-FR" sz="1400" dirty="0"/>
              <a:t>(</a:t>
            </a:r>
            <a:r>
              <a:rPr lang="fr-FR" sz="1400" dirty="0" err="1"/>
              <a:t>r.choices</a:t>
            </a:r>
            <a:r>
              <a:rPr lang="fr-FR" sz="1400" dirty="0"/>
              <a:t>[0].</a:t>
            </a:r>
            <a:r>
              <a:rPr lang="fr-FR" sz="1400" dirty="0" err="1"/>
              <a:t>message.content</a:t>
            </a:r>
            <a:r>
              <a:rPr lang="fr-FR" sz="1400" dirty="0"/>
              <a:t>)</a:t>
            </a:r>
            <a:endParaRPr lang="en-SG" sz="1400" dirty="0"/>
          </a:p>
        </p:txBody>
      </p:sp>
      <p:sp>
        <p:nvSpPr>
          <p:cNvPr id="4" name="TextBox 3">
            <a:extLst>
              <a:ext uri="{FF2B5EF4-FFF2-40B4-BE49-F238E27FC236}">
                <a16:creationId xmlns:a16="http://schemas.microsoft.com/office/drawing/2014/main" id="{2DCD0638-A3E1-E4F5-DC3A-8B177C61CCF0}"/>
              </a:ext>
            </a:extLst>
          </p:cNvPr>
          <p:cNvSpPr txBox="1"/>
          <p:nvPr/>
        </p:nvSpPr>
        <p:spPr>
          <a:xfrm>
            <a:off x="4185314" y="4876969"/>
            <a:ext cx="4572000" cy="923330"/>
          </a:xfrm>
          <a:prstGeom prst="rect">
            <a:avLst/>
          </a:prstGeom>
          <a:noFill/>
        </p:spPr>
        <p:txBody>
          <a:bodyPr wrap="square">
            <a:spAutoFit/>
          </a:bodyPr>
          <a:lstStyle/>
          <a:p>
            <a:r>
              <a:rPr lang="en-SG" dirty="0"/>
              <a:t>https://colab.research.google.com/drive/17C128ZA2H1gOpxo7XVwSUqlKB3K3o25V?usp=drive_link</a:t>
            </a:r>
          </a:p>
        </p:txBody>
      </p:sp>
    </p:spTree>
    <p:extLst>
      <p:ext uri="{BB962C8B-B14F-4D97-AF65-F5344CB8AC3E}">
        <p14:creationId xmlns:p14="http://schemas.microsoft.com/office/powerpoint/2010/main" val="10865218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0F84-0EC4-E563-E309-8ADD14F027BF}"/>
              </a:ext>
            </a:extLst>
          </p:cNvPr>
          <p:cNvSpPr>
            <a:spLocks noGrp="1"/>
          </p:cNvSpPr>
          <p:nvPr>
            <p:ph type="title"/>
          </p:nvPr>
        </p:nvSpPr>
        <p:spPr/>
        <p:txBody>
          <a:bodyPr/>
          <a:lstStyle/>
          <a:p>
            <a:r>
              <a:rPr lang="en-SG" dirty="0"/>
              <a:t>For cloud</a:t>
            </a:r>
          </a:p>
        </p:txBody>
      </p:sp>
      <p:sp>
        <p:nvSpPr>
          <p:cNvPr id="5" name="TextBox 4">
            <a:extLst>
              <a:ext uri="{FF2B5EF4-FFF2-40B4-BE49-F238E27FC236}">
                <a16:creationId xmlns:a16="http://schemas.microsoft.com/office/drawing/2014/main" id="{EFB64502-8290-CE21-C8F5-B313629DA839}"/>
              </a:ext>
            </a:extLst>
          </p:cNvPr>
          <p:cNvSpPr txBox="1"/>
          <p:nvPr/>
        </p:nvSpPr>
        <p:spPr>
          <a:xfrm>
            <a:off x="381000" y="1600200"/>
            <a:ext cx="7543800" cy="1200329"/>
          </a:xfrm>
          <a:prstGeom prst="rect">
            <a:avLst/>
          </a:prstGeom>
          <a:noFill/>
        </p:spPr>
        <p:txBody>
          <a:bodyPr wrap="square">
            <a:spAutoFit/>
          </a:bodyPr>
          <a:lstStyle/>
          <a:p>
            <a:r>
              <a:rPr lang="en-SG" dirty="0"/>
              <a:t># Set OpenAI API key and model</a:t>
            </a:r>
          </a:p>
          <a:p>
            <a:r>
              <a:rPr lang="en-SG" dirty="0"/>
              <a:t>import </a:t>
            </a:r>
            <a:r>
              <a:rPr lang="en-SG" dirty="0" err="1"/>
              <a:t>os</a:t>
            </a:r>
            <a:endParaRPr lang="en-SG" dirty="0"/>
          </a:p>
          <a:p>
            <a:r>
              <a:rPr lang="en-SG" dirty="0" err="1"/>
              <a:t>openai_api_key</a:t>
            </a:r>
            <a:r>
              <a:rPr lang="en-SG" dirty="0"/>
              <a:t> = </a:t>
            </a:r>
            <a:r>
              <a:rPr lang="en-SG" dirty="0" err="1"/>
              <a:t>os.getenv</a:t>
            </a:r>
            <a:r>
              <a:rPr lang="en-SG" dirty="0"/>
              <a:t>('OPENAI_API_KEY')</a:t>
            </a:r>
          </a:p>
          <a:p>
            <a:r>
              <a:rPr lang="en-SG" dirty="0"/>
              <a:t>client = OpenAI(</a:t>
            </a:r>
            <a:r>
              <a:rPr lang="en-SG" dirty="0" err="1"/>
              <a:t>api_key</a:t>
            </a:r>
            <a:r>
              <a:rPr lang="en-SG" dirty="0"/>
              <a:t>=</a:t>
            </a:r>
            <a:r>
              <a:rPr lang="en-SG" dirty="0" err="1"/>
              <a:t>openai_api_key</a:t>
            </a:r>
            <a:r>
              <a:rPr lang="en-SG" dirty="0"/>
              <a:t>)</a:t>
            </a:r>
          </a:p>
        </p:txBody>
      </p:sp>
      <p:pic>
        <p:nvPicPr>
          <p:cNvPr id="7" name="Picture 6">
            <a:extLst>
              <a:ext uri="{FF2B5EF4-FFF2-40B4-BE49-F238E27FC236}">
                <a16:creationId xmlns:a16="http://schemas.microsoft.com/office/drawing/2014/main" id="{4BBFC44B-0065-DE90-0BB0-4FB33FC99F5A}"/>
              </a:ext>
            </a:extLst>
          </p:cNvPr>
          <p:cNvPicPr>
            <a:picLocks noChangeAspect="1"/>
          </p:cNvPicPr>
          <p:nvPr/>
        </p:nvPicPr>
        <p:blipFill>
          <a:blip r:embed="rId2"/>
          <a:stretch>
            <a:fillRect/>
          </a:stretch>
        </p:blipFill>
        <p:spPr>
          <a:xfrm>
            <a:off x="2577971" y="2895600"/>
            <a:ext cx="5314984" cy="3224572"/>
          </a:xfrm>
          <a:prstGeom prst="rect">
            <a:avLst/>
          </a:prstGeom>
        </p:spPr>
      </p:pic>
      <p:sp>
        <p:nvSpPr>
          <p:cNvPr id="8" name="Arrow: Right 7">
            <a:extLst>
              <a:ext uri="{FF2B5EF4-FFF2-40B4-BE49-F238E27FC236}">
                <a16:creationId xmlns:a16="http://schemas.microsoft.com/office/drawing/2014/main" id="{5594AD10-F779-BF75-F70D-1648227AF245}"/>
              </a:ext>
            </a:extLst>
          </p:cNvPr>
          <p:cNvSpPr/>
          <p:nvPr/>
        </p:nvSpPr>
        <p:spPr>
          <a:xfrm>
            <a:off x="1447800" y="45720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4148926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23F2B-ADE4-EBC4-E91E-A6EDFFB3EF76}"/>
              </a:ext>
            </a:extLst>
          </p:cNvPr>
          <p:cNvSpPr>
            <a:spLocks noGrp="1"/>
          </p:cNvSpPr>
          <p:nvPr>
            <p:ph type="title"/>
          </p:nvPr>
        </p:nvSpPr>
        <p:spPr/>
        <p:txBody>
          <a:bodyPr/>
          <a:lstStyle/>
          <a:p>
            <a:r>
              <a:rPr lang="en-SG" dirty="0"/>
              <a:t>Bard - https://bard.google.com/</a:t>
            </a:r>
          </a:p>
        </p:txBody>
      </p:sp>
      <p:sp>
        <p:nvSpPr>
          <p:cNvPr id="4" name="Footer Placeholder 3">
            <a:extLst>
              <a:ext uri="{FF2B5EF4-FFF2-40B4-BE49-F238E27FC236}">
                <a16:creationId xmlns:a16="http://schemas.microsoft.com/office/drawing/2014/main" id="{BE37C6B3-5FF0-F92D-BCA1-DC42BDA276FA}"/>
              </a:ext>
            </a:extLst>
          </p:cNvPr>
          <p:cNvSpPr>
            <a:spLocks noGrp="1"/>
          </p:cNvSpPr>
          <p:nvPr>
            <p:ph type="ftr" sz="quarter" idx="11"/>
          </p:nvPr>
        </p:nvSpPr>
        <p:spPr/>
        <p:txBody>
          <a:bodyPr/>
          <a:lstStyle/>
          <a:p>
            <a:r>
              <a:rPr lang="en-US"/>
              <a:t>Research centre / College / School Name Here</a:t>
            </a:r>
            <a:endParaRPr lang="en-US" dirty="0"/>
          </a:p>
        </p:txBody>
      </p:sp>
      <p:pic>
        <p:nvPicPr>
          <p:cNvPr id="5" name="Picture 4">
            <a:extLst>
              <a:ext uri="{FF2B5EF4-FFF2-40B4-BE49-F238E27FC236}">
                <a16:creationId xmlns:a16="http://schemas.microsoft.com/office/drawing/2014/main" id="{B794839F-3468-D6EB-58A7-31824FBDC62A}"/>
              </a:ext>
            </a:extLst>
          </p:cNvPr>
          <p:cNvPicPr>
            <a:picLocks noChangeAspect="1"/>
          </p:cNvPicPr>
          <p:nvPr/>
        </p:nvPicPr>
        <p:blipFill>
          <a:blip r:embed="rId2"/>
          <a:stretch>
            <a:fillRect/>
          </a:stretch>
        </p:blipFill>
        <p:spPr>
          <a:xfrm>
            <a:off x="2011125" y="2034225"/>
            <a:ext cx="4635335" cy="3472027"/>
          </a:xfrm>
          <a:prstGeom prst="rect">
            <a:avLst/>
          </a:prstGeom>
        </p:spPr>
      </p:pic>
    </p:spTree>
    <p:extLst>
      <p:ext uri="{BB962C8B-B14F-4D97-AF65-F5344CB8AC3E}">
        <p14:creationId xmlns:p14="http://schemas.microsoft.com/office/powerpoint/2010/main" val="5988904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ADE0-C950-26B1-0540-283707917360}"/>
              </a:ext>
            </a:extLst>
          </p:cNvPr>
          <p:cNvSpPr>
            <a:spLocks noGrp="1"/>
          </p:cNvSpPr>
          <p:nvPr>
            <p:ph type="title"/>
          </p:nvPr>
        </p:nvSpPr>
        <p:spPr>
          <a:xfrm>
            <a:off x="5715000" y="152400"/>
            <a:ext cx="3124200" cy="884168"/>
          </a:xfrm>
        </p:spPr>
        <p:txBody>
          <a:bodyPr>
            <a:normAutofit fontScale="90000"/>
          </a:bodyPr>
          <a:lstStyle/>
          <a:p>
            <a:r>
              <a:rPr lang="en-SG" dirty="0"/>
              <a:t>Front Back End</a:t>
            </a:r>
          </a:p>
        </p:txBody>
      </p:sp>
      <p:sp>
        <p:nvSpPr>
          <p:cNvPr id="5" name="TextBox 4">
            <a:extLst>
              <a:ext uri="{FF2B5EF4-FFF2-40B4-BE49-F238E27FC236}">
                <a16:creationId xmlns:a16="http://schemas.microsoft.com/office/drawing/2014/main" id="{07DF7E3C-8046-87F5-FB93-2FA85A12EEDC}"/>
              </a:ext>
            </a:extLst>
          </p:cNvPr>
          <p:cNvSpPr txBox="1"/>
          <p:nvPr/>
        </p:nvSpPr>
        <p:spPr>
          <a:xfrm>
            <a:off x="242248" y="797510"/>
            <a:ext cx="6006152" cy="4524315"/>
          </a:xfrm>
          <a:prstGeom prst="rect">
            <a:avLst/>
          </a:prstGeom>
          <a:noFill/>
        </p:spPr>
        <p:txBody>
          <a:bodyPr wrap="square">
            <a:spAutoFit/>
          </a:bodyPr>
          <a:lstStyle/>
          <a:p>
            <a:r>
              <a:rPr lang="en-SG" sz="1200" dirty="0"/>
              <a:t>from flask import </a:t>
            </a:r>
            <a:r>
              <a:rPr lang="en-SG" sz="1200" dirty="0" err="1"/>
              <a:t>Flask,render_template,request</a:t>
            </a:r>
            <a:endParaRPr lang="en-SG" sz="1200" dirty="0"/>
          </a:p>
          <a:p>
            <a:endParaRPr lang="en-SG" sz="1200" dirty="0"/>
          </a:p>
          <a:p>
            <a:r>
              <a:rPr lang="en-SG" sz="1200" dirty="0"/>
              <a:t>from </a:t>
            </a:r>
            <a:r>
              <a:rPr lang="en-SG" sz="1200" dirty="0" err="1"/>
              <a:t>openai</a:t>
            </a:r>
            <a:r>
              <a:rPr lang="en-SG" sz="1200" dirty="0"/>
              <a:t> import OpenAI</a:t>
            </a:r>
          </a:p>
          <a:p>
            <a:endParaRPr lang="en-SG" sz="1200" dirty="0"/>
          </a:p>
          <a:p>
            <a:r>
              <a:rPr lang="en-SG" sz="1200" dirty="0"/>
              <a:t>client = OpenAI(</a:t>
            </a:r>
          </a:p>
          <a:p>
            <a:r>
              <a:rPr lang="en-SG" sz="1200" dirty="0"/>
              <a:t>    </a:t>
            </a:r>
            <a:r>
              <a:rPr lang="en-SG" sz="1200" dirty="0" err="1"/>
              <a:t>api_key</a:t>
            </a:r>
            <a:r>
              <a:rPr lang="en-SG" sz="1200" dirty="0"/>
              <a:t>="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",</a:t>
            </a:r>
          </a:p>
          <a:p>
            <a:r>
              <a:rPr lang="en-SG" sz="1200" dirty="0"/>
              <a:t>)</a:t>
            </a:r>
          </a:p>
          <a:p>
            <a:endParaRPr lang="en-SG" sz="1200" dirty="0"/>
          </a:p>
          <a:p>
            <a:r>
              <a:rPr lang="en-SG" sz="1200" dirty="0"/>
              <a:t>app = Flask(__name__)</a:t>
            </a:r>
          </a:p>
          <a:p>
            <a:endParaRPr lang="en-SG" sz="1200" dirty="0"/>
          </a:p>
          <a:p>
            <a:r>
              <a:rPr lang="en-SG" sz="1200" dirty="0"/>
              <a:t>@app.route("/",methods=["GET","POST"])</a:t>
            </a:r>
          </a:p>
          <a:p>
            <a:r>
              <a:rPr lang="en-SG" sz="1200" dirty="0"/>
              <a:t>def index():</a:t>
            </a:r>
          </a:p>
          <a:p>
            <a:r>
              <a:rPr lang="en-SG" sz="1200" dirty="0"/>
              <a:t>    if </a:t>
            </a:r>
            <a:r>
              <a:rPr lang="en-SG" sz="1200" dirty="0" err="1"/>
              <a:t>request.method</a:t>
            </a:r>
            <a:r>
              <a:rPr lang="en-SG" sz="1200" dirty="0"/>
              <a:t> == "POST":</a:t>
            </a:r>
          </a:p>
          <a:p>
            <a:r>
              <a:rPr lang="en-SG" sz="1200" dirty="0"/>
              <a:t>        q = </a:t>
            </a:r>
            <a:r>
              <a:rPr lang="en-SG" sz="1200" dirty="0" err="1"/>
              <a:t>request.form.get</a:t>
            </a:r>
            <a:r>
              <a:rPr lang="en-SG" sz="1200" dirty="0"/>
              <a:t>("txt")</a:t>
            </a:r>
          </a:p>
          <a:p>
            <a:r>
              <a:rPr lang="en-SG" sz="1200" dirty="0"/>
              <a:t>        r = </a:t>
            </a:r>
            <a:r>
              <a:rPr lang="en-SG" sz="1200" dirty="0" err="1"/>
              <a:t>client.chat.completions.create</a:t>
            </a:r>
            <a:r>
              <a:rPr lang="en-SG" sz="1200" dirty="0"/>
              <a:t>(</a:t>
            </a:r>
          </a:p>
          <a:p>
            <a:r>
              <a:rPr lang="en-SG" sz="1200" dirty="0"/>
              <a:t>            model="gpt-3.5-turbo", </a:t>
            </a:r>
          </a:p>
          <a:p>
            <a:r>
              <a:rPr lang="en-SG" sz="1200" dirty="0"/>
              <a:t>            messages=[{"role": "user", "content": q}],</a:t>
            </a:r>
          </a:p>
          <a:p>
            <a:r>
              <a:rPr lang="en-SG" sz="1200" dirty="0"/>
              <a:t>        )</a:t>
            </a:r>
          </a:p>
          <a:p>
            <a:r>
              <a:rPr lang="en-SG" sz="1200" dirty="0"/>
              <a:t>        return(</a:t>
            </a:r>
            <a:r>
              <a:rPr lang="en-SG" sz="1200" dirty="0" err="1"/>
              <a:t>render_template</a:t>
            </a:r>
            <a:r>
              <a:rPr lang="en-SG" sz="1200" dirty="0"/>
              <a:t>("</a:t>
            </a:r>
            <a:r>
              <a:rPr lang="en-SG" sz="1200" dirty="0" err="1"/>
              <a:t>index.html",result</a:t>
            </a:r>
            <a:r>
              <a:rPr lang="en-SG" sz="1200" dirty="0"/>
              <a:t>=</a:t>
            </a:r>
            <a:r>
              <a:rPr lang="en-SG" sz="1200" dirty="0" err="1"/>
              <a:t>r.choices</a:t>
            </a:r>
            <a:r>
              <a:rPr lang="en-SG" sz="1200" dirty="0"/>
              <a:t>[0].</a:t>
            </a:r>
            <a:r>
              <a:rPr lang="en-SG" sz="1200" dirty="0" err="1"/>
              <a:t>message.content</a:t>
            </a:r>
            <a:r>
              <a:rPr lang="en-SG" sz="1200" dirty="0"/>
              <a:t>))</a:t>
            </a:r>
          </a:p>
          <a:p>
            <a:r>
              <a:rPr lang="en-SG" sz="1200" dirty="0"/>
              <a:t>    else:</a:t>
            </a:r>
          </a:p>
          <a:p>
            <a:r>
              <a:rPr lang="en-SG" sz="1200" dirty="0"/>
              <a:t>        return(</a:t>
            </a:r>
            <a:r>
              <a:rPr lang="en-SG" sz="1200" dirty="0" err="1"/>
              <a:t>render_template</a:t>
            </a:r>
            <a:r>
              <a:rPr lang="en-SG" sz="1200" dirty="0"/>
              <a:t>("</a:t>
            </a:r>
            <a:r>
              <a:rPr lang="en-SG" sz="1200" dirty="0" err="1"/>
              <a:t>index.html",result</a:t>
            </a:r>
            <a:r>
              <a:rPr lang="en-SG" sz="1200" dirty="0"/>
              <a:t>="waiting"))</a:t>
            </a:r>
          </a:p>
          <a:p>
            <a:endParaRPr lang="en-SG" sz="1200" dirty="0"/>
          </a:p>
          <a:p>
            <a:r>
              <a:rPr lang="en-SG" sz="1200" dirty="0"/>
              <a:t>if __name__ == "__main__":</a:t>
            </a:r>
          </a:p>
          <a:p>
            <a:r>
              <a:rPr lang="en-SG" sz="1200" dirty="0"/>
              <a:t>    </a:t>
            </a:r>
            <a:r>
              <a:rPr lang="en-SG" sz="1200" dirty="0" err="1"/>
              <a:t>app.run</a:t>
            </a:r>
            <a:r>
              <a:rPr lang="en-SG" sz="1200" dirty="0"/>
              <a:t>()</a:t>
            </a:r>
          </a:p>
        </p:txBody>
      </p:sp>
      <p:sp>
        <p:nvSpPr>
          <p:cNvPr id="7" name="TextBox 6">
            <a:extLst>
              <a:ext uri="{FF2B5EF4-FFF2-40B4-BE49-F238E27FC236}">
                <a16:creationId xmlns:a16="http://schemas.microsoft.com/office/drawing/2014/main" id="{5A406A3F-B372-DEDB-6A85-E01BE1489407}"/>
              </a:ext>
            </a:extLst>
          </p:cNvPr>
          <p:cNvSpPr txBox="1"/>
          <p:nvPr/>
        </p:nvSpPr>
        <p:spPr>
          <a:xfrm>
            <a:off x="5257800" y="1219200"/>
            <a:ext cx="3356212" cy="1754326"/>
          </a:xfrm>
          <a:prstGeom prst="rect">
            <a:avLst/>
          </a:prstGeom>
          <a:noFill/>
        </p:spPr>
        <p:txBody>
          <a:bodyPr wrap="square">
            <a:spAutoFit/>
          </a:bodyPr>
          <a:lstStyle/>
          <a:p>
            <a:r>
              <a:rPr lang="en-SG" sz="1200" dirty="0"/>
              <a:t>&lt;html&gt;</a:t>
            </a:r>
          </a:p>
          <a:p>
            <a:r>
              <a:rPr lang="en-SG" sz="1200" dirty="0"/>
              <a:t>    &lt;h1&gt;My First Chat in Cloud&lt;/h1&gt;</a:t>
            </a:r>
          </a:p>
          <a:p>
            <a:r>
              <a:rPr lang="en-SG" sz="1200" dirty="0"/>
              <a:t>    &lt;form action="/" method="post"&gt;</a:t>
            </a:r>
          </a:p>
          <a:p>
            <a:r>
              <a:rPr lang="en-SG" sz="1200" dirty="0"/>
              <a:t>        &lt;p&gt;Question : &lt;/p&gt;</a:t>
            </a:r>
          </a:p>
          <a:p>
            <a:r>
              <a:rPr lang="en-SG" sz="1200" dirty="0"/>
              <a:t>        &lt;p&gt;&lt;input type="text" name="txt"&gt;&lt;/p&gt;</a:t>
            </a:r>
          </a:p>
          <a:p>
            <a:r>
              <a:rPr lang="en-SG" sz="1200" dirty="0"/>
              <a:t>        &lt;p&gt;&lt;input type="submit" value="Enter"&gt;&lt;/p&gt;</a:t>
            </a:r>
          </a:p>
          <a:p>
            <a:r>
              <a:rPr lang="en-SG" sz="1200" dirty="0"/>
              <a:t>    &lt;/form&gt;</a:t>
            </a:r>
          </a:p>
          <a:p>
            <a:r>
              <a:rPr lang="en-SG" sz="1200" dirty="0"/>
              <a:t>    &lt;p&gt;Reply : {{result}}&lt;/p&gt;</a:t>
            </a:r>
          </a:p>
          <a:p>
            <a:r>
              <a:rPr lang="en-SG" sz="1200" dirty="0"/>
              <a:t>&lt;/html&gt;</a:t>
            </a:r>
          </a:p>
        </p:txBody>
      </p:sp>
    </p:spTree>
    <p:extLst>
      <p:ext uri="{BB962C8B-B14F-4D97-AF65-F5344CB8AC3E}">
        <p14:creationId xmlns:p14="http://schemas.microsoft.com/office/powerpoint/2010/main" val="356322522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5731-313C-ABA1-92DE-4AE534D87772}"/>
              </a:ext>
            </a:extLst>
          </p:cNvPr>
          <p:cNvSpPr>
            <a:spLocks noGrp="1"/>
          </p:cNvSpPr>
          <p:nvPr>
            <p:ph type="title"/>
          </p:nvPr>
        </p:nvSpPr>
        <p:spPr>
          <a:xfrm>
            <a:off x="381000" y="152400"/>
            <a:ext cx="8229600" cy="1143000"/>
          </a:xfrm>
        </p:spPr>
        <p:txBody>
          <a:bodyPr>
            <a:normAutofit fontScale="90000"/>
          </a:bodyPr>
          <a:lstStyle/>
          <a:p>
            <a:r>
              <a:rPr lang="en-SG" dirty="0" err="1"/>
              <a:t>PaLM</a:t>
            </a:r>
            <a:r>
              <a:rPr lang="en-SG" dirty="0"/>
              <a:t> &amp; </a:t>
            </a:r>
            <a:r>
              <a:rPr lang="en-SG" dirty="0" err="1"/>
              <a:t>Makersuite</a:t>
            </a:r>
            <a:r>
              <a:rPr lang="en-SG" dirty="0"/>
              <a:t> (</a:t>
            </a:r>
            <a:r>
              <a:rPr lang="en-US" sz="3600" dirty="0"/>
              <a:t>March 14, 2023)</a:t>
            </a:r>
            <a:endParaRPr lang="en-SG" dirty="0"/>
          </a:p>
        </p:txBody>
      </p:sp>
      <p:sp>
        <p:nvSpPr>
          <p:cNvPr id="5" name="TextBox 4">
            <a:extLst>
              <a:ext uri="{FF2B5EF4-FFF2-40B4-BE49-F238E27FC236}">
                <a16:creationId xmlns:a16="http://schemas.microsoft.com/office/drawing/2014/main" id="{5F91B887-1F48-F780-78A8-A5056483D190}"/>
              </a:ext>
            </a:extLst>
          </p:cNvPr>
          <p:cNvSpPr txBox="1"/>
          <p:nvPr/>
        </p:nvSpPr>
        <p:spPr>
          <a:xfrm>
            <a:off x="457200" y="1447800"/>
            <a:ext cx="8229600" cy="3970318"/>
          </a:xfrm>
          <a:prstGeom prst="rect">
            <a:avLst/>
          </a:prstGeom>
          <a:noFill/>
        </p:spPr>
        <p:txBody>
          <a:bodyPr wrap="square">
            <a:spAutoFit/>
          </a:bodyPr>
          <a:lstStyle/>
          <a:p>
            <a:r>
              <a:rPr lang="en-US" sz="2800" dirty="0" err="1"/>
              <a:t>PaLM</a:t>
            </a:r>
            <a:r>
              <a:rPr lang="en-US" sz="2800" dirty="0"/>
              <a:t> (Pathways Language Model) is a 540 billion parameter transformer-based large language model developed by Google AI. </a:t>
            </a:r>
          </a:p>
          <a:p>
            <a:endParaRPr lang="en-US" sz="2800" dirty="0"/>
          </a:p>
          <a:p>
            <a:r>
              <a:rPr lang="en-US" sz="2800" dirty="0" err="1"/>
              <a:t>MakerSuite</a:t>
            </a:r>
            <a:r>
              <a:rPr lang="en-US" sz="2800" dirty="0"/>
              <a:t>. A fast, easy way to start prototyping generative AI ideas and access the </a:t>
            </a:r>
            <a:r>
              <a:rPr lang="en-US" sz="2800" dirty="0" err="1"/>
              <a:t>PaLM</a:t>
            </a:r>
            <a:r>
              <a:rPr lang="en-US" sz="2800" dirty="0"/>
              <a:t> API.</a:t>
            </a:r>
          </a:p>
          <a:p>
            <a:endParaRPr lang="en-US" sz="2800" dirty="0"/>
          </a:p>
          <a:p>
            <a:r>
              <a:rPr lang="en-US" sz="2800" dirty="0"/>
              <a:t>Google AI. It is powered by </a:t>
            </a:r>
            <a:r>
              <a:rPr lang="en-US" sz="2800" dirty="0" err="1"/>
              <a:t>PaLM</a:t>
            </a:r>
            <a:r>
              <a:rPr lang="en-US" sz="2800" dirty="0"/>
              <a:t> 2.</a:t>
            </a:r>
          </a:p>
          <a:p>
            <a:endParaRPr lang="en-SG" sz="2800" dirty="0"/>
          </a:p>
        </p:txBody>
      </p:sp>
      <p:sp>
        <p:nvSpPr>
          <p:cNvPr id="8" name="TextBox 7">
            <a:extLst>
              <a:ext uri="{FF2B5EF4-FFF2-40B4-BE49-F238E27FC236}">
                <a16:creationId xmlns:a16="http://schemas.microsoft.com/office/drawing/2014/main" id="{E806C8C4-1299-0039-07DD-275B932A6F76}"/>
              </a:ext>
            </a:extLst>
          </p:cNvPr>
          <p:cNvSpPr txBox="1"/>
          <p:nvPr/>
        </p:nvSpPr>
        <p:spPr>
          <a:xfrm>
            <a:off x="437866" y="5257800"/>
            <a:ext cx="7315200" cy="830997"/>
          </a:xfrm>
          <a:prstGeom prst="rect">
            <a:avLst/>
          </a:prstGeom>
          <a:noFill/>
        </p:spPr>
        <p:txBody>
          <a:bodyPr wrap="square">
            <a:spAutoFit/>
          </a:bodyPr>
          <a:lstStyle/>
          <a:p>
            <a:r>
              <a:rPr lang="en-SG" sz="2400" dirty="0">
                <a:hlinkClick r:id="rId2"/>
              </a:rPr>
              <a:t>Create API:</a:t>
            </a:r>
          </a:p>
          <a:p>
            <a:r>
              <a:rPr lang="en-SG" sz="2400" dirty="0">
                <a:hlinkClick r:id="rId2"/>
              </a:rPr>
              <a:t>https://makersuite.google.com/</a:t>
            </a:r>
            <a:endParaRPr lang="en-SG" sz="2400" dirty="0"/>
          </a:p>
        </p:txBody>
      </p:sp>
    </p:spTree>
    <p:extLst>
      <p:ext uri="{BB962C8B-B14F-4D97-AF65-F5344CB8AC3E}">
        <p14:creationId xmlns:p14="http://schemas.microsoft.com/office/powerpoint/2010/main" val="28255630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2135-4055-5A7A-27BA-D096ACD3D8A1}"/>
              </a:ext>
            </a:extLst>
          </p:cNvPr>
          <p:cNvSpPr>
            <a:spLocks noGrp="1"/>
          </p:cNvSpPr>
          <p:nvPr>
            <p:ph type="title"/>
          </p:nvPr>
        </p:nvSpPr>
        <p:spPr/>
        <p:txBody>
          <a:bodyPr/>
          <a:lstStyle/>
          <a:p>
            <a:r>
              <a:rPr lang="en-SG" dirty="0"/>
              <a:t>API</a:t>
            </a:r>
          </a:p>
        </p:txBody>
      </p:sp>
      <p:pic>
        <p:nvPicPr>
          <p:cNvPr id="5" name="Picture 4">
            <a:extLst>
              <a:ext uri="{FF2B5EF4-FFF2-40B4-BE49-F238E27FC236}">
                <a16:creationId xmlns:a16="http://schemas.microsoft.com/office/drawing/2014/main" id="{EC913C4B-6F5B-37E4-A74D-B794E183E71A}"/>
              </a:ext>
            </a:extLst>
          </p:cNvPr>
          <p:cNvPicPr>
            <a:picLocks noChangeAspect="1"/>
          </p:cNvPicPr>
          <p:nvPr/>
        </p:nvPicPr>
        <p:blipFill>
          <a:blip r:embed="rId2"/>
          <a:stretch>
            <a:fillRect/>
          </a:stretch>
        </p:blipFill>
        <p:spPr>
          <a:xfrm>
            <a:off x="647700" y="1905000"/>
            <a:ext cx="7848600" cy="3820558"/>
          </a:xfrm>
          <a:prstGeom prst="rect">
            <a:avLst/>
          </a:prstGeom>
        </p:spPr>
      </p:pic>
    </p:spTree>
    <p:extLst>
      <p:ext uri="{BB962C8B-B14F-4D97-AF65-F5344CB8AC3E}">
        <p14:creationId xmlns:p14="http://schemas.microsoft.com/office/powerpoint/2010/main" val="37573369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1923-FDA8-F681-8F2D-216F546B7777}"/>
              </a:ext>
            </a:extLst>
          </p:cNvPr>
          <p:cNvSpPr>
            <a:spLocks noGrp="1"/>
          </p:cNvSpPr>
          <p:nvPr>
            <p:ph type="title"/>
          </p:nvPr>
        </p:nvSpPr>
        <p:spPr/>
        <p:txBody>
          <a:bodyPr/>
          <a:lstStyle/>
          <a:p>
            <a:r>
              <a:rPr lang="en-SG" dirty="0"/>
              <a:t>Bison</a:t>
            </a:r>
          </a:p>
        </p:txBody>
      </p:sp>
      <p:pic>
        <p:nvPicPr>
          <p:cNvPr id="4" name="Picture 3">
            <a:extLst>
              <a:ext uri="{FF2B5EF4-FFF2-40B4-BE49-F238E27FC236}">
                <a16:creationId xmlns:a16="http://schemas.microsoft.com/office/drawing/2014/main" id="{AC1766DF-C8CB-2AC2-2132-6D9F0438FBAD}"/>
              </a:ext>
            </a:extLst>
          </p:cNvPr>
          <p:cNvPicPr>
            <a:picLocks noChangeAspect="1"/>
          </p:cNvPicPr>
          <p:nvPr/>
        </p:nvPicPr>
        <p:blipFill>
          <a:blip r:embed="rId2"/>
          <a:stretch>
            <a:fillRect/>
          </a:stretch>
        </p:blipFill>
        <p:spPr>
          <a:xfrm>
            <a:off x="1905000" y="1828800"/>
            <a:ext cx="5486400" cy="2899211"/>
          </a:xfrm>
          <a:prstGeom prst="rect">
            <a:avLst/>
          </a:prstGeom>
        </p:spPr>
      </p:pic>
      <p:sp>
        <p:nvSpPr>
          <p:cNvPr id="6" name="TextBox 5">
            <a:extLst>
              <a:ext uri="{FF2B5EF4-FFF2-40B4-BE49-F238E27FC236}">
                <a16:creationId xmlns:a16="http://schemas.microsoft.com/office/drawing/2014/main" id="{80C237DF-37A1-7BD2-5AEA-9E9C6DD44F43}"/>
              </a:ext>
            </a:extLst>
          </p:cNvPr>
          <p:cNvSpPr txBox="1"/>
          <p:nvPr/>
        </p:nvSpPr>
        <p:spPr>
          <a:xfrm>
            <a:off x="457200" y="5257800"/>
            <a:ext cx="8001000" cy="369332"/>
          </a:xfrm>
          <a:prstGeom prst="rect">
            <a:avLst/>
          </a:prstGeom>
          <a:noFill/>
        </p:spPr>
        <p:txBody>
          <a:bodyPr wrap="square">
            <a:spAutoFit/>
          </a:bodyPr>
          <a:lstStyle/>
          <a:p>
            <a:r>
              <a:rPr lang="en-US" dirty="0"/>
              <a:t>30 Sept 2023 — </a:t>
            </a:r>
            <a:r>
              <a:rPr lang="en-US" dirty="0" err="1"/>
              <a:t>Infact</a:t>
            </a:r>
            <a:r>
              <a:rPr lang="en-US" dirty="0"/>
              <a:t>, Bison was better than Google Bard.</a:t>
            </a:r>
            <a:endParaRPr lang="en-SG" dirty="0"/>
          </a:p>
        </p:txBody>
      </p:sp>
    </p:spTree>
    <p:extLst>
      <p:ext uri="{BB962C8B-B14F-4D97-AF65-F5344CB8AC3E}">
        <p14:creationId xmlns:p14="http://schemas.microsoft.com/office/powerpoint/2010/main" val="8645963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BA3B-E639-C6CD-9B52-607F263E9954}"/>
              </a:ext>
            </a:extLst>
          </p:cNvPr>
          <p:cNvSpPr>
            <a:spLocks noGrp="1"/>
          </p:cNvSpPr>
          <p:nvPr>
            <p:ph type="title"/>
          </p:nvPr>
        </p:nvSpPr>
        <p:spPr>
          <a:xfrm>
            <a:off x="457200" y="457200"/>
            <a:ext cx="8229600" cy="1143000"/>
          </a:xfrm>
        </p:spPr>
        <p:txBody>
          <a:bodyPr>
            <a:normAutofit fontScale="90000"/>
          </a:bodyPr>
          <a:lstStyle/>
          <a:p>
            <a:r>
              <a:rPr lang="en-SG" dirty="0"/>
              <a:t>Text Generator </a:t>
            </a:r>
            <a:br>
              <a:rPr lang="en-SG" dirty="0"/>
            </a:br>
            <a:r>
              <a:rPr lang="en-SG" dirty="0"/>
              <a:t>Google - </a:t>
            </a:r>
            <a:r>
              <a:rPr lang="en-SG" dirty="0" err="1"/>
              <a:t>PaLM</a:t>
            </a:r>
            <a:r>
              <a:rPr lang="en-SG" dirty="0"/>
              <a:t> – </a:t>
            </a:r>
            <a:r>
              <a:rPr lang="en-SG" dirty="0" err="1"/>
              <a:t>makersuite</a:t>
            </a:r>
            <a:endParaRPr lang="en-SG" dirty="0"/>
          </a:p>
        </p:txBody>
      </p:sp>
      <p:sp>
        <p:nvSpPr>
          <p:cNvPr id="5" name="TextBox 4">
            <a:extLst>
              <a:ext uri="{FF2B5EF4-FFF2-40B4-BE49-F238E27FC236}">
                <a16:creationId xmlns:a16="http://schemas.microsoft.com/office/drawing/2014/main" id="{67877057-FBA9-B632-A97A-18E39CFDB508}"/>
              </a:ext>
            </a:extLst>
          </p:cNvPr>
          <p:cNvSpPr txBox="1"/>
          <p:nvPr/>
        </p:nvSpPr>
        <p:spPr>
          <a:xfrm>
            <a:off x="533400" y="1600200"/>
            <a:ext cx="7772400" cy="4524315"/>
          </a:xfrm>
          <a:prstGeom prst="rect">
            <a:avLst/>
          </a:prstGeom>
          <a:noFill/>
        </p:spPr>
        <p:txBody>
          <a:bodyPr wrap="square">
            <a:spAutoFit/>
          </a:bodyPr>
          <a:lstStyle/>
          <a:p>
            <a:r>
              <a:rPr lang="en-SG" dirty="0"/>
              <a:t>pip install google-</a:t>
            </a:r>
            <a:r>
              <a:rPr lang="en-SG" dirty="0" err="1"/>
              <a:t>generativeai</a:t>
            </a:r>
            <a:endParaRPr lang="en-SG" dirty="0"/>
          </a:p>
          <a:p>
            <a:endParaRPr lang="en-SG" dirty="0"/>
          </a:p>
          <a:p>
            <a:r>
              <a:rPr lang="en-SG" dirty="0"/>
              <a:t>import </a:t>
            </a:r>
            <a:r>
              <a:rPr lang="en-SG" dirty="0" err="1"/>
              <a:t>google.generativeai</a:t>
            </a:r>
            <a:r>
              <a:rPr lang="en-SG" dirty="0"/>
              <a:t> as palm</a:t>
            </a:r>
          </a:p>
          <a:p>
            <a:endParaRPr lang="en-SG" dirty="0"/>
          </a:p>
          <a:p>
            <a:r>
              <a:rPr lang="en-SG" dirty="0" err="1"/>
              <a:t>palm.configure</a:t>
            </a:r>
            <a:r>
              <a:rPr lang="en-SG" dirty="0"/>
              <a:t>(</a:t>
            </a:r>
            <a:r>
              <a:rPr lang="en-SG" dirty="0" err="1"/>
              <a:t>api_key</a:t>
            </a:r>
            <a:r>
              <a:rPr lang="en-SG" dirty="0"/>
              <a:t>="AIzaSyCCT1K99BJ1JbLwhCE7qOcQ5KOZcPJ9ZZ4")</a:t>
            </a:r>
          </a:p>
          <a:p>
            <a:endParaRPr lang="en-SG" dirty="0"/>
          </a:p>
          <a:p>
            <a:r>
              <a:rPr lang="en-SG" dirty="0"/>
              <a:t>model = { 'model': "models/chat-bison-001"}</a:t>
            </a:r>
          </a:p>
          <a:p>
            <a:endParaRPr lang="en-SG" dirty="0"/>
          </a:p>
          <a:p>
            <a:r>
              <a:rPr lang="en-SG" dirty="0"/>
              <a:t>messages = input("please enter your text : ")</a:t>
            </a:r>
          </a:p>
          <a:p>
            <a:endParaRPr lang="en-SG" dirty="0"/>
          </a:p>
          <a:p>
            <a:r>
              <a:rPr lang="en-SG" dirty="0"/>
              <a:t>response = </a:t>
            </a:r>
            <a:r>
              <a:rPr lang="en-SG" dirty="0" err="1"/>
              <a:t>palm.chat</a:t>
            </a:r>
            <a:r>
              <a:rPr lang="en-SG" dirty="0"/>
              <a:t>(</a:t>
            </a:r>
          </a:p>
          <a:p>
            <a:r>
              <a:rPr lang="en-SG" dirty="0"/>
              <a:t>  **model,</a:t>
            </a:r>
          </a:p>
          <a:p>
            <a:r>
              <a:rPr lang="en-SG" dirty="0"/>
              <a:t>  messages=messages</a:t>
            </a:r>
          </a:p>
          <a:p>
            <a:r>
              <a:rPr lang="en-SG" dirty="0"/>
              <a:t>)</a:t>
            </a:r>
          </a:p>
          <a:p>
            <a:endParaRPr lang="en-SG" dirty="0"/>
          </a:p>
          <a:p>
            <a:r>
              <a:rPr lang="en-SG" dirty="0"/>
              <a:t>print(</a:t>
            </a:r>
            <a:r>
              <a:rPr lang="en-SG" dirty="0" err="1"/>
              <a:t>response.last</a:t>
            </a:r>
            <a:r>
              <a:rPr lang="en-SG" dirty="0"/>
              <a:t>)</a:t>
            </a:r>
          </a:p>
        </p:txBody>
      </p:sp>
      <p:sp>
        <p:nvSpPr>
          <p:cNvPr id="4" name="TextBox 3">
            <a:extLst>
              <a:ext uri="{FF2B5EF4-FFF2-40B4-BE49-F238E27FC236}">
                <a16:creationId xmlns:a16="http://schemas.microsoft.com/office/drawing/2014/main" id="{D31A42A8-B81B-D25F-5986-D8A553258693}"/>
              </a:ext>
            </a:extLst>
          </p:cNvPr>
          <p:cNvSpPr txBox="1"/>
          <p:nvPr/>
        </p:nvSpPr>
        <p:spPr>
          <a:xfrm>
            <a:off x="4419600" y="1447800"/>
            <a:ext cx="4572000" cy="923330"/>
          </a:xfrm>
          <a:prstGeom prst="rect">
            <a:avLst/>
          </a:prstGeom>
          <a:noFill/>
        </p:spPr>
        <p:txBody>
          <a:bodyPr wrap="square">
            <a:spAutoFit/>
          </a:bodyPr>
          <a:lstStyle/>
          <a:p>
            <a:r>
              <a:rPr lang="en-SG" dirty="0"/>
              <a:t>Code: https://colab.research.google.com/drive/1feZjGp5zT8b2eyMputRJ3weZWXnqKm9Y</a:t>
            </a:r>
          </a:p>
        </p:txBody>
      </p:sp>
      <p:sp>
        <p:nvSpPr>
          <p:cNvPr id="7" name="TextBox 6">
            <a:extLst>
              <a:ext uri="{FF2B5EF4-FFF2-40B4-BE49-F238E27FC236}">
                <a16:creationId xmlns:a16="http://schemas.microsoft.com/office/drawing/2014/main" id="{3AAF90E0-B851-987E-948C-B2471DB2B384}"/>
              </a:ext>
            </a:extLst>
          </p:cNvPr>
          <p:cNvSpPr txBox="1"/>
          <p:nvPr/>
        </p:nvSpPr>
        <p:spPr>
          <a:xfrm>
            <a:off x="4267200" y="5346510"/>
            <a:ext cx="4572000" cy="646331"/>
          </a:xfrm>
          <a:prstGeom prst="rect">
            <a:avLst/>
          </a:prstGeom>
          <a:noFill/>
        </p:spPr>
        <p:txBody>
          <a:bodyPr wrap="square">
            <a:spAutoFit/>
          </a:bodyPr>
          <a:lstStyle/>
          <a:p>
            <a:r>
              <a:rPr lang="en-SG" dirty="0"/>
              <a:t>Model: https://cloud.google.com/vertex-ai/docs/generative-ai/learn/models</a:t>
            </a:r>
          </a:p>
        </p:txBody>
      </p:sp>
      <p:sp>
        <p:nvSpPr>
          <p:cNvPr id="6" name="TextBox 5">
            <a:extLst>
              <a:ext uri="{FF2B5EF4-FFF2-40B4-BE49-F238E27FC236}">
                <a16:creationId xmlns:a16="http://schemas.microsoft.com/office/drawing/2014/main" id="{28783E54-3B16-4BE1-54E5-F4F7E5743F08}"/>
              </a:ext>
            </a:extLst>
          </p:cNvPr>
          <p:cNvSpPr txBox="1"/>
          <p:nvPr/>
        </p:nvSpPr>
        <p:spPr>
          <a:xfrm>
            <a:off x="5298743" y="3712823"/>
            <a:ext cx="3352800" cy="1200329"/>
          </a:xfrm>
          <a:prstGeom prst="rect">
            <a:avLst/>
          </a:prstGeom>
          <a:noFill/>
        </p:spPr>
        <p:txBody>
          <a:bodyPr wrap="square">
            <a:spAutoFit/>
          </a:bodyPr>
          <a:lstStyle/>
          <a:p>
            <a:r>
              <a:rPr lang="en-US" dirty="0"/>
              <a:t>Bison: Best value in terms of capability and cost.</a:t>
            </a:r>
          </a:p>
          <a:p>
            <a:r>
              <a:rPr lang="en-US" dirty="0"/>
              <a:t>Gecko: Smallest and lowest cost model for simple tasks.</a:t>
            </a:r>
            <a:endParaRPr lang="en-SG" dirty="0"/>
          </a:p>
        </p:txBody>
      </p:sp>
      <p:pic>
        <p:nvPicPr>
          <p:cNvPr id="8" name="Picture 7">
            <a:extLst>
              <a:ext uri="{FF2B5EF4-FFF2-40B4-BE49-F238E27FC236}">
                <a16:creationId xmlns:a16="http://schemas.microsoft.com/office/drawing/2014/main" id="{CA552C26-A1B5-3D5E-84AA-3250A7890983}"/>
              </a:ext>
            </a:extLst>
          </p:cNvPr>
          <p:cNvPicPr>
            <a:picLocks noChangeAspect="1"/>
          </p:cNvPicPr>
          <p:nvPr/>
        </p:nvPicPr>
        <p:blipFill>
          <a:blip r:embed="rId2"/>
          <a:stretch>
            <a:fillRect/>
          </a:stretch>
        </p:blipFill>
        <p:spPr>
          <a:xfrm>
            <a:off x="6553200" y="351936"/>
            <a:ext cx="1653796" cy="1100526"/>
          </a:xfrm>
          <a:prstGeom prst="rect">
            <a:avLst/>
          </a:prstGeom>
        </p:spPr>
      </p:pic>
    </p:spTree>
    <p:extLst>
      <p:ext uri="{BB962C8B-B14F-4D97-AF65-F5344CB8AC3E}">
        <p14:creationId xmlns:p14="http://schemas.microsoft.com/office/powerpoint/2010/main" val="28557237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92DF5A-E2E9-5A69-3D92-9292661940FD}"/>
              </a:ext>
            </a:extLst>
          </p:cNvPr>
          <p:cNvSpPr txBox="1"/>
          <p:nvPr/>
        </p:nvSpPr>
        <p:spPr>
          <a:xfrm>
            <a:off x="410570" y="279779"/>
            <a:ext cx="7942997" cy="4401205"/>
          </a:xfrm>
          <a:prstGeom prst="rect">
            <a:avLst/>
          </a:prstGeom>
          <a:noFill/>
        </p:spPr>
        <p:txBody>
          <a:bodyPr wrap="square">
            <a:spAutoFit/>
          </a:bodyPr>
          <a:lstStyle/>
          <a:p>
            <a:r>
              <a:rPr lang="en-SG" sz="1400" dirty="0"/>
              <a:t>from flask import </a:t>
            </a:r>
            <a:r>
              <a:rPr lang="en-SG" sz="1400" dirty="0" err="1"/>
              <a:t>Flask,render_template,request</a:t>
            </a:r>
            <a:endParaRPr lang="en-SG" sz="1400" dirty="0"/>
          </a:p>
          <a:p>
            <a:r>
              <a:rPr lang="en-SG" sz="1400" dirty="0"/>
              <a:t>import </a:t>
            </a:r>
            <a:r>
              <a:rPr lang="en-SG" sz="1400" dirty="0" err="1"/>
              <a:t>google.generativeai</a:t>
            </a:r>
            <a:r>
              <a:rPr lang="en-SG" sz="1400" dirty="0"/>
              <a:t> as palm</a:t>
            </a:r>
          </a:p>
          <a:p>
            <a:endParaRPr lang="en-SG" sz="1400" dirty="0"/>
          </a:p>
          <a:p>
            <a:r>
              <a:rPr lang="en-SG" sz="1400" dirty="0" err="1"/>
              <a:t>palm.configure</a:t>
            </a:r>
            <a:r>
              <a:rPr lang="en-SG" sz="1400" dirty="0"/>
              <a:t>(</a:t>
            </a:r>
            <a:r>
              <a:rPr lang="en-SG" sz="1400" dirty="0" err="1"/>
              <a:t>api_key</a:t>
            </a:r>
            <a:r>
              <a:rPr lang="en-SG" sz="1400" dirty="0"/>
              <a:t>="AIzaSyCCT1K99BJ1JbLwhCE7qOcQ5KOZcPJ9ZZ4")</a:t>
            </a:r>
          </a:p>
          <a:p>
            <a:endParaRPr lang="en-SG" sz="1400" dirty="0"/>
          </a:p>
          <a:p>
            <a:r>
              <a:rPr lang="en-SG" sz="1400" dirty="0"/>
              <a:t>defaults = { 'model': "models/chat-bison-001"}</a:t>
            </a:r>
          </a:p>
          <a:p>
            <a:endParaRPr lang="en-SG" sz="1400" dirty="0"/>
          </a:p>
          <a:p>
            <a:r>
              <a:rPr lang="en-SG" sz="1400" dirty="0"/>
              <a:t>app = Flask(__name__)</a:t>
            </a:r>
          </a:p>
          <a:p>
            <a:endParaRPr lang="en-SG" sz="1400" dirty="0"/>
          </a:p>
          <a:p>
            <a:r>
              <a:rPr lang="en-SG" sz="1400" dirty="0"/>
              <a:t>@app.route("/",methods=["GET","POST"])</a:t>
            </a:r>
          </a:p>
          <a:p>
            <a:r>
              <a:rPr lang="en-SG" sz="1400" dirty="0"/>
              <a:t>def index():</a:t>
            </a:r>
          </a:p>
          <a:p>
            <a:r>
              <a:rPr lang="en-SG" sz="1400" dirty="0"/>
              <a:t>    if </a:t>
            </a:r>
            <a:r>
              <a:rPr lang="en-SG" sz="1400" dirty="0" err="1"/>
              <a:t>request.method</a:t>
            </a:r>
            <a:r>
              <a:rPr lang="en-SG" sz="1400" dirty="0"/>
              <a:t> == "POST":</a:t>
            </a:r>
          </a:p>
          <a:p>
            <a:r>
              <a:rPr lang="en-SG" sz="1400" dirty="0"/>
              <a:t>        t = </a:t>
            </a:r>
            <a:r>
              <a:rPr lang="en-SG" sz="1400" dirty="0" err="1"/>
              <a:t>request.form.get</a:t>
            </a:r>
            <a:r>
              <a:rPr lang="en-SG" sz="1400" dirty="0"/>
              <a:t>("txt")</a:t>
            </a:r>
          </a:p>
          <a:p>
            <a:r>
              <a:rPr lang="en-SG" sz="1400" dirty="0"/>
              <a:t>        r = </a:t>
            </a:r>
            <a:r>
              <a:rPr lang="en-SG" sz="1400" dirty="0" err="1"/>
              <a:t>palm.chat</a:t>
            </a:r>
            <a:r>
              <a:rPr lang="en-SG" sz="1400" dirty="0"/>
              <a:t>(**</a:t>
            </a:r>
            <a:r>
              <a:rPr lang="en-SG" sz="1400" dirty="0" err="1"/>
              <a:t>defaults,messages</a:t>
            </a:r>
            <a:r>
              <a:rPr lang="en-SG" sz="1400" dirty="0"/>
              <a:t>=t)</a:t>
            </a:r>
          </a:p>
          <a:p>
            <a:r>
              <a:rPr lang="en-SG" sz="1400" dirty="0"/>
              <a:t>        return(</a:t>
            </a:r>
            <a:r>
              <a:rPr lang="en-SG" sz="1400" dirty="0" err="1"/>
              <a:t>render_template</a:t>
            </a:r>
            <a:r>
              <a:rPr lang="en-SG" sz="1400" dirty="0"/>
              <a:t>("</a:t>
            </a:r>
            <a:r>
              <a:rPr lang="en-SG" sz="1400" dirty="0" err="1"/>
              <a:t>index.html",result</a:t>
            </a:r>
            <a:r>
              <a:rPr lang="en-SG" sz="1400" dirty="0"/>
              <a:t>=</a:t>
            </a:r>
            <a:r>
              <a:rPr lang="en-SG" sz="1400" dirty="0" err="1"/>
              <a:t>r.last</a:t>
            </a:r>
            <a:r>
              <a:rPr lang="en-SG" sz="1400" dirty="0"/>
              <a:t>))</a:t>
            </a:r>
          </a:p>
          <a:p>
            <a:r>
              <a:rPr lang="en-SG" sz="1400" dirty="0"/>
              <a:t>    else:</a:t>
            </a:r>
          </a:p>
          <a:p>
            <a:r>
              <a:rPr lang="en-SG" sz="1400" dirty="0"/>
              <a:t>        return(</a:t>
            </a:r>
            <a:r>
              <a:rPr lang="en-SG" sz="1400" dirty="0" err="1"/>
              <a:t>render_template</a:t>
            </a:r>
            <a:r>
              <a:rPr lang="en-SG" sz="1400" dirty="0"/>
              <a:t>("</a:t>
            </a:r>
            <a:r>
              <a:rPr lang="en-SG" sz="1400" dirty="0" err="1"/>
              <a:t>index.html",result</a:t>
            </a:r>
            <a:r>
              <a:rPr lang="en-SG" sz="1400" dirty="0"/>
              <a:t>="waiting"))</a:t>
            </a:r>
          </a:p>
          <a:p>
            <a:endParaRPr lang="en-SG" sz="1400" dirty="0"/>
          </a:p>
          <a:p>
            <a:r>
              <a:rPr lang="en-SG" sz="1400" dirty="0"/>
              <a:t>if __name__ == "__main__":</a:t>
            </a:r>
          </a:p>
          <a:p>
            <a:r>
              <a:rPr lang="en-SG" sz="1400" dirty="0"/>
              <a:t>    </a:t>
            </a:r>
            <a:r>
              <a:rPr lang="en-SG" sz="1400" dirty="0" err="1"/>
              <a:t>app.run</a:t>
            </a:r>
            <a:r>
              <a:rPr lang="en-SG" sz="1400" dirty="0"/>
              <a:t>()</a:t>
            </a:r>
          </a:p>
        </p:txBody>
      </p:sp>
      <p:sp>
        <p:nvSpPr>
          <p:cNvPr id="6" name="Title 1">
            <a:extLst>
              <a:ext uri="{FF2B5EF4-FFF2-40B4-BE49-F238E27FC236}">
                <a16:creationId xmlns:a16="http://schemas.microsoft.com/office/drawing/2014/main" id="{26E51DDA-D8E2-DF30-FF7E-6466F82725E5}"/>
              </a:ext>
            </a:extLst>
          </p:cNvPr>
          <p:cNvSpPr>
            <a:spLocks noGrp="1"/>
          </p:cNvSpPr>
          <p:nvPr>
            <p:ph type="title"/>
          </p:nvPr>
        </p:nvSpPr>
        <p:spPr>
          <a:xfrm>
            <a:off x="6342797" y="304800"/>
            <a:ext cx="2039203" cy="609600"/>
          </a:xfrm>
        </p:spPr>
        <p:txBody>
          <a:bodyPr>
            <a:normAutofit fontScale="90000"/>
          </a:bodyPr>
          <a:lstStyle/>
          <a:p>
            <a:r>
              <a:rPr lang="en-SG" dirty="0"/>
              <a:t>Front Back End</a:t>
            </a:r>
          </a:p>
        </p:txBody>
      </p:sp>
      <p:sp>
        <p:nvSpPr>
          <p:cNvPr id="2" name="TextBox 1">
            <a:extLst>
              <a:ext uri="{FF2B5EF4-FFF2-40B4-BE49-F238E27FC236}">
                <a16:creationId xmlns:a16="http://schemas.microsoft.com/office/drawing/2014/main" id="{DA02A91F-40C3-A7C0-8A06-2BFA39EDD142}"/>
              </a:ext>
            </a:extLst>
          </p:cNvPr>
          <p:cNvSpPr txBox="1"/>
          <p:nvPr/>
        </p:nvSpPr>
        <p:spPr>
          <a:xfrm>
            <a:off x="5181601" y="4114800"/>
            <a:ext cx="3810000" cy="1981200"/>
          </a:xfrm>
          <a:prstGeom prst="rect">
            <a:avLst/>
          </a:prstGeom>
          <a:noFill/>
        </p:spPr>
        <p:txBody>
          <a:bodyPr wrap="square">
            <a:spAutoFit/>
          </a:bodyPr>
          <a:lstStyle/>
          <a:p>
            <a:r>
              <a:rPr lang="en-SG" sz="1350" dirty="0"/>
              <a:t>&lt;html&gt;</a:t>
            </a:r>
          </a:p>
          <a:p>
            <a:r>
              <a:rPr lang="en-SG" sz="1350" dirty="0"/>
              <a:t>    &lt;h1&gt;My First chat in Cloud&lt;/h1&gt;</a:t>
            </a:r>
          </a:p>
          <a:p>
            <a:r>
              <a:rPr lang="en-SG" sz="1350" dirty="0"/>
              <a:t>    &lt;form action="/" method="post"&gt;</a:t>
            </a:r>
          </a:p>
          <a:p>
            <a:r>
              <a:rPr lang="en-SG" sz="1350" dirty="0"/>
              <a:t>        &lt;p&gt;Please enter the your question : &lt;/p&gt;</a:t>
            </a:r>
          </a:p>
          <a:p>
            <a:r>
              <a:rPr lang="en-SG" sz="1350" dirty="0"/>
              <a:t>        &lt;p&gt;&lt;input type="text" name="txt"&gt;&lt;/p&gt;</a:t>
            </a:r>
          </a:p>
          <a:p>
            <a:r>
              <a:rPr lang="en-SG" sz="1350" dirty="0"/>
              <a:t>        &lt;p&gt;&lt;input type="submit" value="Enter"&gt;&lt;/p&gt;</a:t>
            </a:r>
          </a:p>
          <a:p>
            <a:r>
              <a:rPr lang="en-SG" sz="1350" dirty="0"/>
              <a:t>    &lt;/form&gt;</a:t>
            </a:r>
          </a:p>
          <a:p>
            <a:r>
              <a:rPr lang="en-SG" sz="1350" dirty="0"/>
              <a:t>    &lt;p&gt;The reply is {{result}}&lt;/p&gt;</a:t>
            </a:r>
          </a:p>
          <a:p>
            <a:r>
              <a:rPr lang="en-SG" sz="1350" dirty="0"/>
              <a:t>&lt;/html&gt;</a:t>
            </a:r>
          </a:p>
        </p:txBody>
      </p:sp>
    </p:spTree>
    <p:extLst>
      <p:ext uri="{BB962C8B-B14F-4D97-AF65-F5344CB8AC3E}">
        <p14:creationId xmlns:p14="http://schemas.microsoft.com/office/powerpoint/2010/main" val="34167420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14B6-FA1B-04CB-482A-55F99051A0C3}"/>
              </a:ext>
            </a:extLst>
          </p:cNvPr>
          <p:cNvSpPr>
            <a:spLocks noGrp="1"/>
          </p:cNvSpPr>
          <p:nvPr>
            <p:ph type="title"/>
          </p:nvPr>
        </p:nvSpPr>
        <p:spPr>
          <a:xfrm>
            <a:off x="152400" y="19334"/>
            <a:ext cx="2514600" cy="1143000"/>
          </a:xfrm>
        </p:spPr>
        <p:txBody>
          <a:bodyPr>
            <a:normAutofit fontScale="90000"/>
          </a:bodyPr>
          <a:lstStyle/>
          <a:p>
            <a:r>
              <a:rPr lang="en-SG" dirty="0"/>
              <a:t>Responsive</a:t>
            </a:r>
          </a:p>
        </p:txBody>
      </p:sp>
      <p:sp>
        <p:nvSpPr>
          <p:cNvPr id="5" name="TextBox 4">
            <a:extLst>
              <a:ext uri="{FF2B5EF4-FFF2-40B4-BE49-F238E27FC236}">
                <a16:creationId xmlns:a16="http://schemas.microsoft.com/office/drawing/2014/main" id="{FFAFEE8E-C3EC-FE29-AEF6-A50AD90AE386}"/>
              </a:ext>
            </a:extLst>
          </p:cNvPr>
          <p:cNvSpPr txBox="1"/>
          <p:nvPr/>
        </p:nvSpPr>
        <p:spPr>
          <a:xfrm>
            <a:off x="381000" y="1295400"/>
            <a:ext cx="4876800" cy="3170099"/>
          </a:xfrm>
          <a:prstGeom prst="rect">
            <a:avLst/>
          </a:prstGeom>
          <a:noFill/>
        </p:spPr>
        <p:txBody>
          <a:bodyPr wrap="square">
            <a:spAutoFit/>
          </a:bodyPr>
          <a:lstStyle/>
          <a:p>
            <a:r>
              <a:rPr lang="en-SG" sz="800" dirty="0"/>
              <a:t>from flask import </a:t>
            </a:r>
            <a:r>
              <a:rPr lang="en-SG" sz="800" dirty="0" err="1"/>
              <a:t>Flask,render_template,request</a:t>
            </a:r>
            <a:endParaRPr lang="en-SG" sz="800" dirty="0"/>
          </a:p>
          <a:p>
            <a:r>
              <a:rPr lang="en-SG" sz="800" dirty="0"/>
              <a:t>import </a:t>
            </a:r>
            <a:r>
              <a:rPr lang="en-SG" sz="800" dirty="0" err="1"/>
              <a:t>google.generativeai</a:t>
            </a:r>
            <a:r>
              <a:rPr lang="en-SG" sz="800" dirty="0"/>
              <a:t> as palm</a:t>
            </a:r>
          </a:p>
          <a:p>
            <a:endParaRPr lang="en-SG" sz="800" dirty="0"/>
          </a:p>
          <a:p>
            <a:r>
              <a:rPr lang="en-SG" sz="800" dirty="0" err="1"/>
              <a:t>palm.configure</a:t>
            </a:r>
            <a:r>
              <a:rPr lang="en-SG" sz="800" dirty="0"/>
              <a:t>(</a:t>
            </a:r>
            <a:r>
              <a:rPr lang="en-SG" sz="800" dirty="0" err="1"/>
              <a:t>api_key</a:t>
            </a:r>
            <a:r>
              <a:rPr lang="en-SG" sz="800" dirty="0"/>
              <a:t>="AIzaSyCCT1K99BJ1JbLwhCE7qOcQ5KOZcPJ9ZZ4")</a:t>
            </a:r>
          </a:p>
          <a:p>
            <a:r>
              <a:rPr lang="en-SG" sz="800" dirty="0"/>
              <a:t>defaults = { 'model': "models/chat-bison-001"}</a:t>
            </a:r>
          </a:p>
          <a:p>
            <a:endParaRPr lang="en-SG" sz="800" dirty="0"/>
          </a:p>
          <a:p>
            <a:r>
              <a:rPr lang="en-SG" sz="800" dirty="0"/>
              <a:t>app = Flask(__name__)</a:t>
            </a:r>
          </a:p>
          <a:p>
            <a:endParaRPr lang="en-SG" sz="800" dirty="0"/>
          </a:p>
          <a:p>
            <a:r>
              <a:rPr lang="en-SG" sz="800" dirty="0"/>
              <a:t>@app.route("/",methods=["GET","POST"])</a:t>
            </a:r>
          </a:p>
          <a:p>
            <a:r>
              <a:rPr lang="en-SG" sz="800" dirty="0"/>
              <a:t>def index():</a:t>
            </a:r>
          </a:p>
          <a:p>
            <a:r>
              <a:rPr lang="en-SG" sz="800" dirty="0"/>
              <a:t>    return(</a:t>
            </a:r>
            <a:r>
              <a:rPr lang="en-SG" sz="800" dirty="0" err="1"/>
              <a:t>render_template</a:t>
            </a:r>
            <a:r>
              <a:rPr lang="en-SG" sz="800" dirty="0"/>
              <a:t>("index.html"))</a:t>
            </a:r>
          </a:p>
          <a:p>
            <a:endParaRPr lang="en-SG" sz="800" dirty="0"/>
          </a:p>
          <a:p>
            <a:r>
              <a:rPr lang="en-SG" sz="800" dirty="0"/>
              <a:t>@app.route("/result",methods=["GET","POST"])</a:t>
            </a:r>
          </a:p>
          <a:p>
            <a:r>
              <a:rPr lang="en-SG" sz="800" dirty="0"/>
              <a:t>def result():</a:t>
            </a:r>
          </a:p>
          <a:p>
            <a:r>
              <a:rPr lang="en-SG" sz="800" dirty="0"/>
              <a:t>    t = </a:t>
            </a:r>
            <a:r>
              <a:rPr lang="en-SG" sz="800" dirty="0" err="1"/>
              <a:t>request.form.get</a:t>
            </a:r>
            <a:r>
              <a:rPr lang="en-SG" sz="800" dirty="0"/>
              <a:t>("txt")</a:t>
            </a:r>
          </a:p>
          <a:p>
            <a:r>
              <a:rPr lang="en-SG" sz="800" dirty="0"/>
              <a:t>    r = </a:t>
            </a:r>
            <a:r>
              <a:rPr lang="en-SG" sz="800" dirty="0" err="1"/>
              <a:t>palm.chat</a:t>
            </a:r>
            <a:r>
              <a:rPr lang="en-SG" sz="800" dirty="0"/>
              <a:t>(**</a:t>
            </a:r>
            <a:r>
              <a:rPr lang="en-SG" sz="800" dirty="0" err="1"/>
              <a:t>defaults,messages</a:t>
            </a:r>
            <a:r>
              <a:rPr lang="en-SG" sz="800" dirty="0"/>
              <a:t>=t)</a:t>
            </a:r>
          </a:p>
          <a:p>
            <a:r>
              <a:rPr lang="en-SG" sz="800" dirty="0"/>
              <a:t>    return(</a:t>
            </a:r>
            <a:r>
              <a:rPr lang="en-SG" sz="800" dirty="0" err="1"/>
              <a:t>render_template</a:t>
            </a:r>
            <a:r>
              <a:rPr lang="en-SG" sz="800" dirty="0"/>
              <a:t>("</a:t>
            </a:r>
            <a:r>
              <a:rPr lang="en-SG" sz="800" dirty="0" err="1"/>
              <a:t>result.html",result</a:t>
            </a:r>
            <a:r>
              <a:rPr lang="en-SG" sz="800" dirty="0"/>
              <a:t>=</a:t>
            </a:r>
            <a:r>
              <a:rPr lang="en-SG" sz="800" dirty="0" err="1"/>
              <a:t>r.last</a:t>
            </a:r>
            <a:r>
              <a:rPr lang="en-SG" sz="800" dirty="0"/>
              <a:t>))</a:t>
            </a:r>
          </a:p>
          <a:p>
            <a:endParaRPr lang="en-SG" sz="800" dirty="0"/>
          </a:p>
          <a:p>
            <a:r>
              <a:rPr lang="en-SG" sz="800" dirty="0"/>
              <a:t>@app.route("/end",methods=["GET","POST"])</a:t>
            </a:r>
          </a:p>
          <a:p>
            <a:r>
              <a:rPr lang="en-SG" sz="800" dirty="0"/>
              <a:t>def end():</a:t>
            </a:r>
          </a:p>
          <a:p>
            <a:r>
              <a:rPr lang="en-SG" sz="800" dirty="0"/>
              <a:t>    print("end")</a:t>
            </a:r>
          </a:p>
          <a:p>
            <a:r>
              <a:rPr lang="en-SG" sz="800" dirty="0"/>
              <a:t>    return(</a:t>
            </a:r>
            <a:r>
              <a:rPr lang="en-SG" sz="800" dirty="0" err="1"/>
              <a:t>render_template</a:t>
            </a:r>
            <a:r>
              <a:rPr lang="en-SG" sz="800" dirty="0"/>
              <a:t>("end.html"))</a:t>
            </a:r>
          </a:p>
          <a:p>
            <a:endParaRPr lang="en-SG" sz="800" dirty="0"/>
          </a:p>
          <a:p>
            <a:r>
              <a:rPr lang="en-SG" sz="800" dirty="0"/>
              <a:t>if __name__ == "__main__":</a:t>
            </a:r>
          </a:p>
          <a:p>
            <a:r>
              <a:rPr lang="en-SG" sz="800" dirty="0"/>
              <a:t>    </a:t>
            </a:r>
            <a:r>
              <a:rPr lang="en-SG" sz="800" dirty="0" err="1"/>
              <a:t>app.run</a:t>
            </a:r>
            <a:r>
              <a:rPr lang="en-SG" sz="800" dirty="0"/>
              <a:t>()</a:t>
            </a:r>
          </a:p>
        </p:txBody>
      </p:sp>
      <p:sp>
        <p:nvSpPr>
          <p:cNvPr id="7" name="TextBox 6">
            <a:extLst>
              <a:ext uri="{FF2B5EF4-FFF2-40B4-BE49-F238E27FC236}">
                <a16:creationId xmlns:a16="http://schemas.microsoft.com/office/drawing/2014/main" id="{E348A6BB-F359-CB78-41DC-B47D4879D825}"/>
              </a:ext>
            </a:extLst>
          </p:cNvPr>
          <p:cNvSpPr txBox="1"/>
          <p:nvPr/>
        </p:nvSpPr>
        <p:spPr>
          <a:xfrm>
            <a:off x="4114800" y="228600"/>
            <a:ext cx="3810000" cy="4362735"/>
          </a:xfrm>
          <a:prstGeom prst="rect">
            <a:avLst/>
          </a:prstGeom>
          <a:noFill/>
        </p:spPr>
        <p:txBody>
          <a:bodyPr wrap="square">
            <a:spAutoFit/>
          </a:bodyPr>
          <a:lstStyle/>
          <a:p>
            <a:r>
              <a:rPr lang="en-SG" sz="800" dirty="0"/>
              <a:t>&lt;style&gt;</a:t>
            </a:r>
          </a:p>
          <a:p>
            <a:r>
              <a:rPr lang="en-SG" sz="800" dirty="0"/>
              <a:t>    .container {</a:t>
            </a:r>
          </a:p>
          <a:p>
            <a:r>
              <a:rPr lang="en-SG" sz="800" dirty="0"/>
              <a:t>        width: 100%;</a:t>
            </a:r>
          </a:p>
          <a:p>
            <a:r>
              <a:rPr lang="en-SG" sz="800" dirty="0"/>
              <a:t>        margin: auto;</a:t>
            </a:r>
          </a:p>
          <a:p>
            <a:r>
              <a:rPr lang="en-SG" sz="800" dirty="0"/>
              <a:t>    }</a:t>
            </a:r>
          </a:p>
          <a:p>
            <a:r>
              <a:rPr lang="en-SG" sz="800" dirty="0"/>
              <a:t>    @media (min-width: 600px) {</a:t>
            </a:r>
          </a:p>
          <a:p>
            <a:r>
              <a:rPr lang="en-SG" sz="800" dirty="0"/>
              <a:t>        .container {</a:t>
            </a:r>
          </a:p>
          <a:p>
            <a:r>
              <a:rPr lang="en-SG" sz="800" dirty="0"/>
              <a:t>            width: 80%;</a:t>
            </a:r>
          </a:p>
          <a:p>
            <a:r>
              <a:rPr lang="en-SG" sz="800" dirty="0"/>
              <a:t>        }</a:t>
            </a:r>
          </a:p>
          <a:p>
            <a:r>
              <a:rPr lang="en-SG" sz="800" dirty="0"/>
              <a:t>    }</a:t>
            </a:r>
          </a:p>
          <a:p>
            <a:r>
              <a:rPr lang="en-SG" sz="800" dirty="0"/>
              <a:t>    @media (min-width: 768px) {</a:t>
            </a:r>
          </a:p>
          <a:p>
            <a:r>
              <a:rPr lang="en-SG" sz="800" dirty="0"/>
              <a:t>        .container {</a:t>
            </a:r>
          </a:p>
          <a:p>
            <a:r>
              <a:rPr lang="en-SG" sz="800" dirty="0"/>
              <a:t>            width: 60%;</a:t>
            </a:r>
          </a:p>
          <a:p>
            <a:r>
              <a:rPr lang="en-SG" sz="800" dirty="0"/>
              <a:t>        }</a:t>
            </a:r>
          </a:p>
          <a:p>
            <a:r>
              <a:rPr lang="en-SG" sz="800" dirty="0"/>
              <a:t>    }</a:t>
            </a:r>
          </a:p>
          <a:p>
            <a:r>
              <a:rPr lang="en-SG" sz="800" dirty="0"/>
              <a:t>    @media (min-width: 1024px) {</a:t>
            </a:r>
          </a:p>
          <a:p>
            <a:r>
              <a:rPr lang="en-SG" sz="800" dirty="0"/>
              <a:t>        .container {</a:t>
            </a:r>
          </a:p>
          <a:p>
            <a:r>
              <a:rPr lang="en-SG" sz="800" dirty="0"/>
              <a:t>            width: 50%;</a:t>
            </a:r>
          </a:p>
          <a:p>
            <a:r>
              <a:rPr lang="en-SG" sz="800" dirty="0"/>
              <a:t>        }</a:t>
            </a:r>
          </a:p>
          <a:p>
            <a:r>
              <a:rPr lang="en-SG" sz="800" dirty="0"/>
              <a:t>    }</a:t>
            </a:r>
          </a:p>
          <a:p>
            <a:r>
              <a:rPr lang="en-SG" sz="800" dirty="0"/>
              <a:t>&lt;/style&gt;</a:t>
            </a:r>
          </a:p>
          <a:p>
            <a:endParaRPr lang="en-SG" sz="800" dirty="0"/>
          </a:p>
          <a:p>
            <a:r>
              <a:rPr lang="en-SG" sz="800" dirty="0"/>
              <a:t>&lt;div class="container"&gt;</a:t>
            </a:r>
          </a:p>
          <a:p>
            <a:r>
              <a:rPr lang="en-SG" sz="800" dirty="0"/>
              <a:t>    &lt;h1&gt;Chatbot&lt;/h1&gt;</a:t>
            </a:r>
          </a:p>
          <a:p>
            <a:r>
              <a:rPr lang="en-SG" sz="800" dirty="0"/>
              <a:t>    &lt;form action="/result" method="post"&gt;</a:t>
            </a:r>
          </a:p>
          <a:p>
            <a:r>
              <a:rPr lang="en-SG" sz="800" dirty="0"/>
              <a:t>        &lt;</a:t>
            </a:r>
            <a:r>
              <a:rPr lang="en-SG" sz="800" dirty="0" err="1"/>
              <a:t>img</a:t>
            </a:r>
            <a:r>
              <a:rPr lang="en-SG" sz="800" dirty="0"/>
              <a:t> </a:t>
            </a:r>
            <a:r>
              <a:rPr lang="en-SG" sz="800" dirty="0" err="1"/>
              <a:t>src</a:t>
            </a:r>
            <a:r>
              <a:rPr lang="en-SG" sz="800" dirty="0"/>
              <a:t>="https://images.unsplash.com/photo-1707305318944-0dd559c12789?q=80&amp;w=2574&amp;auto=</a:t>
            </a:r>
            <a:r>
              <a:rPr lang="en-SG" sz="800" dirty="0" err="1"/>
              <a:t>format&amp;fit</a:t>
            </a:r>
            <a:r>
              <a:rPr lang="en-SG" sz="800" dirty="0"/>
              <a:t>=</a:t>
            </a:r>
            <a:r>
              <a:rPr lang="en-SG" sz="800" dirty="0" err="1"/>
              <a:t>crop&amp;ixlib</a:t>
            </a:r>
            <a:r>
              <a:rPr lang="en-SG" sz="800" dirty="0"/>
              <a:t>=rb-4.0.3&amp;ixid=M3wxMjA3fDB8MHxwaG90by1wYWdlfHx8fGVufDB8fHx8fA%3D%3D" </a:t>
            </a:r>
          </a:p>
          <a:p>
            <a:r>
              <a:rPr lang="en-SG" sz="800" dirty="0"/>
              <a:t>         width="300" height="200"&gt;</a:t>
            </a:r>
          </a:p>
          <a:p>
            <a:r>
              <a:rPr lang="en-SG" sz="800" dirty="0"/>
              <a:t>        &lt;p&gt;Please enter the your question : &lt;/p&gt;</a:t>
            </a:r>
          </a:p>
          <a:p>
            <a:r>
              <a:rPr lang="en-SG" sz="800" dirty="0"/>
              <a:t>        &lt;p&gt;&lt;input type="text" name="txt"&gt;&lt;/p&gt;</a:t>
            </a:r>
          </a:p>
          <a:p>
            <a:r>
              <a:rPr lang="en-SG" sz="800" dirty="0"/>
              <a:t>        &lt;p&gt;&lt;input type="submit" value="Enter" style="width:100px;height:50px"&gt;&lt;/p&gt;</a:t>
            </a:r>
          </a:p>
          <a:p>
            <a:r>
              <a:rPr lang="en-SG" sz="800" dirty="0"/>
              <a:t>    &lt;/form&gt;</a:t>
            </a:r>
          </a:p>
          <a:p>
            <a:r>
              <a:rPr lang="en-SG" sz="800" dirty="0"/>
              <a:t>&lt;/div&gt;</a:t>
            </a:r>
          </a:p>
        </p:txBody>
      </p:sp>
      <p:sp>
        <p:nvSpPr>
          <p:cNvPr id="9" name="TextBox 8">
            <a:extLst>
              <a:ext uri="{FF2B5EF4-FFF2-40B4-BE49-F238E27FC236}">
                <a16:creationId xmlns:a16="http://schemas.microsoft.com/office/drawing/2014/main" id="{B99C0229-F3BF-1339-37F9-63F921CD3A75}"/>
              </a:ext>
            </a:extLst>
          </p:cNvPr>
          <p:cNvSpPr txBox="1"/>
          <p:nvPr/>
        </p:nvSpPr>
        <p:spPr>
          <a:xfrm>
            <a:off x="304800" y="4724401"/>
            <a:ext cx="3733800" cy="1323439"/>
          </a:xfrm>
          <a:prstGeom prst="rect">
            <a:avLst/>
          </a:prstGeom>
          <a:noFill/>
        </p:spPr>
        <p:txBody>
          <a:bodyPr wrap="square">
            <a:spAutoFit/>
          </a:bodyPr>
          <a:lstStyle/>
          <a:p>
            <a:r>
              <a:rPr lang="en-SG" sz="800" dirty="0"/>
              <a:t>&lt;div class="container"&gt;</a:t>
            </a:r>
          </a:p>
          <a:p>
            <a:r>
              <a:rPr lang="en-SG" sz="800" dirty="0"/>
              <a:t>    &lt;p&gt;&lt;h6&gt;The reply is {{result}}&lt;/h6&gt;&lt;/p&gt;</a:t>
            </a:r>
          </a:p>
          <a:p>
            <a:r>
              <a:rPr lang="en-SG" sz="800" dirty="0"/>
              <a:t>    &lt;form action="/" method="post"&gt;</a:t>
            </a:r>
          </a:p>
          <a:p>
            <a:r>
              <a:rPr lang="en-SG" sz="800" dirty="0"/>
              <a:t>        &lt;p&gt;&lt;input type="submit" value="Another Query" style="width:100px;height:50px;"&gt;&lt;/p&gt;</a:t>
            </a:r>
          </a:p>
          <a:p>
            <a:r>
              <a:rPr lang="en-SG" sz="800" dirty="0"/>
              <a:t>    &lt;/form&gt;</a:t>
            </a:r>
          </a:p>
          <a:p>
            <a:r>
              <a:rPr lang="en-SG" sz="800" dirty="0"/>
              <a:t>    &lt;form action="/end" method="post"&gt;</a:t>
            </a:r>
          </a:p>
          <a:p>
            <a:r>
              <a:rPr lang="en-SG" sz="800" dirty="0"/>
              <a:t>        &lt;p&gt;&lt;input type="submit" value="End" style="width:100px;height:50px;"&gt;&lt;/p&gt;</a:t>
            </a:r>
          </a:p>
          <a:p>
            <a:r>
              <a:rPr lang="en-SG" sz="800" dirty="0"/>
              <a:t>    &lt;/form&gt;</a:t>
            </a:r>
          </a:p>
          <a:p>
            <a:r>
              <a:rPr lang="en-SG" sz="800" dirty="0"/>
              <a:t>&lt;/div&gt;</a:t>
            </a:r>
          </a:p>
        </p:txBody>
      </p:sp>
      <p:sp>
        <p:nvSpPr>
          <p:cNvPr id="11" name="TextBox 10">
            <a:extLst>
              <a:ext uri="{FF2B5EF4-FFF2-40B4-BE49-F238E27FC236}">
                <a16:creationId xmlns:a16="http://schemas.microsoft.com/office/drawing/2014/main" id="{4F87ACF7-949B-7F0D-674B-B85494E0B4A1}"/>
              </a:ext>
            </a:extLst>
          </p:cNvPr>
          <p:cNvSpPr txBox="1"/>
          <p:nvPr/>
        </p:nvSpPr>
        <p:spPr>
          <a:xfrm>
            <a:off x="4419600" y="4747148"/>
            <a:ext cx="4578824" cy="461665"/>
          </a:xfrm>
          <a:prstGeom prst="rect">
            <a:avLst/>
          </a:prstGeom>
          <a:noFill/>
        </p:spPr>
        <p:txBody>
          <a:bodyPr wrap="square">
            <a:spAutoFit/>
          </a:bodyPr>
          <a:lstStyle/>
          <a:p>
            <a:r>
              <a:rPr lang="en-US" sz="800" dirty="0"/>
              <a:t>&lt;div class="container"&gt;</a:t>
            </a:r>
          </a:p>
          <a:p>
            <a:r>
              <a:rPr lang="en-US" sz="800" dirty="0"/>
              <a:t>    &lt;h1&gt;Thank you, Good Bye&lt;/h1&gt;</a:t>
            </a:r>
          </a:p>
          <a:p>
            <a:r>
              <a:rPr lang="en-US" sz="800" dirty="0"/>
              <a:t>&lt;/div&gt;</a:t>
            </a:r>
            <a:endParaRPr lang="en-SG" sz="800" dirty="0"/>
          </a:p>
        </p:txBody>
      </p:sp>
    </p:spTree>
    <p:extLst>
      <p:ext uri="{BB962C8B-B14F-4D97-AF65-F5344CB8AC3E}">
        <p14:creationId xmlns:p14="http://schemas.microsoft.com/office/powerpoint/2010/main" val="232459384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A410F6-5F8D-46ED-8C34-42A2D99395F8}"/>
              </a:ext>
            </a:extLst>
          </p:cNvPr>
          <p:cNvPicPr>
            <a:picLocks noChangeAspect="1"/>
          </p:cNvPicPr>
          <p:nvPr/>
        </p:nvPicPr>
        <p:blipFill>
          <a:blip r:embed="rId2"/>
          <a:stretch>
            <a:fillRect/>
          </a:stretch>
        </p:blipFill>
        <p:spPr>
          <a:xfrm>
            <a:off x="460108" y="1105978"/>
            <a:ext cx="4150549" cy="1300172"/>
          </a:xfrm>
          <a:prstGeom prst="rect">
            <a:avLst/>
          </a:prstGeom>
        </p:spPr>
      </p:pic>
      <p:pic>
        <p:nvPicPr>
          <p:cNvPr id="7" name="Picture 6">
            <a:extLst>
              <a:ext uri="{FF2B5EF4-FFF2-40B4-BE49-F238E27FC236}">
                <a16:creationId xmlns:a16="http://schemas.microsoft.com/office/drawing/2014/main" id="{C554A383-73BC-6ABA-D1C9-6496E559A659}"/>
              </a:ext>
            </a:extLst>
          </p:cNvPr>
          <p:cNvPicPr>
            <a:picLocks noChangeAspect="1"/>
          </p:cNvPicPr>
          <p:nvPr/>
        </p:nvPicPr>
        <p:blipFill>
          <a:blip r:embed="rId3"/>
          <a:stretch>
            <a:fillRect/>
          </a:stretch>
        </p:blipFill>
        <p:spPr>
          <a:xfrm>
            <a:off x="603632" y="2583055"/>
            <a:ext cx="2981232" cy="1277308"/>
          </a:xfrm>
          <a:prstGeom prst="rect">
            <a:avLst/>
          </a:prstGeom>
        </p:spPr>
      </p:pic>
      <p:pic>
        <p:nvPicPr>
          <p:cNvPr id="9" name="Picture 8">
            <a:extLst>
              <a:ext uri="{FF2B5EF4-FFF2-40B4-BE49-F238E27FC236}">
                <a16:creationId xmlns:a16="http://schemas.microsoft.com/office/drawing/2014/main" id="{2B900F4E-5A44-D9FB-6B81-2EA677E2A7BF}"/>
              </a:ext>
            </a:extLst>
          </p:cNvPr>
          <p:cNvPicPr>
            <a:picLocks noChangeAspect="1"/>
          </p:cNvPicPr>
          <p:nvPr/>
        </p:nvPicPr>
        <p:blipFill>
          <a:blip r:embed="rId4"/>
          <a:stretch>
            <a:fillRect/>
          </a:stretch>
        </p:blipFill>
        <p:spPr>
          <a:xfrm>
            <a:off x="530895" y="3815107"/>
            <a:ext cx="3200427" cy="1829932"/>
          </a:xfrm>
          <a:prstGeom prst="rect">
            <a:avLst/>
          </a:prstGeom>
        </p:spPr>
      </p:pic>
      <p:pic>
        <p:nvPicPr>
          <p:cNvPr id="11" name="Picture 10">
            <a:extLst>
              <a:ext uri="{FF2B5EF4-FFF2-40B4-BE49-F238E27FC236}">
                <a16:creationId xmlns:a16="http://schemas.microsoft.com/office/drawing/2014/main" id="{D5E6B6DF-44F3-9763-804F-EE93338F33A8}"/>
              </a:ext>
            </a:extLst>
          </p:cNvPr>
          <p:cNvPicPr>
            <a:picLocks noChangeAspect="1"/>
          </p:cNvPicPr>
          <p:nvPr/>
        </p:nvPicPr>
        <p:blipFill>
          <a:blip r:embed="rId5"/>
          <a:stretch>
            <a:fillRect/>
          </a:stretch>
        </p:blipFill>
        <p:spPr>
          <a:xfrm>
            <a:off x="5060195" y="1262495"/>
            <a:ext cx="3057475" cy="1524874"/>
          </a:xfrm>
          <a:prstGeom prst="rect">
            <a:avLst/>
          </a:prstGeom>
        </p:spPr>
      </p:pic>
      <p:pic>
        <p:nvPicPr>
          <p:cNvPr id="13" name="Picture 12">
            <a:extLst>
              <a:ext uri="{FF2B5EF4-FFF2-40B4-BE49-F238E27FC236}">
                <a16:creationId xmlns:a16="http://schemas.microsoft.com/office/drawing/2014/main" id="{BC8531AA-FF27-9E15-E0A5-D1EBD3233C15}"/>
              </a:ext>
            </a:extLst>
          </p:cNvPr>
          <p:cNvPicPr>
            <a:picLocks noChangeAspect="1"/>
          </p:cNvPicPr>
          <p:nvPr/>
        </p:nvPicPr>
        <p:blipFill>
          <a:blip r:embed="rId6"/>
          <a:stretch>
            <a:fillRect/>
          </a:stretch>
        </p:blipFill>
        <p:spPr>
          <a:xfrm>
            <a:off x="5072950" y="3022132"/>
            <a:ext cx="1904546" cy="1243063"/>
          </a:xfrm>
          <a:prstGeom prst="rect">
            <a:avLst/>
          </a:prstGeom>
        </p:spPr>
      </p:pic>
      <p:pic>
        <p:nvPicPr>
          <p:cNvPr id="15" name="Picture 14">
            <a:extLst>
              <a:ext uri="{FF2B5EF4-FFF2-40B4-BE49-F238E27FC236}">
                <a16:creationId xmlns:a16="http://schemas.microsoft.com/office/drawing/2014/main" id="{11AC85A1-AEEA-B6B8-32DD-2984C3D69ACE}"/>
              </a:ext>
            </a:extLst>
          </p:cNvPr>
          <p:cNvPicPr>
            <a:picLocks noChangeAspect="1"/>
          </p:cNvPicPr>
          <p:nvPr/>
        </p:nvPicPr>
        <p:blipFill>
          <a:blip r:embed="rId7"/>
          <a:stretch>
            <a:fillRect/>
          </a:stretch>
        </p:blipFill>
        <p:spPr>
          <a:xfrm>
            <a:off x="5213137" y="4730073"/>
            <a:ext cx="3528716" cy="918901"/>
          </a:xfrm>
          <a:prstGeom prst="rect">
            <a:avLst/>
          </a:prstGeom>
        </p:spPr>
      </p:pic>
      <p:sp>
        <p:nvSpPr>
          <p:cNvPr id="2" name="Title 1">
            <a:extLst>
              <a:ext uri="{FF2B5EF4-FFF2-40B4-BE49-F238E27FC236}">
                <a16:creationId xmlns:a16="http://schemas.microsoft.com/office/drawing/2014/main" id="{E697162E-4856-189C-DA3C-EFB3F7CA2EE2}"/>
              </a:ext>
            </a:extLst>
          </p:cNvPr>
          <p:cNvSpPr>
            <a:spLocks noGrp="1"/>
          </p:cNvSpPr>
          <p:nvPr>
            <p:ph type="title"/>
          </p:nvPr>
        </p:nvSpPr>
        <p:spPr>
          <a:xfrm>
            <a:off x="199125" y="214854"/>
            <a:ext cx="7886700" cy="994172"/>
          </a:xfrm>
        </p:spPr>
        <p:txBody>
          <a:bodyPr>
            <a:normAutofit/>
          </a:bodyPr>
          <a:lstStyle/>
          <a:p>
            <a:r>
              <a:rPr lang="en-SG" dirty="0"/>
              <a:t>Deploy in pythonwhere.com</a:t>
            </a:r>
          </a:p>
        </p:txBody>
      </p:sp>
    </p:spTree>
    <p:extLst>
      <p:ext uri="{BB962C8B-B14F-4D97-AF65-F5344CB8AC3E}">
        <p14:creationId xmlns:p14="http://schemas.microsoft.com/office/powerpoint/2010/main" val="227744896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FF289-3DBB-A1CA-3471-7626FDA7E634}"/>
              </a:ext>
            </a:extLst>
          </p:cNvPr>
          <p:cNvSpPr>
            <a:spLocks noGrp="1"/>
          </p:cNvSpPr>
          <p:nvPr>
            <p:ph type="title"/>
          </p:nvPr>
        </p:nvSpPr>
        <p:spPr/>
        <p:txBody>
          <a:bodyPr>
            <a:normAutofit fontScale="90000"/>
          </a:bodyPr>
          <a:lstStyle/>
          <a:p>
            <a:r>
              <a:rPr lang="en-SG" dirty="0"/>
              <a:t>Deploy in render - need to create new repository in </a:t>
            </a:r>
            <a:r>
              <a:rPr lang="en-SG" dirty="0" err="1"/>
              <a:t>github</a:t>
            </a:r>
            <a:endParaRPr lang="en-SG" dirty="0"/>
          </a:p>
        </p:txBody>
      </p:sp>
      <p:pic>
        <p:nvPicPr>
          <p:cNvPr id="5" name="Picture 4">
            <a:extLst>
              <a:ext uri="{FF2B5EF4-FFF2-40B4-BE49-F238E27FC236}">
                <a16:creationId xmlns:a16="http://schemas.microsoft.com/office/drawing/2014/main" id="{43D03273-2143-A561-74DD-75E1FFAC951A}"/>
              </a:ext>
            </a:extLst>
          </p:cNvPr>
          <p:cNvPicPr>
            <a:picLocks noChangeAspect="1"/>
          </p:cNvPicPr>
          <p:nvPr/>
        </p:nvPicPr>
        <p:blipFill>
          <a:blip r:embed="rId2"/>
          <a:stretch>
            <a:fillRect/>
          </a:stretch>
        </p:blipFill>
        <p:spPr>
          <a:xfrm>
            <a:off x="1741714" y="2226939"/>
            <a:ext cx="6773636" cy="2778115"/>
          </a:xfrm>
          <a:prstGeom prst="rect">
            <a:avLst/>
          </a:prstGeom>
        </p:spPr>
      </p:pic>
      <p:sp>
        <p:nvSpPr>
          <p:cNvPr id="4" name="TextBox 3">
            <a:extLst>
              <a:ext uri="{FF2B5EF4-FFF2-40B4-BE49-F238E27FC236}">
                <a16:creationId xmlns:a16="http://schemas.microsoft.com/office/drawing/2014/main" id="{8A75F4BD-ABDB-1E1A-D237-DB53D960828F}"/>
              </a:ext>
            </a:extLst>
          </p:cNvPr>
          <p:cNvSpPr txBox="1"/>
          <p:nvPr/>
        </p:nvSpPr>
        <p:spPr>
          <a:xfrm>
            <a:off x="332015" y="4206479"/>
            <a:ext cx="4572000" cy="1131079"/>
          </a:xfrm>
          <a:prstGeom prst="rect">
            <a:avLst/>
          </a:prstGeom>
          <a:noFill/>
        </p:spPr>
        <p:txBody>
          <a:bodyPr wrap="square">
            <a:spAutoFit/>
          </a:bodyPr>
          <a:lstStyle/>
          <a:p>
            <a:r>
              <a:rPr lang="en-SG" sz="1350" dirty="0"/>
              <a:t>requirements.txt</a:t>
            </a:r>
          </a:p>
          <a:p>
            <a:endParaRPr lang="en-SG" sz="1350" dirty="0"/>
          </a:p>
          <a:p>
            <a:r>
              <a:rPr lang="en-SG" sz="1350" dirty="0"/>
              <a:t>flask</a:t>
            </a:r>
          </a:p>
          <a:p>
            <a:r>
              <a:rPr lang="en-SG" sz="1350" dirty="0"/>
              <a:t>replicate</a:t>
            </a:r>
          </a:p>
          <a:p>
            <a:r>
              <a:rPr lang="en-SG" sz="1350" dirty="0" err="1"/>
              <a:t>gunicorn</a:t>
            </a:r>
            <a:endParaRPr lang="en-SG" sz="1350" dirty="0"/>
          </a:p>
        </p:txBody>
      </p:sp>
    </p:spTree>
    <p:extLst>
      <p:ext uri="{BB962C8B-B14F-4D97-AF65-F5344CB8AC3E}">
        <p14:creationId xmlns:p14="http://schemas.microsoft.com/office/powerpoint/2010/main" val="258418618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12BF9-59F8-A409-4935-4405CF8484BC}"/>
              </a:ext>
            </a:extLst>
          </p:cNvPr>
          <p:cNvSpPr>
            <a:spLocks noGrp="1"/>
          </p:cNvSpPr>
          <p:nvPr>
            <p:ph type="title"/>
          </p:nvPr>
        </p:nvSpPr>
        <p:spPr>
          <a:xfrm>
            <a:off x="286603" y="843410"/>
            <a:ext cx="8795982" cy="2069034"/>
          </a:xfrm>
        </p:spPr>
        <p:txBody>
          <a:bodyPr>
            <a:normAutofit fontScale="90000"/>
          </a:bodyPr>
          <a:lstStyle/>
          <a:p>
            <a:r>
              <a:rPr lang="en-SG" dirty="0"/>
              <a:t>Render.com – need to create web service and link to </a:t>
            </a:r>
            <a:r>
              <a:rPr lang="en-SG" dirty="0" err="1"/>
              <a:t>github</a:t>
            </a:r>
            <a:br>
              <a:rPr lang="en-SG" dirty="0"/>
            </a:br>
            <a:r>
              <a:rPr lang="en-SG" sz="4900" dirty="0">
                <a:solidFill>
                  <a:srgbClr val="FF0000"/>
                </a:solidFill>
              </a:rPr>
              <a:t>remember to select runtime as python3</a:t>
            </a:r>
            <a:br>
              <a:rPr lang="en-SG" sz="4900" dirty="0">
                <a:solidFill>
                  <a:srgbClr val="FF0000"/>
                </a:solidFill>
              </a:rPr>
            </a:br>
            <a:r>
              <a:rPr lang="en-SG" sz="4900" dirty="0">
                <a:solidFill>
                  <a:srgbClr val="FF0000"/>
                </a:solidFill>
              </a:rPr>
              <a:t>start command - </a:t>
            </a:r>
            <a:r>
              <a:rPr lang="en-SG" sz="4900" dirty="0" err="1">
                <a:solidFill>
                  <a:srgbClr val="FF0000"/>
                </a:solidFill>
              </a:rPr>
              <a:t>gunicorn</a:t>
            </a:r>
            <a:r>
              <a:rPr lang="en-SG" sz="4900" dirty="0">
                <a:solidFill>
                  <a:srgbClr val="FF0000"/>
                </a:solidFill>
              </a:rPr>
              <a:t> </a:t>
            </a:r>
            <a:r>
              <a:rPr lang="en-SG" sz="4900" dirty="0" err="1">
                <a:solidFill>
                  <a:srgbClr val="FF0000"/>
                </a:solidFill>
              </a:rPr>
              <a:t>app:app</a:t>
            </a:r>
            <a:endParaRPr lang="en-SG" sz="4900" dirty="0">
              <a:solidFill>
                <a:srgbClr val="FF0000"/>
              </a:solidFill>
            </a:endParaRPr>
          </a:p>
        </p:txBody>
      </p:sp>
      <p:pic>
        <p:nvPicPr>
          <p:cNvPr id="5" name="Picture 4">
            <a:extLst>
              <a:ext uri="{FF2B5EF4-FFF2-40B4-BE49-F238E27FC236}">
                <a16:creationId xmlns:a16="http://schemas.microsoft.com/office/drawing/2014/main" id="{D61BA8FB-2A0B-72ED-2073-B2CBF5212B7B}"/>
              </a:ext>
            </a:extLst>
          </p:cNvPr>
          <p:cNvPicPr>
            <a:picLocks noChangeAspect="1"/>
          </p:cNvPicPr>
          <p:nvPr/>
        </p:nvPicPr>
        <p:blipFill>
          <a:blip r:embed="rId2"/>
          <a:stretch>
            <a:fillRect/>
          </a:stretch>
        </p:blipFill>
        <p:spPr>
          <a:xfrm>
            <a:off x="152400" y="3429000"/>
            <a:ext cx="5637681" cy="3255291"/>
          </a:xfrm>
          <a:prstGeom prst="rect">
            <a:avLst/>
          </a:prstGeom>
        </p:spPr>
      </p:pic>
      <p:sp>
        <p:nvSpPr>
          <p:cNvPr id="3" name="TextBox 2">
            <a:extLst>
              <a:ext uri="{FF2B5EF4-FFF2-40B4-BE49-F238E27FC236}">
                <a16:creationId xmlns:a16="http://schemas.microsoft.com/office/drawing/2014/main" id="{36F345D4-4847-B4FB-B455-D39AA92E2DA4}"/>
              </a:ext>
            </a:extLst>
          </p:cNvPr>
          <p:cNvSpPr txBox="1"/>
          <p:nvPr/>
        </p:nvSpPr>
        <p:spPr>
          <a:xfrm>
            <a:off x="6172200" y="4114800"/>
            <a:ext cx="2121090" cy="1477328"/>
          </a:xfrm>
          <a:prstGeom prst="rect">
            <a:avLst/>
          </a:prstGeom>
          <a:noFill/>
        </p:spPr>
        <p:txBody>
          <a:bodyPr wrap="square">
            <a:spAutoFit/>
          </a:bodyPr>
          <a:lstStyle/>
          <a:p>
            <a:r>
              <a:rPr lang="en-SG" dirty="0"/>
              <a:t>requirements.txt </a:t>
            </a:r>
          </a:p>
          <a:p>
            <a:endParaRPr lang="en-SG" dirty="0"/>
          </a:p>
          <a:p>
            <a:r>
              <a:rPr lang="en-SG" dirty="0"/>
              <a:t>flask</a:t>
            </a:r>
          </a:p>
          <a:p>
            <a:r>
              <a:rPr lang="en-SG" dirty="0"/>
              <a:t>google-</a:t>
            </a:r>
            <a:r>
              <a:rPr lang="en-SG" dirty="0" err="1"/>
              <a:t>generativeai</a:t>
            </a:r>
            <a:endParaRPr lang="en-SG" dirty="0"/>
          </a:p>
          <a:p>
            <a:r>
              <a:rPr lang="en-SG" dirty="0" err="1"/>
              <a:t>gunicorn</a:t>
            </a:r>
            <a:endParaRPr lang="en-SG" dirty="0"/>
          </a:p>
        </p:txBody>
      </p:sp>
    </p:spTree>
    <p:extLst>
      <p:ext uri="{BB962C8B-B14F-4D97-AF65-F5344CB8AC3E}">
        <p14:creationId xmlns:p14="http://schemas.microsoft.com/office/powerpoint/2010/main" val="3418507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A720-9D54-95F9-B885-CC93ABE9DA19}"/>
              </a:ext>
            </a:extLst>
          </p:cNvPr>
          <p:cNvSpPr>
            <a:spLocks noGrp="1"/>
          </p:cNvSpPr>
          <p:nvPr>
            <p:ph type="title"/>
          </p:nvPr>
        </p:nvSpPr>
        <p:spPr>
          <a:xfrm>
            <a:off x="307075" y="167429"/>
            <a:ext cx="8229600" cy="1143000"/>
          </a:xfrm>
        </p:spPr>
        <p:txBody>
          <a:bodyPr/>
          <a:lstStyle/>
          <a:p>
            <a:r>
              <a:rPr lang="en-US" dirty="0"/>
              <a:t>ChatGPT vs Bard</a:t>
            </a:r>
            <a:endParaRPr lang="en-SG" dirty="0"/>
          </a:p>
        </p:txBody>
      </p:sp>
      <p:sp>
        <p:nvSpPr>
          <p:cNvPr id="4" name="Footer Placeholder 3">
            <a:extLst>
              <a:ext uri="{FF2B5EF4-FFF2-40B4-BE49-F238E27FC236}">
                <a16:creationId xmlns:a16="http://schemas.microsoft.com/office/drawing/2014/main" id="{33C284B9-30D5-7E3F-40F8-4090B0F0E513}"/>
              </a:ext>
            </a:extLst>
          </p:cNvPr>
          <p:cNvSpPr>
            <a:spLocks noGrp="1"/>
          </p:cNvSpPr>
          <p:nvPr>
            <p:ph type="ftr" sz="quarter" idx="11"/>
          </p:nvPr>
        </p:nvSpPr>
        <p:spPr/>
        <p:txBody>
          <a:bodyPr/>
          <a:lstStyle/>
          <a:p>
            <a:r>
              <a:rPr lang="en-US"/>
              <a:t>Research centre / College / School Name Here</a:t>
            </a:r>
            <a:endParaRPr lang="en-US" dirty="0"/>
          </a:p>
        </p:txBody>
      </p:sp>
      <p:pic>
        <p:nvPicPr>
          <p:cNvPr id="8" name="Picture 7">
            <a:extLst>
              <a:ext uri="{FF2B5EF4-FFF2-40B4-BE49-F238E27FC236}">
                <a16:creationId xmlns:a16="http://schemas.microsoft.com/office/drawing/2014/main" id="{6393676E-AF43-3C79-746B-A1FC9877EE12}"/>
              </a:ext>
            </a:extLst>
          </p:cNvPr>
          <p:cNvPicPr>
            <a:picLocks noChangeAspect="1"/>
          </p:cNvPicPr>
          <p:nvPr/>
        </p:nvPicPr>
        <p:blipFill>
          <a:blip r:embed="rId2"/>
          <a:stretch>
            <a:fillRect/>
          </a:stretch>
        </p:blipFill>
        <p:spPr>
          <a:xfrm>
            <a:off x="307074" y="1457301"/>
            <a:ext cx="8513337" cy="4342997"/>
          </a:xfrm>
          <a:prstGeom prst="rect">
            <a:avLst/>
          </a:prstGeom>
        </p:spPr>
      </p:pic>
    </p:spTree>
    <p:extLst>
      <p:ext uri="{BB962C8B-B14F-4D97-AF65-F5344CB8AC3E}">
        <p14:creationId xmlns:p14="http://schemas.microsoft.com/office/powerpoint/2010/main" val="18705670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3A7D2-5141-9D87-C01F-F2D85C57E477}"/>
              </a:ext>
            </a:extLst>
          </p:cNvPr>
          <p:cNvSpPr>
            <a:spLocks noGrp="1"/>
          </p:cNvSpPr>
          <p:nvPr>
            <p:ph type="title"/>
          </p:nvPr>
        </p:nvSpPr>
        <p:spPr/>
        <p:txBody>
          <a:bodyPr/>
          <a:lstStyle/>
          <a:p>
            <a:r>
              <a:rPr lang="en-SG"/>
              <a:t>Upload using git</a:t>
            </a:r>
          </a:p>
        </p:txBody>
      </p:sp>
      <p:sp>
        <p:nvSpPr>
          <p:cNvPr id="5" name="TextBox 4">
            <a:extLst>
              <a:ext uri="{FF2B5EF4-FFF2-40B4-BE49-F238E27FC236}">
                <a16:creationId xmlns:a16="http://schemas.microsoft.com/office/drawing/2014/main" id="{92C3F3E0-4F37-1264-7371-01436FBED10F}"/>
              </a:ext>
            </a:extLst>
          </p:cNvPr>
          <p:cNvSpPr txBox="1"/>
          <p:nvPr/>
        </p:nvSpPr>
        <p:spPr>
          <a:xfrm>
            <a:off x="446964" y="3733800"/>
            <a:ext cx="4572000" cy="2308324"/>
          </a:xfrm>
          <a:prstGeom prst="rect">
            <a:avLst/>
          </a:prstGeom>
          <a:noFill/>
        </p:spPr>
        <p:txBody>
          <a:bodyPr wrap="square">
            <a:spAutoFit/>
          </a:bodyPr>
          <a:lstStyle/>
          <a:p>
            <a:r>
              <a:rPr lang="en-SG" dirty="0"/>
              <a:t>echo "# </a:t>
            </a:r>
            <a:r>
              <a:rPr lang="en-SG" dirty="0" err="1"/>
              <a:t>testgit</a:t>
            </a:r>
            <a:r>
              <a:rPr lang="en-SG" dirty="0"/>
              <a:t>" &gt;&gt; README.md</a:t>
            </a:r>
          </a:p>
          <a:p>
            <a:r>
              <a:rPr lang="en-SG" dirty="0"/>
              <a:t>git </a:t>
            </a:r>
            <a:r>
              <a:rPr lang="en-SG" dirty="0" err="1"/>
              <a:t>init</a:t>
            </a:r>
            <a:endParaRPr lang="en-SG" dirty="0"/>
          </a:p>
          <a:p>
            <a:r>
              <a:rPr lang="en-SG" dirty="0"/>
              <a:t>git add README.md</a:t>
            </a:r>
          </a:p>
          <a:p>
            <a:r>
              <a:rPr lang="en-SG" dirty="0"/>
              <a:t>git commit -m "first commit"</a:t>
            </a:r>
          </a:p>
          <a:p>
            <a:r>
              <a:rPr lang="en-SG" dirty="0"/>
              <a:t>git branch -M main</a:t>
            </a:r>
          </a:p>
          <a:p>
            <a:r>
              <a:rPr lang="en-SG" dirty="0"/>
              <a:t>git remote add origin https://github.com/teohteiktoe/testgit.git</a:t>
            </a:r>
          </a:p>
          <a:p>
            <a:r>
              <a:rPr lang="en-SG" dirty="0"/>
              <a:t>git push -u origin main</a:t>
            </a:r>
          </a:p>
        </p:txBody>
      </p:sp>
      <p:sp>
        <p:nvSpPr>
          <p:cNvPr id="4" name="TextBox 3">
            <a:extLst>
              <a:ext uri="{FF2B5EF4-FFF2-40B4-BE49-F238E27FC236}">
                <a16:creationId xmlns:a16="http://schemas.microsoft.com/office/drawing/2014/main" id="{5A911355-60DB-5237-4C25-5E2C408DF2E3}"/>
              </a:ext>
            </a:extLst>
          </p:cNvPr>
          <p:cNvSpPr txBox="1"/>
          <p:nvPr/>
        </p:nvSpPr>
        <p:spPr>
          <a:xfrm>
            <a:off x="533400" y="1752600"/>
            <a:ext cx="4572000" cy="1477328"/>
          </a:xfrm>
          <a:prstGeom prst="rect">
            <a:avLst/>
          </a:prstGeom>
          <a:noFill/>
        </p:spPr>
        <p:txBody>
          <a:bodyPr wrap="square">
            <a:spAutoFit/>
          </a:bodyPr>
          <a:lstStyle/>
          <a:p>
            <a:r>
              <a:rPr lang="en-US" dirty="0"/>
              <a:t>We need to first configure our name and email</a:t>
            </a:r>
            <a:br>
              <a:rPr lang="en-US" dirty="0"/>
            </a:br>
            <a:r>
              <a:rPr lang="en-US" dirty="0"/>
              <a:t>git config --global </a:t>
            </a:r>
            <a:r>
              <a:rPr lang="en-US" dirty="0" err="1"/>
              <a:t>user.email</a:t>
            </a:r>
            <a:r>
              <a:rPr lang="en-US" dirty="0"/>
              <a:t> “Email Address” (</a:t>
            </a:r>
            <a:r>
              <a:rPr lang="en-US" dirty="0" err="1"/>
              <a:t>eg</a:t>
            </a:r>
            <a:r>
              <a:rPr lang="en-US" dirty="0"/>
              <a:t> git config --global </a:t>
            </a:r>
            <a:r>
              <a:rPr lang="en-US" dirty="0" err="1"/>
              <a:t>user.email</a:t>
            </a:r>
            <a:r>
              <a:rPr lang="en-US" dirty="0"/>
              <a:t> "teohteiktoe@gmail.com")</a:t>
            </a:r>
            <a:br>
              <a:rPr lang="en-US" dirty="0"/>
            </a:br>
            <a:r>
              <a:rPr lang="en-US" dirty="0"/>
              <a:t>git config --global user.name "Name" </a:t>
            </a:r>
          </a:p>
        </p:txBody>
      </p:sp>
    </p:spTree>
    <p:extLst>
      <p:ext uri="{BB962C8B-B14F-4D97-AF65-F5344CB8AC3E}">
        <p14:creationId xmlns:p14="http://schemas.microsoft.com/office/powerpoint/2010/main" val="37794639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F6E-29C9-A533-325E-EC34598ABE10}"/>
              </a:ext>
            </a:extLst>
          </p:cNvPr>
          <p:cNvSpPr>
            <a:spLocks noGrp="1"/>
          </p:cNvSpPr>
          <p:nvPr>
            <p:ph type="title"/>
          </p:nvPr>
        </p:nvSpPr>
        <p:spPr>
          <a:xfrm>
            <a:off x="542925" y="2707482"/>
            <a:ext cx="7886700" cy="994172"/>
          </a:xfrm>
        </p:spPr>
        <p:txBody>
          <a:bodyPr>
            <a:normAutofit fontScale="90000"/>
          </a:bodyPr>
          <a:lstStyle/>
          <a:p>
            <a:r>
              <a:rPr lang="en-SG" dirty="0" err="1"/>
              <a:t>ImageGPT</a:t>
            </a:r>
            <a:r>
              <a:rPr lang="en-SG" dirty="0"/>
              <a:t> </a:t>
            </a:r>
            <a:br>
              <a:rPr lang="en-SG" dirty="0"/>
            </a:br>
            <a:br>
              <a:rPr lang="en-SG" dirty="0"/>
            </a:br>
            <a:r>
              <a:rPr lang="en-SG" sz="2325" dirty="0"/>
              <a:t>use </a:t>
            </a:r>
            <a:r>
              <a:rPr lang="en-SG" sz="2325" dirty="0" err="1"/>
              <a:t>Midjourney</a:t>
            </a:r>
            <a:r>
              <a:rPr lang="en-SG" sz="2325" dirty="0"/>
              <a:t> (need to register replicate.com first to get the API, but replicate.com use </a:t>
            </a:r>
            <a:r>
              <a:rPr lang="en-SG" sz="2325" dirty="0" err="1"/>
              <a:t>github</a:t>
            </a:r>
            <a:r>
              <a:rPr lang="en-SG" sz="2325" dirty="0"/>
              <a:t>, need to register </a:t>
            </a:r>
            <a:r>
              <a:rPr lang="en-SG" sz="2325" dirty="0" err="1"/>
              <a:t>github</a:t>
            </a:r>
            <a:r>
              <a:rPr lang="en-SG" sz="2325" dirty="0"/>
              <a:t> also)</a:t>
            </a:r>
          </a:p>
        </p:txBody>
      </p:sp>
    </p:spTree>
    <p:extLst>
      <p:ext uri="{BB962C8B-B14F-4D97-AF65-F5344CB8AC3E}">
        <p14:creationId xmlns:p14="http://schemas.microsoft.com/office/powerpoint/2010/main" val="37397525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C0139-CF2F-0F1C-4804-60253CAA4CF2}"/>
              </a:ext>
            </a:extLst>
          </p:cNvPr>
          <p:cNvSpPr>
            <a:spLocks noGrp="1"/>
          </p:cNvSpPr>
          <p:nvPr>
            <p:ph type="title"/>
          </p:nvPr>
        </p:nvSpPr>
        <p:spPr>
          <a:xfrm>
            <a:off x="628650" y="1131094"/>
            <a:ext cx="8315325" cy="640556"/>
          </a:xfrm>
        </p:spPr>
        <p:txBody>
          <a:bodyPr>
            <a:normAutofit fontScale="90000"/>
          </a:bodyPr>
          <a:lstStyle/>
          <a:p>
            <a:r>
              <a:rPr lang="en-SG" dirty="0"/>
              <a:t>Discord – from </a:t>
            </a:r>
            <a:r>
              <a:rPr lang="en-SG" dirty="0" err="1"/>
              <a:t>Midjourney</a:t>
            </a:r>
            <a:r>
              <a:rPr lang="en-SG" dirty="0"/>
              <a:t> to discord -&gt; /image to draw</a:t>
            </a:r>
          </a:p>
        </p:txBody>
      </p:sp>
      <p:pic>
        <p:nvPicPr>
          <p:cNvPr id="5" name="Picture 4">
            <a:extLst>
              <a:ext uri="{FF2B5EF4-FFF2-40B4-BE49-F238E27FC236}">
                <a16:creationId xmlns:a16="http://schemas.microsoft.com/office/drawing/2014/main" id="{25DEAB55-EC16-0EC5-34AB-F0F87F586DE6}"/>
              </a:ext>
            </a:extLst>
          </p:cNvPr>
          <p:cNvPicPr>
            <a:picLocks noChangeAspect="1"/>
          </p:cNvPicPr>
          <p:nvPr/>
        </p:nvPicPr>
        <p:blipFill>
          <a:blip r:embed="rId2"/>
          <a:stretch>
            <a:fillRect/>
          </a:stretch>
        </p:blipFill>
        <p:spPr>
          <a:xfrm>
            <a:off x="3836724" y="2143102"/>
            <a:ext cx="4805275" cy="3583805"/>
          </a:xfrm>
          <a:prstGeom prst="rect">
            <a:avLst/>
          </a:prstGeom>
        </p:spPr>
      </p:pic>
      <p:pic>
        <p:nvPicPr>
          <p:cNvPr id="7" name="Picture 6">
            <a:extLst>
              <a:ext uri="{FF2B5EF4-FFF2-40B4-BE49-F238E27FC236}">
                <a16:creationId xmlns:a16="http://schemas.microsoft.com/office/drawing/2014/main" id="{671EEB22-267A-260E-61C0-30B6456904E2}"/>
              </a:ext>
            </a:extLst>
          </p:cNvPr>
          <p:cNvPicPr>
            <a:picLocks noChangeAspect="1"/>
          </p:cNvPicPr>
          <p:nvPr/>
        </p:nvPicPr>
        <p:blipFill>
          <a:blip r:embed="rId3"/>
          <a:stretch>
            <a:fillRect/>
          </a:stretch>
        </p:blipFill>
        <p:spPr>
          <a:xfrm>
            <a:off x="502002" y="2206758"/>
            <a:ext cx="2807503" cy="3793992"/>
          </a:xfrm>
          <a:prstGeom prst="rect">
            <a:avLst/>
          </a:prstGeom>
        </p:spPr>
      </p:pic>
    </p:spTree>
    <p:extLst>
      <p:ext uri="{BB962C8B-B14F-4D97-AF65-F5344CB8AC3E}">
        <p14:creationId xmlns:p14="http://schemas.microsoft.com/office/powerpoint/2010/main" val="30752026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B203-7027-FCBA-CD18-232B13B6D8D8}"/>
              </a:ext>
            </a:extLst>
          </p:cNvPr>
          <p:cNvSpPr>
            <a:spLocks noGrp="1"/>
          </p:cNvSpPr>
          <p:nvPr>
            <p:ph type="title"/>
          </p:nvPr>
        </p:nvSpPr>
        <p:spPr/>
        <p:txBody>
          <a:bodyPr/>
          <a:lstStyle/>
          <a:p>
            <a:r>
              <a:rPr lang="en-SG" dirty="0"/>
              <a:t>Replicate.com</a:t>
            </a:r>
          </a:p>
        </p:txBody>
      </p:sp>
      <p:pic>
        <p:nvPicPr>
          <p:cNvPr id="4" name="Picture 3">
            <a:extLst>
              <a:ext uri="{FF2B5EF4-FFF2-40B4-BE49-F238E27FC236}">
                <a16:creationId xmlns:a16="http://schemas.microsoft.com/office/drawing/2014/main" id="{D9481F9D-E021-EE15-1300-1E7EB8088A7F}"/>
              </a:ext>
            </a:extLst>
          </p:cNvPr>
          <p:cNvPicPr>
            <a:picLocks noChangeAspect="1"/>
          </p:cNvPicPr>
          <p:nvPr/>
        </p:nvPicPr>
        <p:blipFill>
          <a:blip r:embed="rId2"/>
          <a:stretch>
            <a:fillRect/>
          </a:stretch>
        </p:blipFill>
        <p:spPr>
          <a:xfrm>
            <a:off x="1848449" y="2228950"/>
            <a:ext cx="5341209" cy="3147498"/>
          </a:xfrm>
          <a:prstGeom prst="rect">
            <a:avLst/>
          </a:prstGeom>
        </p:spPr>
      </p:pic>
    </p:spTree>
    <p:extLst>
      <p:ext uri="{BB962C8B-B14F-4D97-AF65-F5344CB8AC3E}">
        <p14:creationId xmlns:p14="http://schemas.microsoft.com/office/powerpoint/2010/main" val="37660489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39BB7-E790-7D66-051D-355BDFC5D035}"/>
              </a:ext>
            </a:extLst>
          </p:cNvPr>
          <p:cNvSpPr>
            <a:spLocks noGrp="1"/>
          </p:cNvSpPr>
          <p:nvPr>
            <p:ph type="title"/>
          </p:nvPr>
        </p:nvSpPr>
        <p:spPr>
          <a:xfrm>
            <a:off x="304800" y="56629"/>
            <a:ext cx="8229600" cy="1143000"/>
          </a:xfrm>
        </p:spPr>
        <p:txBody>
          <a:bodyPr/>
          <a:lstStyle/>
          <a:p>
            <a:r>
              <a:rPr lang="en-SG" dirty="0"/>
              <a:t>Replicate.com</a:t>
            </a:r>
          </a:p>
        </p:txBody>
      </p:sp>
      <p:sp>
        <p:nvSpPr>
          <p:cNvPr id="4" name="TextBox 3">
            <a:extLst>
              <a:ext uri="{FF2B5EF4-FFF2-40B4-BE49-F238E27FC236}">
                <a16:creationId xmlns:a16="http://schemas.microsoft.com/office/drawing/2014/main" id="{C16D912A-A66F-0195-A77B-33227690336D}"/>
              </a:ext>
            </a:extLst>
          </p:cNvPr>
          <p:cNvSpPr txBox="1"/>
          <p:nvPr/>
        </p:nvSpPr>
        <p:spPr>
          <a:xfrm>
            <a:off x="381000" y="1174609"/>
            <a:ext cx="8382000" cy="4893647"/>
          </a:xfrm>
          <a:prstGeom prst="rect">
            <a:avLst/>
          </a:prstGeom>
          <a:noFill/>
        </p:spPr>
        <p:txBody>
          <a:bodyPr wrap="square">
            <a:spAutoFit/>
          </a:bodyPr>
          <a:lstStyle/>
          <a:p>
            <a:r>
              <a:rPr lang="en-SG" sz="1400" dirty="0"/>
              <a:t>pip install replicate</a:t>
            </a:r>
          </a:p>
          <a:p>
            <a:endParaRPr lang="en-SG" sz="1400" dirty="0"/>
          </a:p>
          <a:p>
            <a:r>
              <a:rPr lang="en-SG" sz="1400" dirty="0"/>
              <a:t>import replicate</a:t>
            </a:r>
          </a:p>
          <a:p>
            <a:r>
              <a:rPr lang="en-SG" sz="1400" dirty="0"/>
              <a:t>import </a:t>
            </a:r>
            <a:r>
              <a:rPr lang="en-SG" sz="1400" dirty="0" err="1"/>
              <a:t>os</a:t>
            </a:r>
            <a:endParaRPr lang="en-SG" sz="1400" dirty="0"/>
          </a:p>
          <a:p>
            <a:endParaRPr lang="en-SG" sz="1400" dirty="0"/>
          </a:p>
          <a:p>
            <a:r>
              <a:rPr lang="fr-FR" sz="1400" dirty="0" err="1"/>
              <a:t>os.environ</a:t>
            </a:r>
            <a:r>
              <a:rPr lang="fr-FR" sz="1400" dirty="0"/>
              <a:t>["REPLICATE_API_TOKEN"]="787f515cb0624813736c11e7fefec66473394f02"</a:t>
            </a:r>
          </a:p>
          <a:p>
            <a:endParaRPr lang="fr-FR" sz="1400" dirty="0"/>
          </a:p>
          <a:p>
            <a:r>
              <a:rPr lang="fr-FR" sz="1400" dirty="0"/>
              <a:t>inputs = input("Enter : ")</a:t>
            </a:r>
          </a:p>
          <a:p>
            <a:endParaRPr lang="fr-FR" sz="1400" dirty="0"/>
          </a:p>
          <a:p>
            <a:r>
              <a:rPr lang="en-SG" sz="1400" dirty="0"/>
              <a:t>r = </a:t>
            </a:r>
            <a:r>
              <a:rPr lang="en-SG" sz="1400" dirty="0" err="1"/>
              <a:t>replicate.run</a:t>
            </a:r>
            <a:r>
              <a:rPr lang="en-SG" sz="1400" dirty="0"/>
              <a:t>(</a:t>
            </a:r>
          </a:p>
          <a:p>
            <a:r>
              <a:rPr lang="en-SG" sz="1400" dirty="0"/>
              <a:t>    "stability-ai/stable-diffusion:db21e45d3f7023abc2a46ee38a23973f6dce16bb082a930b0c49861f96d1e5bf",</a:t>
            </a:r>
          </a:p>
          <a:p>
            <a:r>
              <a:rPr lang="en-SG" sz="1400" dirty="0"/>
              <a:t>    input={</a:t>
            </a:r>
          </a:p>
          <a:p>
            <a:r>
              <a:rPr lang="en-SG" sz="1400" dirty="0"/>
              <a:t>        "prompt": inputs,</a:t>
            </a:r>
          </a:p>
          <a:p>
            <a:r>
              <a:rPr lang="en-SG" sz="1400" dirty="0"/>
              <a:t>}</a:t>
            </a:r>
          </a:p>
          <a:p>
            <a:r>
              <a:rPr lang="en-SG" sz="1400" dirty="0"/>
              <a:t>)</a:t>
            </a:r>
          </a:p>
          <a:p>
            <a:r>
              <a:rPr lang="en-SG" sz="1400" dirty="0"/>
              <a:t>print(r)</a:t>
            </a:r>
          </a:p>
          <a:p>
            <a:endParaRPr lang="en-SG" sz="1400" dirty="0"/>
          </a:p>
          <a:p>
            <a:r>
              <a:rPr lang="en-US" sz="1400" dirty="0"/>
              <a:t>import requests</a:t>
            </a:r>
          </a:p>
          <a:p>
            <a:r>
              <a:rPr lang="en-US" sz="1400" dirty="0"/>
              <a:t>from PIL import Image</a:t>
            </a:r>
          </a:p>
          <a:p>
            <a:r>
              <a:rPr lang="en-US" sz="1400" dirty="0"/>
              <a:t>r = </a:t>
            </a:r>
            <a:r>
              <a:rPr lang="en-US" sz="1400" dirty="0" err="1"/>
              <a:t>Image.open</a:t>
            </a:r>
            <a:r>
              <a:rPr lang="en-US" sz="1400" dirty="0"/>
              <a:t>(</a:t>
            </a:r>
            <a:r>
              <a:rPr lang="en-US" sz="1400" dirty="0" err="1"/>
              <a:t>requests.get</a:t>
            </a:r>
            <a:r>
              <a:rPr lang="en-US" sz="1400" dirty="0"/>
              <a:t>(r[0], stream=True).raw)</a:t>
            </a:r>
          </a:p>
          <a:p>
            <a:r>
              <a:rPr lang="en-US" sz="1400" dirty="0"/>
              <a:t>r</a:t>
            </a:r>
            <a:endParaRPr lang="en-SG" dirty="0"/>
          </a:p>
          <a:p>
            <a:endParaRPr lang="en-SG" dirty="0"/>
          </a:p>
        </p:txBody>
      </p:sp>
      <p:sp>
        <p:nvSpPr>
          <p:cNvPr id="6" name="TextBox 5">
            <a:extLst>
              <a:ext uri="{FF2B5EF4-FFF2-40B4-BE49-F238E27FC236}">
                <a16:creationId xmlns:a16="http://schemas.microsoft.com/office/drawing/2014/main" id="{FDB2CA6A-E9EF-A4C1-FF23-A3BCB7761E69}"/>
              </a:ext>
            </a:extLst>
          </p:cNvPr>
          <p:cNvSpPr txBox="1"/>
          <p:nvPr/>
        </p:nvSpPr>
        <p:spPr>
          <a:xfrm>
            <a:off x="3581400" y="307006"/>
            <a:ext cx="4572000" cy="923330"/>
          </a:xfrm>
          <a:prstGeom prst="rect">
            <a:avLst/>
          </a:prstGeom>
          <a:noFill/>
        </p:spPr>
        <p:txBody>
          <a:bodyPr wrap="square">
            <a:spAutoFit/>
          </a:bodyPr>
          <a:lstStyle/>
          <a:p>
            <a:r>
              <a:rPr lang="en-SG" dirty="0"/>
              <a:t>https://colab.research.google.com/drive/1MONXHbUv9aNVYn3_--g6yiBj_OdrQsGZ?usp=drive_link</a:t>
            </a:r>
          </a:p>
        </p:txBody>
      </p:sp>
    </p:spTree>
    <p:extLst>
      <p:ext uri="{BB962C8B-B14F-4D97-AF65-F5344CB8AC3E}">
        <p14:creationId xmlns:p14="http://schemas.microsoft.com/office/powerpoint/2010/main" val="23786785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D4255-42B2-E140-95F6-D49C47C41489}"/>
              </a:ext>
            </a:extLst>
          </p:cNvPr>
          <p:cNvSpPr>
            <a:spLocks noGrp="1"/>
          </p:cNvSpPr>
          <p:nvPr>
            <p:ph type="title"/>
          </p:nvPr>
        </p:nvSpPr>
        <p:spPr>
          <a:xfrm>
            <a:off x="1076468" y="312165"/>
            <a:ext cx="6172200" cy="857250"/>
          </a:xfrm>
        </p:spPr>
        <p:txBody>
          <a:bodyPr>
            <a:normAutofit fontScale="90000"/>
          </a:bodyPr>
          <a:lstStyle/>
          <a:p>
            <a:r>
              <a:rPr lang="en-SG" dirty="0"/>
              <a:t>3 pages – submit buttons</a:t>
            </a:r>
          </a:p>
        </p:txBody>
      </p:sp>
      <p:sp>
        <p:nvSpPr>
          <p:cNvPr id="5" name="TextBox 4">
            <a:extLst>
              <a:ext uri="{FF2B5EF4-FFF2-40B4-BE49-F238E27FC236}">
                <a16:creationId xmlns:a16="http://schemas.microsoft.com/office/drawing/2014/main" id="{D0411717-E082-3C4A-F0B5-7761A2062071}"/>
              </a:ext>
            </a:extLst>
          </p:cNvPr>
          <p:cNvSpPr txBox="1"/>
          <p:nvPr/>
        </p:nvSpPr>
        <p:spPr>
          <a:xfrm>
            <a:off x="381000" y="1465591"/>
            <a:ext cx="3429000" cy="3554819"/>
          </a:xfrm>
          <a:prstGeom prst="rect">
            <a:avLst/>
          </a:prstGeom>
          <a:noFill/>
        </p:spPr>
        <p:txBody>
          <a:bodyPr wrap="square">
            <a:spAutoFit/>
          </a:bodyPr>
          <a:lstStyle/>
          <a:p>
            <a:r>
              <a:rPr lang="en-SG" sz="900" dirty="0"/>
              <a:t>from flask import </a:t>
            </a:r>
            <a:r>
              <a:rPr lang="en-SG" sz="900" dirty="0" err="1"/>
              <a:t>Flask,request,render_template</a:t>
            </a:r>
            <a:endParaRPr lang="en-SG" sz="900" dirty="0"/>
          </a:p>
          <a:p>
            <a:r>
              <a:rPr lang="en-SG" sz="900" dirty="0"/>
              <a:t>from </a:t>
            </a:r>
            <a:r>
              <a:rPr lang="en-SG" sz="900" dirty="0" err="1"/>
              <a:t>textblob</a:t>
            </a:r>
            <a:r>
              <a:rPr lang="en-SG" sz="900" dirty="0"/>
              <a:t> import </a:t>
            </a:r>
            <a:r>
              <a:rPr lang="en-SG" sz="900" dirty="0" err="1"/>
              <a:t>TextBlob</a:t>
            </a:r>
            <a:endParaRPr lang="en-SG" sz="900" dirty="0"/>
          </a:p>
          <a:p>
            <a:endParaRPr lang="en-SG" sz="900" dirty="0"/>
          </a:p>
          <a:p>
            <a:r>
              <a:rPr lang="en-SG" sz="900" dirty="0"/>
              <a:t>app = Flask(__name__)</a:t>
            </a:r>
          </a:p>
          <a:p>
            <a:endParaRPr lang="en-SG" sz="900" dirty="0"/>
          </a:p>
          <a:p>
            <a:r>
              <a:rPr lang="en-SG" sz="900" dirty="0"/>
              <a:t>@app.route("/",methods=["GET","POST"])</a:t>
            </a:r>
          </a:p>
          <a:p>
            <a:r>
              <a:rPr lang="en-SG" sz="900" dirty="0"/>
              <a:t>def index():</a:t>
            </a:r>
          </a:p>
          <a:p>
            <a:r>
              <a:rPr lang="en-SG" sz="900" dirty="0"/>
              <a:t>    return(</a:t>
            </a:r>
            <a:r>
              <a:rPr lang="en-SG" sz="900" dirty="0" err="1"/>
              <a:t>render_template</a:t>
            </a:r>
            <a:r>
              <a:rPr lang="en-SG" sz="900" dirty="0"/>
              <a:t>("index.html"))</a:t>
            </a:r>
          </a:p>
          <a:p>
            <a:r>
              <a:rPr lang="en-SG" sz="900" dirty="0"/>
              <a:t>    </a:t>
            </a:r>
          </a:p>
          <a:p>
            <a:r>
              <a:rPr lang="en-SG" sz="900" dirty="0"/>
              <a:t>@app.route("/result",methods=["GET","POST"])</a:t>
            </a:r>
          </a:p>
          <a:p>
            <a:r>
              <a:rPr lang="en-SG" sz="900" dirty="0"/>
              <a:t>def result():</a:t>
            </a:r>
          </a:p>
          <a:p>
            <a:r>
              <a:rPr lang="en-SG" sz="900" dirty="0"/>
              <a:t>    t = </a:t>
            </a:r>
            <a:r>
              <a:rPr lang="en-SG" sz="900" dirty="0" err="1"/>
              <a:t>request.form.get</a:t>
            </a:r>
            <a:r>
              <a:rPr lang="en-SG" sz="900" dirty="0"/>
              <a:t>("t")</a:t>
            </a:r>
          </a:p>
          <a:p>
            <a:r>
              <a:rPr lang="en-SG" sz="900" dirty="0"/>
              <a:t>    result = </a:t>
            </a:r>
            <a:r>
              <a:rPr lang="en-SG" sz="900" dirty="0" err="1"/>
              <a:t>TextBlob</a:t>
            </a:r>
            <a:r>
              <a:rPr lang="en-SG" sz="900" dirty="0"/>
              <a:t>(t).sentiment</a:t>
            </a:r>
          </a:p>
          <a:p>
            <a:r>
              <a:rPr lang="en-SG" sz="900" dirty="0"/>
              <a:t>    return(</a:t>
            </a:r>
            <a:r>
              <a:rPr lang="en-SG" sz="900" dirty="0" err="1"/>
              <a:t>render_template</a:t>
            </a:r>
            <a:r>
              <a:rPr lang="en-SG" sz="900" dirty="0"/>
              <a:t>("</a:t>
            </a:r>
            <a:r>
              <a:rPr lang="en-SG" sz="900" dirty="0" err="1"/>
              <a:t>result.html",result</a:t>
            </a:r>
            <a:r>
              <a:rPr lang="en-SG" sz="900" dirty="0"/>
              <a:t>=result))</a:t>
            </a:r>
          </a:p>
          <a:p>
            <a:endParaRPr lang="en-SG" sz="900" dirty="0"/>
          </a:p>
          <a:p>
            <a:r>
              <a:rPr lang="en-SG" sz="900" dirty="0"/>
              <a:t>@app.route("/next", methods=["GET","POST"])</a:t>
            </a:r>
          </a:p>
          <a:p>
            <a:r>
              <a:rPr lang="en-SG" sz="900" dirty="0"/>
              <a:t>def next():</a:t>
            </a:r>
          </a:p>
          <a:p>
            <a:r>
              <a:rPr lang="en-SG" sz="900" dirty="0"/>
              <a:t>    return(</a:t>
            </a:r>
            <a:r>
              <a:rPr lang="en-SG" sz="900" dirty="0" err="1"/>
              <a:t>render_template</a:t>
            </a:r>
            <a:r>
              <a:rPr lang="en-SG" sz="900" dirty="0"/>
              <a:t>("index.html"))</a:t>
            </a:r>
          </a:p>
          <a:p>
            <a:r>
              <a:rPr lang="en-SG" sz="900" dirty="0"/>
              <a:t>    </a:t>
            </a:r>
          </a:p>
          <a:p>
            <a:r>
              <a:rPr lang="en-SG" sz="900" dirty="0"/>
              <a:t>@app.route("/end", methods=["GET","POST"])</a:t>
            </a:r>
          </a:p>
          <a:p>
            <a:r>
              <a:rPr lang="en-SG" sz="900" dirty="0"/>
              <a:t>def end():</a:t>
            </a:r>
          </a:p>
          <a:p>
            <a:r>
              <a:rPr lang="en-SG" sz="900" dirty="0"/>
              <a:t>    return(</a:t>
            </a:r>
            <a:r>
              <a:rPr lang="en-SG" sz="900" dirty="0" err="1"/>
              <a:t>render_template</a:t>
            </a:r>
            <a:r>
              <a:rPr lang="en-SG" sz="900" dirty="0"/>
              <a:t>("end.html"))</a:t>
            </a:r>
          </a:p>
          <a:p>
            <a:r>
              <a:rPr lang="en-SG" sz="900" dirty="0"/>
              <a:t>    </a:t>
            </a:r>
          </a:p>
          <a:p>
            <a:r>
              <a:rPr lang="en-SG" sz="900" dirty="0"/>
              <a:t>if __name__ == "__main__":</a:t>
            </a:r>
          </a:p>
          <a:p>
            <a:r>
              <a:rPr lang="en-SG" sz="900" dirty="0"/>
              <a:t>    </a:t>
            </a:r>
            <a:r>
              <a:rPr lang="en-SG" sz="900" dirty="0" err="1"/>
              <a:t>app.run</a:t>
            </a:r>
            <a:r>
              <a:rPr lang="en-SG" sz="900" dirty="0"/>
              <a:t>()</a:t>
            </a:r>
          </a:p>
        </p:txBody>
      </p:sp>
      <p:sp>
        <p:nvSpPr>
          <p:cNvPr id="7" name="TextBox 6">
            <a:extLst>
              <a:ext uri="{FF2B5EF4-FFF2-40B4-BE49-F238E27FC236}">
                <a16:creationId xmlns:a16="http://schemas.microsoft.com/office/drawing/2014/main" id="{D1523CED-7E42-99AB-91D2-2F82D09D4444}"/>
              </a:ext>
            </a:extLst>
          </p:cNvPr>
          <p:cNvSpPr txBox="1"/>
          <p:nvPr/>
        </p:nvSpPr>
        <p:spPr>
          <a:xfrm>
            <a:off x="3886200" y="2900409"/>
            <a:ext cx="3587656" cy="1477328"/>
          </a:xfrm>
          <a:prstGeom prst="rect">
            <a:avLst/>
          </a:prstGeom>
          <a:noFill/>
        </p:spPr>
        <p:txBody>
          <a:bodyPr wrap="square">
            <a:spAutoFit/>
          </a:bodyPr>
          <a:lstStyle/>
          <a:p>
            <a:r>
              <a:rPr lang="en-SG" sz="900" dirty="0"/>
              <a:t>result.html</a:t>
            </a:r>
          </a:p>
          <a:p>
            <a:r>
              <a:rPr lang="en-SG" sz="900" dirty="0"/>
              <a:t>&lt;html&gt;</a:t>
            </a:r>
          </a:p>
          <a:p>
            <a:r>
              <a:rPr lang="en-SG" sz="900" dirty="0"/>
              <a:t>    &lt;p&gt;&lt;h2&gt;6 The sentiment of the text {{result}}&lt;/h2&gt;&lt;/p&gt;</a:t>
            </a:r>
          </a:p>
          <a:p>
            <a:r>
              <a:rPr lang="en-SG" sz="900" dirty="0"/>
              <a:t>    &lt;form action="/next" method="post"&gt;</a:t>
            </a:r>
          </a:p>
          <a:p>
            <a:r>
              <a:rPr lang="en-SG" sz="900" dirty="0"/>
              <a:t>        &lt;p&gt;&lt;input type=submit value=Next&gt;&lt;/p&gt;       </a:t>
            </a:r>
          </a:p>
          <a:p>
            <a:r>
              <a:rPr lang="en-SG" sz="900" dirty="0"/>
              <a:t>    &lt;/form&gt;</a:t>
            </a:r>
          </a:p>
          <a:p>
            <a:r>
              <a:rPr lang="en-SG" sz="900" dirty="0"/>
              <a:t>    &lt;form action="/end" method="post"&gt;</a:t>
            </a:r>
          </a:p>
          <a:p>
            <a:r>
              <a:rPr lang="en-SG" sz="900" dirty="0"/>
              <a:t>        &lt;p&gt;&lt;input type=submit value=End&gt;&lt;/p&gt;       </a:t>
            </a:r>
          </a:p>
          <a:p>
            <a:r>
              <a:rPr lang="en-SG" sz="900" dirty="0"/>
              <a:t>    &lt;/form&gt;</a:t>
            </a:r>
          </a:p>
          <a:p>
            <a:r>
              <a:rPr lang="en-SG" sz="900" dirty="0"/>
              <a:t>&lt;/html&gt;</a:t>
            </a:r>
          </a:p>
        </p:txBody>
      </p:sp>
      <p:sp>
        <p:nvSpPr>
          <p:cNvPr id="9" name="TextBox 8">
            <a:extLst>
              <a:ext uri="{FF2B5EF4-FFF2-40B4-BE49-F238E27FC236}">
                <a16:creationId xmlns:a16="http://schemas.microsoft.com/office/drawing/2014/main" id="{32D5869C-BBA1-7422-15AC-0E7EB8F87DE9}"/>
              </a:ext>
            </a:extLst>
          </p:cNvPr>
          <p:cNvSpPr txBox="1"/>
          <p:nvPr/>
        </p:nvSpPr>
        <p:spPr>
          <a:xfrm>
            <a:off x="3886200" y="1260272"/>
            <a:ext cx="3429000" cy="1338828"/>
          </a:xfrm>
          <a:prstGeom prst="rect">
            <a:avLst/>
          </a:prstGeom>
          <a:noFill/>
        </p:spPr>
        <p:txBody>
          <a:bodyPr wrap="square">
            <a:spAutoFit/>
          </a:bodyPr>
          <a:lstStyle/>
          <a:p>
            <a:r>
              <a:rPr lang="en-SG" sz="900" dirty="0"/>
              <a:t>Index.html</a:t>
            </a:r>
          </a:p>
          <a:p>
            <a:r>
              <a:rPr lang="en-SG" sz="900" dirty="0"/>
              <a:t>&lt;html&gt;</a:t>
            </a:r>
          </a:p>
          <a:p>
            <a:r>
              <a:rPr lang="en-SG" sz="900" dirty="0"/>
              <a:t>    &lt;h1&gt;My second ML cloud based model: Text Sentiment&lt;/h1&gt;</a:t>
            </a:r>
          </a:p>
          <a:p>
            <a:r>
              <a:rPr lang="en-SG" sz="900" dirty="0"/>
              <a:t>    &lt;form action="/result" method="post"&gt;</a:t>
            </a:r>
          </a:p>
          <a:p>
            <a:r>
              <a:rPr lang="en-SG" sz="900" dirty="0"/>
              <a:t>        &lt;p&gt;Please enter the text&lt;/p&gt;</a:t>
            </a:r>
          </a:p>
          <a:p>
            <a:r>
              <a:rPr lang="en-SG" sz="900" dirty="0"/>
              <a:t>        &lt;p&gt;&lt;input type="text" name="t"&gt;&lt;/p&gt;</a:t>
            </a:r>
          </a:p>
          <a:p>
            <a:r>
              <a:rPr lang="en-SG" sz="900" dirty="0"/>
              <a:t>        &lt;p&gt;&lt;input type="submit" value="Enter"&gt;&lt;/p&gt;</a:t>
            </a:r>
          </a:p>
          <a:p>
            <a:r>
              <a:rPr lang="en-SG" sz="900" dirty="0"/>
              <a:t>    &lt;/form&gt;</a:t>
            </a:r>
          </a:p>
          <a:p>
            <a:r>
              <a:rPr lang="en-SG" sz="900" dirty="0"/>
              <a:t>&lt;/html&gt;</a:t>
            </a:r>
          </a:p>
        </p:txBody>
      </p:sp>
      <p:sp>
        <p:nvSpPr>
          <p:cNvPr id="11" name="TextBox 10">
            <a:extLst>
              <a:ext uri="{FF2B5EF4-FFF2-40B4-BE49-F238E27FC236}">
                <a16:creationId xmlns:a16="http://schemas.microsoft.com/office/drawing/2014/main" id="{58696F97-89EB-5C1C-8E52-75742E852EA9}"/>
              </a:ext>
            </a:extLst>
          </p:cNvPr>
          <p:cNvSpPr txBox="1"/>
          <p:nvPr/>
        </p:nvSpPr>
        <p:spPr>
          <a:xfrm>
            <a:off x="4044856" y="4800600"/>
            <a:ext cx="3429000" cy="646331"/>
          </a:xfrm>
          <a:prstGeom prst="rect">
            <a:avLst/>
          </a:prstGeom>
          <a:noFill/>
        </p:spPr>
        <p:txBody>
          <a:bodyPr wrap="square">
            <a:spAutoFit/>
          </a:bodyPr>
          <a:lstStyle/>
          <a:p>
            <a:r>
              <a:rPr lang="en-US" sz="900" dirty="0"/>
              <a:t>End.html</a:t>
            </a:r>
          </a:p>
          <a:p>
            <a:r>
              <a:rPr lang="en-US" sz="900" dirty="0"/>
              <a:t>&lt;html&gt;</a:t>
            </a:r>
          </a:p>
          <a:p>
            <a:r>
              <a:rPr lang="en-US" sz="900" dirty="0"/>
              <a:t>    &lt;h1&gt;Thank you&lt;/h1&gt;</a:t>
            </a:r>
          </a:p>
          <a:p>
            <a:r>
              <a:rPr lang="en-US" sz="900" dirty="0"/>
              <a:t>&lt;/html&gt;</a:t>
            </a:r>
            <a:endParaRPr lang="en-SG" sz="900" dirty="0"/>
          </a:p>
        </p:txBody>
      </p:sp>
      <p:sp>
        <p:nvSpPr>
          <p:cNvPr id="3" name="TextBox 2">
            <a:extLst>
              <a:ext uri="{FF2B5EF4-FFF2-40B4-BE49-F238E27FC236}">
                <a16:creationId xmlns:a16="http://schemas.microsoft.com/office/drawing/2014/main" id="{11B40D1C-0AB5-428E-D25E-3A7732E83A0D}"/>
              </a:ext>
            </a:extLst>
          </p:cNvPr>
          <p:cNvSpPr txBox="1"/>
          <p:nvPr/>
        </p:nvSpPr>
        <p:spPr>
          <a:xfrm>
            <a:off x="6858000" y="4821072"/>
            <a:ext cx="2057400" cy="1200329"/>
          </a:xfrm>
          <a:prstGeom prst="rect">
            <a:avLst/>
          </a:prstGeom>
          <a:noFill/>
        </p:spPr>
        <p:txBody>
          <a:bodyPr wrap="square">
            <a:spAutoFit/>
          </a:bodyPr>
          <a:lstStyle/>
          <a:p>
            <a:r>
              <a:rPr lang="en-SG" sz="1200" dirty="0"/>
              <a:t>requirements.txt:</a:t>
            </a:r>
          </a:p>
          <a:p>
            <a:endParaRPr lang="en-SG" sz="1200" dirty="0"/>
          </a:p>
          <a:p>
            <a:r>
              <a:rPr lang="en-SG" sz="1200" dirty="0"/>
              <a:t>flask</a:t>
            </a:r>
          </a:p>
          <a:p>
            <a:r>
              <a:rPr lang="en-SG" sz="1200" dirty="0"/>
              <a:t>requests</a:t>
            </a:r>
          </a:p>
          <a:p>
            <a:r>
              <a:rPr lang="en-SG" sz="1200" dirty="0" err="1"/>
              <a:t>gunicorn</a:t>
            </a:r>
            <a:endParaRPr lang="en-SG" sz="1200" dirty="0"/>
          </a:p>
          <a:p>
            <a:r>
              <a:rPr lang="en-SG" sz="1200" dirty="0"/>
              <a:t>replicate</a:t>
            </a:r>
          </a:p>
        </p:txBody>
      </p:sp>
    </p:spTree>
    <p:extLst>
      <p:ext uri="{BB962C8B-B14F-4D97-AF65-F5344CB8AC3E}">
        <p14:creationId xmlns:p14="http://schemas.microsoft.com/office/powerpoint/2010/main" val="40875929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4DF30-6036-819D-BCE1-9BAE315D5040}"/>
              </a:ext>
            </a:extLst>
          </p:cNvPr>
          <p:cNvSpPr>
            <a:spLocks noGrp="1"/>
          </p:cNvSpPr>
          <p:nvPr>
            <p:ph type="title"/>
          </p:nvPr>
        </p:nvSpPr>
        <p:spPr/>
        <p:txBody>
          <a:bodyPr>
            <a:normAutofit fontScale="90000"/>
          </a:bodyPr>
          <a:lstStyle/>
          <a:p>
            <a:r>
              <a:rPr lang="en-SG" dirty="0"/>
              <a:t>Responsive, size button and picture</a:t>
            </a:r>
          </a:p>
        </p:txBody>
      </p:sp>
      <p:sp>
        <p:nvSpPr>
          <p:cNvPr id="4" name="TextBox 3">
            <a:extLst>
              <a:ext uri="{FF2B5EF4-FFF2-40B4-BE49-F238E27FC236}">
                <a16:creationId xmlns:a16="http://schemas.microsoft.com/office/drawing/2014/main" id="{9FBE273F-E3C5-F847-7A39-DD0B40155FFA}"/>
              </a:ext>
            </a:extLst>
          </p:cNvPr>
          <p:cNvSpPr txBox="1"/>
          <p:nvPr/>
        </p:nvSpPr>
        <p:spPr>
          <a:xfrm>
            <a:off x="444690" y="4800600"/>
            <a:ext cx="7891670" cy="1338828"/>
          </a:xfrm>
          <a:prstGeom prst="rect">
            <a:avLst/>
          </a:prstGeom>
          <a:noFill/>
        </p:spPr>
        <p:txBody>
          <a:bodyPr wrap="square">
            <a:spAutoFit/>
          </a:bodyPr>
          <a:lstStyle/>
          <a:p>
            <a:r>
              <a:rPr lang="en-SG" sz="1350" dirty="0"/>
              <a:t> &lt;</a:t>
            </a:r>
            <a:r>
              <a:rPr lang="en-SG" sz="1350" dirty="0" err="1"/>
              <a:t>img</a:t>
            </a:r>
            <a:r>
              <a:rPr lang="en-SG" sz="1350" dirty="0"/>
              <a:t> </a:t>
            </a:r>
            <a:r>
              <a:rPr lang="en-SG" sz="1350" dirty="0" err="1"/>
              <a:t>src</a:t>
            </a:r>
            <a:r>
              <a:rPr lang="en-SG" sz="1350" dirty="0"/>
              <a:t>="“ width="300" height="200"&gt;</a:t>
            </a:r>
          </a:p>
          <a:p>
            <a:r>
              <a:rPr lang="en-SG" sz="1350" dirty="0"/>
              <a:t>    &lt;form action="/result" method="post"&gt;</a:t>
            </a:r>
          </a:p>
          <a:p>
            <a:r>
              <a:rPr lang="en-SG" sz="1350" dirty="0"/>
              <a:t>        &lt;p&gt;Please enter the text&lt;/p&gt;</a:t>
            </a:r>
          </a:p>
          <a:p>
            <a:r>
              <a:rPr lang="en-SG" sz="1350" dirty="0"/>
              <a:t>        &lt;p&gt;&lt;input type="text" name="t"&gt;&lt;/p&gt;</a:t>
            </a:r>
          </a:p>
          <a:p>
            <a:r>
              <a:rPr lang="en-SG" sz="1350" dirty="0"/>
              <a:t>        &lt;p&gt;&lt;input type="submit" value="Enter" style="width:100px;height:100px;"&gt;&lt;/p&gt;</a:t>
            </a:r>
          </a:p>
          <a:p>
            <a:r>
              <a:rPr lang="en-SG" sz="1350" dirty="0"/>
              <a:t>    &lt;/form&gt;</a:t>
            </a:r>
          </a:p>
        </p:txBody>
      </p:sp>
      <p:sp>
        <p:nvSpPr>
          <p:cNvPr id="3" name="TextBox 2">
            <a:extLst>
              <a:ext uri="{FF2B5EF4-FFF2-40B4-BE49-F238E27FC236}">
                <a16:creationId xmlns:a16="http://schemas.microsoft.com/office/drawing/2014/main" id="{B6BAFC5B-6DE5-055C-7967-F7D9A1DC9516}"/>
              </a:ext>
            </a:extLst>
          </p:cNvPr>
          <p:cNvSpPr txBox="1"/>
          <p:nvPr/>
        </p:nvSpPr>
        <p:spPr>
          <a:xfrm>
            <a:off x="685800" y="1905000"/>
            <a:ext cx="6226791" cy="2554545"/>
          </a:xfrm>
          <a:prstGeom prst="rect">
            <a:avLst/>
          </a:prstGeom>
          <a:noFill/>
        </p:spPr>
        <p:txBody>
          <a:bodyPr wrap="square">
            <a:spAutoFit/>
          </a:bodyPr>
          <a:lstStyle/>
          <a:p>
            <a:r>
              <a:rPr lang="en-SG" sz="1600" dirty="0"/>
              <a:t>&lt;style&gt;</a:t>
            </a:r>
          </a:p>
          <a:p>
            <a:r>
              <a:rPr lang="en-SG" sz="1600" dirty="0"/>
              <a:t>    .container {width: 100%;margin: auto;}</a:t>
            </a:r>
          </a:p>
          <a:p>
            <a:r>
              <a:rPr lang="en-SG" sz="1600" dirty="0"/>
              <a:t>    @media (min-width: 600px) {.container {width: 80%;}}</a:t>
            </a:r>
          </a:p>
          <a:p>
            <a:r>
              <a:rPr lang="en-SG" sz="1600" dirty="0"/>
              <a:t>    @media (min-width: 768px) {.container {width: 60%;}}</a:t>
            </a:r>
          </a:p>
          <a:p>
            <a:r>
              <a:rPr lang="en-SG" sz="1600" dirty="0"/>
              <a:t>    @media (min-width: 1024px) {.container {width: 50%;}}</a:t>
            </a:r>
          </a:p>
          <a:p>
            <a:r>
              <a:rPr lang="en-SG" sz="1600" dirty="0"/>
              <a:t>&lt;/style&gt;</a:t>
            </a:r>
          </a:p>
          <a:p>
            <a:endParaRPr lang="en-SG" sz="1600" dirty="0"/>
          </a:p>
          <a:p>
            <a:r>
              <a:rPr lang="en-SG" sz="1600" dirty="0"/>
              <a:t>&lt;div class="container"&gt;</a:t>
            </a:r>
          </a:p>
          <a:p>
            <a:r>
              <a:rPr lang="en-SG" sz="1600" dirty="0"/>
              <a:t>    &lt;h1&gt;Thank you&lt;/h1&gt;</a:t>
            </a:r>
          </a:p>
          <a:p>
            <a:r>
              <a:rPr lang="en-SG" sz="1600" dirty="0"/>
              <a:t>&lt;/div&gt;</a:t>
            </a:r>
          </a:p>
        </p:txBody>
      </p:sp>
    </p:spTree>
    <p:extLst>
      <p:ext uri="{BB962C8B-B14F-4D97-AF65-F5344CB8AC3E}">
        <p14:creationId xmlns:p14="http://schemas.microsoft.com/office/powerpoint/2010/main" val="278540548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9659-956F-B22B-D48A-1DC63D1F06DE}"/>
              </a:ext>
            </a:extLst>
          </p:cNvPr>
          <p:cNvSpPr>
            <a:spLocks noGrp="1"/>
          </p:cNvSpPr>
          <p:nvPr>
            <p:ph type="title"/>
          </p:nvPr>
        </p:nvSpPr>
        <p:spPr>
          <a:xfrm>
            <a:off x="533400" y="251598"/>
            <a:ext cx="7086600" cy="891402"/>
          </a:xfrm>
        </p:spPr>
        <p:txBody>
          <a:bodyPr>
            <a:normAutofit fontScale="90000"/>
          </a:bodyPr>
          <a:lstStyle/>
          <a:p>
            <a:r>
              <a:rPr lang="en-SG" dirty="0"/>
              <a:t>Image Generator - Stable </a:t>
            </a:r>
            <a:r>
              <a:rPr lang="en-SG" dirty="0" err="1"/>
              <a:t>Diffusio</a:t>
            </a:r>
            <a:r>
              <a:rPr lang="en-SG" dirty="0"/>
              <a:t> – Need GPU </a:t>
            </a:r>
          </a:p>
        </p:txBody>
      </p:sp>
      <p:sp>
        <p:nvSpPr>
          <p:cNvPr id="5" name="TextBox 4">
            <a:extLst>
              <a:ext uri="{FF2B5EF4-FFF2-40B4-BE49-F238E27FC236}">
                <a16:creationId xmlns:a16="http://schemas.microsoft.com/office/drawing/2014/main" id="{0474EF39-B06B-3A8E-F422-3DEC7D5B017C}"/>
              </a:ext>
            </a:extLst>
          </p:cNvPr>
          <p:cNvSpPr txBox="1"/>
          <p:nvPr/>
        </p:nvSpPr>
        <p:spPr>
          <a:xfrm>
            <a:off x="4413914" y="5247465"/>
            <a:ext cx="4114801" cy="523220"/>
          </a:xfrm>
          <a:prstGeom prst="rect">
            <a:avLst/>
          </a:prstGeom>
          <a:noFill/>
        </p:spPr>
        <p:txBody>
          <a:bodyPr wrap="square">
            <a:spAutoFit/>
          </a:bodyPr>
          <a:lstStyle/>
          <a:p>
            <a:r>
              <a:rPr lang="en-SG" sz="1400" dirty="0"/>
              <a:t>https://colab.research.google.com/drive/1uzI3HYmAYy8TBCdSQ1sORFXk99XbM55s?usp=drive_link</a:t>
            </a:r>
          </a:p>
        </p:txBody>
      </p:sp>
      <p:sp>
        <p:nvSpPr>
          <p:cNvPr id="7" name="TextBox 6">
            <a:extLst>
              <a:ext uri="{FF2B5EF4-FFF2-40B4-BE49-F238E27FC236}">
                <a16:creationId xmlns:a16="http://schemas.microsoft.com/office/drawing/2014/main" id="{9BE2898F-80DB-7AFF-2D3F-0A0AF70CA5BD}"/>
              </a:ext>
            </a:extLst>
          </p:cNvPr>
          <p:cNvSpPr txBox="1"/>
          <p:nvPr/>
        </p:nvSpPr>
        <p:spPr>
          <a:xfrm>
            <a:off x="280916" y="1979140"/>
            <a:ext cx="4572000" cy="738664"/>
          </a:xfrm>
          <a:prstGeom prst="rect">
            <a:avLst/>
          </a:prstGeom>
          <a:noFill/>
        </p:spPr>
        <p:txBody>
          <a:bodyPr wrap="square">
            <a:spAutoFit/>
          </a:bodyPr>
          <a:lstStyle/>
          <a:p>
            <a:r>
              <a:rPr lang="en-SG" sz="1400" dirty="0"/>
              <a:t>#!nvidia-smi</a:t>
            </a:r>
            <a:endParaRPr lang="en-US" sz="1400" dirty="0"/>
          </a:p>
          <a:p>
            <a:r>
              <a:rPr lang="en-US" sz="1400" dirty="0"/>
              <a:t>!pip install diffusers==0.11.1</a:t>
            </a:r>
          </a:p>
          <a:p>
            <a:r>
              <a:rPr lang="en-US" sz="1400" dirty="0"/>
              <a:t>!pip install transformers </a:t>
            </a:r>
            <a:r>
              <a:rPr lang="en-US" sz="1400" dirty="0" err="1"/>
              <a:t>scipy</a:t>
            </a:r>
            <a:r>
              <a:rPr lang="en-US" sz="1400" dirty="0"/>
              <a:t> </a:t>
            </a:r>
            <a:r>
              <a:rPr lang="en-US" sz="1400" dirty="0" err="1"/>
              <a:t>ftfy</a:t>
            </a:r>
            <a:r>
              <a:rPr lang="en-US" sz="1400" dirty="0"/>
              <a:t> accelerate</a:t>
            </a:r>
            <a:endParaRPr lang="en-SG" sz="1400" dirty="0"/>
          </a:p>
        </p:txBody>
      </p:sp>
      <p:sp>
        <p:nvSpPr>
          <p:cNvPr id="13" name="TextBox 12">
            <a:extLst>
              <a:ext uri="{FF2B5EF4-FFF2-40B4-BE49-F238E27FC236}">
                <a16:creationId xmlns:a16="http://schemas.microsoft.com/office/drawing/2014/main" id="{D48FD019-5C7B-8A8B-9986-264FE1EC7AB5}"/>
              </a:ext>
            </a:extLst>
          </p:cNvPr>
          <p:cNvSpPr txBox="1"/>
          <p:nvPr/>
        </p:nvSpPr>
        <p:spPr>
          <a:xfrm>
            <a:off x="280917" y="2951946"/>
            <a:ext cx="8329684" cy="1169551"/>
          </a:xfrm>
          <a:prstGeom prst="rect">
            <a:avLst/>
          </a:prstGeom>
          <a:noFill/>
        </p:spPr>
        <p:txBody>
          <a:bodyPr wrap="square">
            <a:spAutoFit/>
          </a:bodyPr>
          <a:lstStyle/>
          <a:p>
            <a:r>
              <a:rPr lang="en-SG" sz="1400" dirty="0"/>
              <a:t>import torch</a:t>
            </a:r>
          </a:p>
          <a:p>
            <a:r>
              <a:rPr lang="en-SG" sz="1400" dirty="0"/>
              <a:t>from diffusers import </a:t>
            </a:r>
            <a:r>
              <a:rPr lang="en-SG" sz="1400" dirty="0" err="1"/>
              <a:t>StableDiffusionPipeline</a:t>
            </a:r>
            <a:endParaRPr lang="en-SG" sz="1400" dirty="0"/>
          </a:p>
          <a:p>
            <a:endParaRPr lang="en-SG" sz="1400" dirty="0"/>
          </a:p>
          <a:p>
            <a:r>
              <a:rPr lang="en-SG" sz="1400" dirty="0"/>
              <a:t>pipe = </a:t>
            </a:r>
            <a:r>
              <a:rPr lang="en-SG" sz="1400" dirty="0" err="1"/>
              <a:t>StableDiffusionPipeline.from_pretrained</a:t>
            </a:r>
            <a:r>
              <a:rPr lang="en-SG" sz="1400" dirty="0"/>
              <a:t>("</a:t>
            </a:r>
            <a:r>
              <a:rPr lang="en-SG" sz="1400" dirty="0" err="1"/>
              <a:t>CompVis</a:t>
            </a:r>
            <a:r>
              <a:rPr lang="en-SG" sz="1400" dirty="0"/>
              <a:t>/stable-diffusion-v1-4", </a:t>
            </a:r>
            <a:r>
              <a:rPr lang="en-SG" sz="1400" dirty="0" err="1"/>
              <a:t>torch_dtype</a:t>
            </a:r>
            <a:r>
              <a:rPr lang="en-SG" sz="1400" dirty="0"/>
              <a:t>=torch.float16)</a:t>
            </a:r>
          </a:p>
          <a:p>
            <a:r>
              <a:rPr lang="en-SG" sz="1400" dirty="0"/>
              <a:t>pipe = pipe.to("</a:t>
            </a:r>
            <a:r>
              <a:rPr lang="en-SG" sz="1400" dirty="0" err="1"/>
              <a:t>cuda</a:t>
            </a:r>
            <a:r>
              <a:rPr lang="en-SG" sz="1400" dirty="0"/>
              <a:t>")</a:t>
            </a:r>
          </a:p>
        </p:txBody>
      </p:sp>
      <p:sp>
        <p:nvSpPr>
          <p:cNvPr id="19" name="TextBox 18">
            <a:extLst>
              <a:ext uri="{FF2B5EF4-FFF2-40B4-BE49-F238E27FC236}">
                <a16:creationId xmlns:a16="http://schemas.microsoft.com/office/drawing/2014/main" id="{FC8E1103-BD96-08F7-A022-513D26023967}"/>
              </a:ext>
            </a:extLst>
          </p:cNvPr>
          <p:cNvSpPr txBox="1"/>
          <p:nvPr/>
        </p:nvSpPr>
        <p:spPr>
          <a:xfrm>
            <a:off x="284328" y="4267200"/>
            <a:ext cx="8871045" cy="954107"/>
          </a:xfrm>
          <a:prstGeom prst="rect">
            <a:avLst/>
          </a:prstGeom>
          <a:noFill/>
        </p:spPr>
        <p:txBody>
          <a:bodyPr wrap="square">
            <a:spAutoFit/>
          </a:bodyPr>
          <a:lstStyle/>
          <a:p>
            <a:r>
              <a:rPr lang="en-US" sz="1400" dirty="0"/>
              <a:t>prompt = "a photograph of an astronaut riding a horse"</a:t>
            </a:r>
          </a:p>
          <a:p>
            <a:r>
              <a:rPr lang="en-US" sz="1400" dirty="0"/>
              <a:t>image = pipe(prompt).images[0]  #[PIL format](https://pillow.readthedocs.io/en/stable/)</a:t>
            </a:r>
          </a:p>
          <a:p>
            <a:r>
              <a:rPr lang="en-US" sz="1400" dirty="0" err="1"/>
              <a:t>image.save</a:t>
            </a:r>
            <a:r>
              <a:rPr lang="en-US" sz="1400" dirty="0"/>
              <a:t>(</a:t>
            </a:r>
            <a:r>
              <a:rPr lang="en-US" sz="1400" dirty="0" err="1"/>
              <a:t>f"astronaut_rides_horse.png</a:t>
            </a:r>
            <a:r>
              <a:rPr lang="en-US" sz="1400" dirty="0"/>
              <a:t>")</a:t>
            </a:r>
          </a:p>
          <a:p>
            <a:r>
              <a:rPr lang="en-US" sz="1400" dirty="0"/>
              <a:t>image</a:t>
            </a:r>
            <a:endParaRPr lang="en-SG" sz="1400" dirty="0"/>
          </a:p>
        </p:txBody>
      </p:sp>
      <p:sp>
        <p:nvSpPr>
          <p:cNvPr id="21" name="TextBox 20">
            <a:extLst>
              <a:ext uri="{FF2B5EF4-FFF2-40B4-BE49-F238E27FC236}">
                <a16:creationId xmlns:a16="http://schemas.microsoft.com/office/drawing/2014/main" id="{DA409FAC-E6C3-3E49-FD25-C4810070E2EE}"/>
              </a:ext>
            </a:extLst>
          </p:cNvPr>
          <p:cNvSpPr txBox="1"/>
          <p:nvPr/>
        </p:nvSpPr>
        <p:spPr>
          <a:xfrm>
            <a:off x="3733800" y="1435006"/>
            <a:ext cx="4578824" cy="923330"/>
          </a:xfrm>
          <a:prstGeom prst="rect">
            <a:avLst/>
          </a:prstGeom>
          <a:noFill/>
        </p:spPr>
        <p:txBody>
          <a:bodyPr wrap="square">
            <a:spAutoFit/>
          </a:bodyPr>
          <a:lstStyle/>
          <a:p>
            <a:r>
              <a:rPr lang="en-SG" dirty="0"/>
              <a:t>https://colab.research.google.com/drive/138IMxNsOeSmysqrwNg1G1dq4Sepmvl1P?usp=drive_link</a:t>
            </a:r>
          </a:p>
        </p:txBody>
      </p:sp>
    </p:spTree>
    <p:extLst>
      <p:ext uri="{BB962C8B-B14F-4D97-AF65-F5344CB8AC3E}">
        <p14:creationId xmlns:p14="http://schemas.microsoft.com/office/powerpoint/2010/main" val="14824255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C636-2AD1-C546-E5C4-44798579A6FC}"/>
              </a:ext>
            </a:extLst>
          </p:cNvPr>
          <p:cNvSpPr>
            <a:spLocks noGrp="1"/>
          </p:cNvSpPr>
          <p:nvPr>
            <p:ph type="title"/>
          </p:nvPr>
        </p:nvSpPr>
        <p:spPr>
          <a:xfrm>
            <a:off x="304800" y="-152400"/>
            <a:ext cx="8229600" cy="1752600"/>
          </a:xfrm>
        </p:spPr>
        <p:txBody>
          <a:bodyPr>
            <a:normAutofit fontScale="90000"/>
          </a:bodyPr>
          <a:lstStyle/>
          <a:p>
            <a:r>
              <a:rPr lang="en-SG" dirty="0"/>
              <a:t>Video Generator (Stable Diffusion)</a:t>
            </a:r>
            <a:br>
              <a:rPr lang="en-SG" dirty="0"/>
            </a:br>
            <a:r>
              <a:rPr lang="en-SG" dirty="0">
                <a:solidFill>
                  <a:srgbClr val="FF0000"/>
                </a:solidFill>
              </a:rPr>
              <a:t>MUST use GPU</a:t>
            </a:r>
          </a:p>
        </p:txBody>
      </p:sp>
      <p:sp>
        <p:nvSpPr>
          <p:cNvPr id="4" name="TextBox 3">
            <a:extLst>
              <a:ext uri="{FF2B5EF4-FFF2-40B4-BE49-F238E27FC236}">
                <a16:creationId xmlns:a16="http://schemas.microsoft.com/office/drawing/2014/main" id="{D783476D-8D82-AC73-DD22-A62A5FB46D2E}"/>
              </a:ext>
            </a:extLst>
          </p:cNvPr>
          <p:cNvSpPr txBox="1"/>
          <p:nvPr/>
        </p:nvSpPr>
        <p:spPr>
          <a:xfrm>
            <a:off x="299113" y="1433155"/>
            <a:ext cx="8229600" cy="3323987"/>
          </a:xfrm>
          <a:prstGeom prst="rect">
            <a:avLst/>
          </a:prstGeom>
          <a:noFill/>
        </p:spPr>
        <p:txBody>
          <a:bodyPr wrap="square">
            <a:spAutoFit/>
          </a:bodyPr>
          <a:lstStyle/>
          <a:p>
            <a:r>
              <a:rPr lang="en-SG" sz="1400" dirty="0"/>
              <a:t>!pip install diffusers==0.19.0 transformers accelerate </a:t>
            </a:r>
            <a:r>
              <a:rPr lang="en-SG" sz="1400" dirty="0" err="1"/>
              <a:t>imageio</a:t>
            </a:r>
            <a:r>
              <a:rPr lang="en-SG" sz="1400" dirty="0"/>
              <a:t>[</a:t>
            </a:r>
            <a:r>
              <a:rPr lang="en-SG" sz="1400" dirty="0" err="1"/>
              <a:t>ffmpeg</a:t>
            </a:r>
            <a:r>
              <a:rPr lang="en-SG" sz="1400" dirty="0"/>
              <a:t>] -U</a:t>
            </a:r>
          </a:p>
          <a:p>
            <a:r>
              <a:rPr lang="en-SG" sz="1400" dirty="0"/>
              <a:t>!pip install torch</a:t>
            </a:r>
          </a:p>
          <a:p>
            <a:endParaRPr lang="en-SG" sz="1400" dirty="0"/>
          </a:p>
          <a:p>
            <a:r>
              <a:rPr lang="en-SG" sz="1400" dirty="0"/>
              <a:t>import torch</a:t>
            </a:r>
          </a:p>
          <a:p>
            <a:r>
              <a:rPr lang="en-SG" sz="1400" dirty="0"/>
              <a:t>from diffusers import </a:t>
            </a:r>
            <a:r>
              <a:rPr lang="en-SG" sz="1400" dirty="0" err="1"/>
              <a:t>DiffusionPipeline</a:t>
            </a:r>
            <a:r>
              <a:rPr lang="en-SG" sz="1400" dirty="0"/>
              <a:t>, </a:t>
            </a:r>
            <a:r>
              <a:rPr lang="en-SG" sz="1400" dirty="0" err="1"/>
              <a:t>DPMSolverMultistepScheduler</a:t>
            </a:r>
            <a:endParaRPr lang="en-SG" sz="1400" dirty="0"/>
          </a:p>
          <a:p>
            <a:r>
              <a:rPr lang="en-SG" sz="1400" dirty="0"/>
              <a:t>from </a:t>
            </a:r>
            <a:r>
              <a:rPr lang="en-SG" sz="1400" dirty="0" err="1"/>
              <a:t>diffusers.utils</a:t>
            </a:r>
            <a:r>
              <a:rPr lang="en-SG" sz="1400" dirty="0"/>
              <a:t> import </a:t>
            </a:r>
            <a:r>
              <a:rPr lang="en-SG" sz="1400" dirty="0" err="1"/>
              <a:t>export_to_video</a:t>
            </a:r>
            <a:endParaRPr lang="en-SG" sz="1400" dirty="0"/>
          </a:p>
          <a:p>
            <a:endParaRPr lang="en-SG" sz="1400" dirty="0"/>
          </a:p>
          <a:p>
            <a:r>
              <a:rPr lang="en-SG" sz="1400" dirty="0"/>
              <a:t>pipe = </a:t>
            </a:r>
            <a:r>
              <a:rPr lang="en-SG" sz="1400" dirty="0" err="1"/>
              <a:t>DiffusionPipeline.from_pretrained</a:t>
            </a:r>
            <a:r>
              <a:rPr lang="en-SG" sz="1400" dirty="0"/>
              <a:t>("</a:t>
            </a:r>
            <a:r>
              <a:rPr lang="en-SG" sz="1400" dirty="0" err="1"/>
              <a:t>damo-vilab</a:t>
            </a:r>
            <a:r>
              <a:rPr lang="en-SG" sz="1400" dirty="0"/>
              <a:t>/text-to-video-ms-1.7b", </a:t>
            </a:r>
            <a:r>
              <a:rPr lang="en-SG" sz="1400" dirty="0" err="1"/>
              <a:t>torch_dtype</a:t>
            </a:r>
            <a:r>
              <a:rPr lang="en-SG" sz="1400" dirty="0"/>
              <a:t>=torch.float16, variant="fp16")</a:t>
            </a:r>
          </a:p>
          <a:p>
            <a:r>
              <a:rPr lang="en-SG" sz="1400" dirty="0" err="1"/>
              <a:t>pipe.scheduler</a:t>
            </a:r>
            <a:r>
              <a:rPr lang="en-SG" sz="1400" dirty="0"/>
              <a:t> = </a:t>
            </a:r>
            <a:r>
              <a:rPr lang="en-SG" sz="1400" dirty="0" err="1"/>
              <a:t>DPMSolverMultistepScheduler.from_config</a:t>
            </a:r>
            <a:r>
              <a:rPr lang="en-SG" sz="1400" dirty="0"/>
              <a:t>(</a:t>
            </a:r>
            <a:r>
              <a:rPr lang="en-SG" sz="1400" dirty="0" err="1"/>
              <a:t>pipe.scheduler.config</a:t>
            </a:r>
            <a:r>
              <a:rPr lang="en-SG" sz="1400" dirty="0"/>
              <a:t>)</a:t>
            </a:r>
          </a:p>
          <a:p>
            <a:r>
              <a:rPr lang="en-SG" sz="1400" dirty="0" err="1"/>
              <a:t>pipe.enable_model_cpu_offload</a:t>
            </a:r>
            <a:r>
              <a:rPr lang="en-SG" sz="1400" dirty="0"/>
              <a:t>()</a:t>
            </a:r>
          </a:p>
          <a:p>
            <a:r>
              <a:rPr lang="en-SG" sz="1400" dirty="0" err="1"/>
              <a:t>pipe.enable_vae_slicing</a:t>
            </a:r>
            <a:r>
              <a:rPr lang="en-SG" sz="1400" dirty="0"/>
              <a:t>()</a:t>
            </a:r>
          </a:p>
          <a:p>
            <a:endParaRPr lang="en-SG" sz="1400" dirty="0"/>
          </a:p>
          <a:p>
            <a:r>
              <a:rPr lang="en-SG" sz="1400" dirty="0"/>
              <a:t>prompt = input("Enter : ")</a:t>
            </a:r>
          </a:p>
          <a:p>
            <a:endParaRPr lang="en-SG" sz="1400" dirty="0"/>
          </a:p>
        </p:txBody>
      </p:sp>
      <p:sp>
        <p:nvSpPr>
          <p:cNvPr id="10" name="TextBox 9">
            <a:extLst>
              <a:ext uri="{FF2B5EF4-FFF2-40B4-BE49-F238E27FC236}">
                <a16:creationId xmlns:a16="http://schemas.microsoft.com/office/drawing/2014/main" id="{DDB8A56A-C1AE-9B38-5F7A-E98743497D3E}"/>
              </a:ext>
            </a:extLst>
          </p:cNvPr>
          <p:cNvSpPr txBox="1"/>
          <p:nvPr/>
        </p:nvSpPr>
        <p:spPr>
          <a:xfrm>
            <a:off x="228600" y="4590097"/>
            <a:ext cx="4572000" cy="1169551"/>
          </a:xfrm>
          <a:prstGeom prst="rect">
            <a:avLst/>
          </a:prstGeom>
          <a:noFill/>
        </p:spPr>
        <p:txBody>
          <a:bodyPr wrap="square">
            <a:spAutoFit/>
          </a:bodyPr>
          <a:lstStyle/>
          <a:p>
            <a:r>
              <a:rPr lang="en-SG" sz="1400" dirty="0"/>
              <a:t>v = pipe(prompt, </a:t>
            </a:r>
            <a:r>
              <a:rPr lang="en-SG" sz="1400" dirty="0" err="1"/>
              <a:t>num_frames</a:t>
            </a:r>
            <a:r>
              <a:rPr lang="en-SG" sz="1400" dirty="0"/>
              <a:t>=20).frames</a:t>
            </a:r>
          </a:p>
          <a:p>
            <a:r>
              <a:rPr lang="en-SG" sz="1400" dirty="0"/>
              <a:t>v = </a:t>
            </a:r>
            <a:r>
              <a:rPr lang="en-SG" sz="1400" dirty="0" err="1"/>
              <a:t>export_to_video</a:t>
            </a:r>
            <a:r>
              <a:rPr lang="en-SG" sz="1400" dirty="0"/>
              <a:t>(v)</a:t>
            </a:r>
          </a:p>
          <a:p>
            <a:r>
              <a:rPr lang="en-SG" sz="1400" dirty="0"/>
              <a:t>!</a:t>
            </a:r>
            <a:r>
              <a:rPr lang="en-SG" sz="1400" dirty="0" err="1"/>
              <a:t>mkdir</a:t>
            </a:r>
            <a:r>
              <a:rPr lang="en-SG" sz="1400" dirty="0"/>
              <a:t> /content/videos</a:t>
            </a:r>
          </a:p>
          <a:p>
            <a:r>
              <a:rPr lang="en-SG" sz="1400" dirty="0"/>
              <a:t>!cp {v} /content/videos/video.mp4</a:t>
            </a:r>
          </a:p>
          <a:p>
            <a:endParaRPr lang="en-SG" sz="1400" dirty="0"/>
          </a:p>
        </p:txBody>
      </p:sp>
      <p:sp>
        <p:nvSpPr>
          <p:cNvPr id="5" name="TextBox 4">
            <a:extLst>
              <a:ext uri="{FF2B5EF4-FFF2-40B4-BE49-F238E27FC236}">
                <a16:creationId xmlns:a16="http://schemas.microsoft.com/office/drawing/2014/main" id="{74418E43-E258-68C3-5D97-7B0C1659FF71}"/>
              </a:ext>
            </a:extLst>
          </p:cNvPr>
          <p:cNvSpPr txBox="1"/>
          <p:nvPr/>
        </p:nvSpPr>
        <p:spPr>
          <a:xfrm>
            <a:off x="3874827" y="4953000"/>
            <a:ext cx="4572000" cy="923330"/>
          </a:xfrm>
          <a:prstGeom prst="rect">
            <a:avLst/>
          </a:prstGeom>
          <a:noFill/>
        </p:spPr>
        <p:txBody>
          <a:bodyPr wrap="square">
            <a:spAutoFit/>
          </a:bodyPr>
          <a:lstStyle/>
          <a:p>
            <a:r>
              <a:rPr lang="en-SG" dirty="0"/>
              <a:t>https://colab.research.google.com/drive/1UIHZ4XU3NaCsQu3wct5eXigJYxSUTLpC?usp=drive_link</a:t>
            </a:r>
          </a:p>
        </p:txBody>
      </p:sp>
    </p:spTree>
    <p:extLst>
      <p:ext uri="{BB962C8B-B14F-4D97-AF65-F5344CB8AC3E}">
        <p14:creationId xmlns:p14="http://schemas.microsoft.com/office/powerpoint/2010/main" val="32750996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1B6A-44C2-1D9F-7CFB-6AB4A246E99A}"/>
              </a:ext>
            </a:extLst>
          </p:cNvPr>
          <p:cNvSpPr>
            <a:spLocks noGrp="1"/>
          </p:cNvSpPr>
          <p:nvPr>
            <p:ph type="title"/>
          </p:nvPr>
        </p:nvSpPr>
        <p:spPr/>
        <p:txBody>
          <a:bodyPr/>
          <a:lstStyle/>
          <a:p>
            <a:r>
              <a:rPr lang="en-SG" dirty="0"/>
              <a:t>To Print</a:t>
            </a:r>
          </a:p>
        </p:txBody>
      </p:sp>
      <p:sp>
        <p:nvSpPr>
          <p:cNvPr id="5" name="TextBox 4">
            <a:extLst>
              <a:ext uri="{FF2B5EF4-FFF2-40B4-BE49-F238E27FC236}">
                <a16:creationId xmlns:a16="http://schemas.microsoft.com/office/drawing/2014/main" id="{5A5AEFE4-6AA8-B058-EC2B-6B144DF1EF85}"/>
              </a:ext>
            </a:extLst>
          </p:cNvPr>
          <p:cNvSpPr txBox="1"/>
          <p:nvPr/>
        </p:nvSpPr>
        <p:spPr>
          <a:xfrm>
            <a:off x="350293" y="1828800"/>
            <a:ext cx="8305800" cy="2893100"/>
          </a:xfrm>
          <a:prstGeom prst="rect">
            <a:avLst/>
          </a:prstGeom>
          <a:noFill/>
        </p:spPr>
        <p:txBody>
          <a:bodyPr wrap="square">
            <a:spAutoFit/>
          </a:bodyPr>
          <a:lstStyle/>
          <a:p>
            <a:r>
              <a:rPr lang="en-SG" sz="1400" dirty="0"/>
              <a:t>from </a:t>
            </a:r>
            <a:r>
              <a:rPr lang="en-SG" sz="1400" dirty="0" err="1"/>
              <a:t>IPython.display</a:t>
            </a:r>
            <a:r>
              <a:rPr lang="en-SG" sz="1400" dirty="0"/>
              <a:t> import HTML</a:t>
            </a:r>
          </a:p>
          <a:p>
            <a:r>
              <a:rPr lang="en-SG" sz="1400" dirty="0"/>
              <a:t>from base64 import b64encode</a:t>
            </a:r>
          </a:p>
          <a:p>
            <a:endParaRPr lang="en-SG" sz="1400" dirty="0"/>
          </a:p>
          <a:p>
            <a:r>
              <a:rPr lang="en-SG" sz="1400" dirty="0"/>
              <a:t>!</a:t>
            </a:r>
            <a:r>
              <a:rPr lang="en-SG" sz="1400" dirty="0" err="1"/>
              <a:t>ffmpeg</a:t>
            </a:r>
            <a:r>
              <a:rPr lang="en-SG" sz="1400" dirty="0"/>
              <a:t> -y -</a:t>
            </a:r>
            <a:r>
              <a:rPr lang="en-SG" sz="1400" dirty="0" err="1"/>
              <a:t>i</a:t>
            </a:r>
            <a:r>
              <a:rPr lang="en-SG" sz="1400" dirty="0"/>
              <a:t> {v} -</a:t>
            </a:r>
            <a:r>
              <a:rPr lang="en-SG" sz="1400" dirty="0" err="1"/>
              <a:t>c:v</a:t>
            </a:r>
            <a:r>
              <a:rPr lang="en-SG" sz="1400" dirty="0"/>
              <a:t> libx264 -</a:t>
            </a:r>
            <a:r>
              <a:rPr lang="en-SG" sz="1400" dirty="0" err="1"/>
              <a:t>c:a</a:t>
            </a:r>
            <a:r>
              <a:rPr lang="en-SG" sz="1400" dirty="0"/>
              <a:t> </a:t>
            </a:r>
            <a:r>
              <a:rPr lang="en-SG" sz="1400" dirty="0" err="1"/>
              <a:t>aac</a:t>
            </a:r>
            <a:r>
              <a:rPr lang="en-SG" sz="1400" dirty="0"/>
              <a:t> -strict -2 {f'/content/videos/video.mp4'} &gt;/dev/null 2&gt;&amp;1</a:t>
            </a:r>
          </a:p>
          <a:p>
            <a:endParaRPr lang="en-SG" sz="1400" dirty="0"/>
          </a:p>
          <a:p>
            <a:r>
              <a:rPr lang="en-SG" sz="1400" dirty="0"/>
              <a:t>from base64 import b64encode</a:t>
            </a:r>
          </a:p>
          <a:p>
            <a:r>
              <a:rPr lang="en-SG" sz="1400" dirty="0"/>
              <a:t>mp4 = open('videos/video.mp4','rb').read()</a:t>
            </a:r>
          </a:p>
          <a:p>
            <a:r>
              <a:rPr lang="en-SG" sz="1400" dirty="0" err="1"/>
              <a:t>data_url</a:t>
            </a:r>
            <a:r>
              <a:rPr lang="en-SG" sz="1400" dirty="0"/>
              <a:t> = "</a:t>
            </a:r>
            <a:r>
              <a:rPr lang="en-SG" sz="1400" dirty="0" err="1"/>
              <a:t>data:video</a:t>
            </a:r>
            <a:r>
              <a:rPr lang="en-SG" sz="1400" dirty="0"/>
              <a:t>/mp4;base64," + b64encode(mp4).decode()</a:t>
            </a:r>
          </a:p>
          <a:p>
            <a:r>
              <a:rPr lang="en-SG" sz="1400" dirty="0"/>
              <a:t>HTML("""</a:t>
            </a:r>
          </a:p>
          <a:p>
            <a:r>
              <a:rPr lang="en-SG" sz="1400" dirty="0"/>
              <a:t>&lt;video width=400 controls&gt;</a:t>
            </a:r>
          </a:p>
          <a:p>
            <a:r>
              <a:rPr lang="en-SG" sz="1400" dirty="0"/>
              <a:t>&lt;source </a:t>
            </a:r>
            <a:r>
              <a:rPr lang="en-SG" sz="1400" dirty="0" err="1"/>
              <a:t>src</a:t>
            </a:r>
            <a:r>
              <a:rPr lang="en-SG" sz="1400" dirty="0"/>
              <a:t>="%s" type="video/mp4"&gt;</a:t>
            </a:r>
          </a:p>
          <a:p>
            <a:r>
              <a:rPr lang="en-SG" sz="1400" dirty="0"/>
              <a:t>&lt;/video&gt;</a:t>
            </a:r>
          </a:p>
          <a:p>
            <a:r>
              <a:rPr lang="en-SG" sz="1400" dirty="0"/>
              <a:t>""" % </a:t>
            </a:r>
            <a:r>
              <a:rPr lang="en-SG" sz="1400" dirty="0" err="1"/>
              <a:t>data_url</a:t>
            </a:r>
            <a:r>
              <a:rPr lang="en-SG" sz="1400" dirty="0"/>
              <a:t>)</a:t>
            </a:r>
          </a:p>
        </p:txBody>
      </p:sp>
    </p:spTree>
    <p:extLst>
      <p:ext uri="{BB962C8B-B14F-4D97-AF65-F5344CB8AC3E}">
        <p14:creationId xmlns:p14="http://schemas.microsoft.com/office/powerpoint/2010/main" val="3992895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3771B-E3E1-D987-7632-79E57C34CBB2}"/>
              </a:ext>
            </a:extLst>
          </p:cNvPr>
          <p:cNvSpPr>
            <a:spLocks noGrp="1"/>
          </p:cNvSpPr>
          <p:nvPr>
            <p:ph type="title"/>
          </p:nvPr>
        </p:nvSpPr>
        <p:spPr/>
        <p:txBody>
          <a:bodyPr>
            <a:normAutofit fontScale="90000"/>
          </a:bodyPr>
          <a:lstStyle/>
          <a:p>
            <a:r>
              <a:rPr lang="en-SG" dirty="0"/>
              <a:t>Small Exercise on Bard can do but not </a:t>
            </a:r>
            <a:r>
              <a:rPr lang="en-SG" dirty="0" err="1"/>
              <a:t>chatGPT</a:t>
            </a:r>
            <a:endParaRPr lang="en-SG" dirty="0"/>
          </a:p>
        </p:txBody>
      </p:sp>
      <p:sp>
        <p:nvSpPr>
          <p:cNvPr id="3" name="Content Placeholder 2">
            <a:extLst>
              <a:ext uri="{FF2B5EF4-FFF2-40B4-BE49-F238E27FC236}">
                <a16:creationId xmlns:a16="http://schemas.microsoft.com/office/drawing/2014/main" id="{A1850DF2-131E-24A5-99B6-4052D92046A8}"/>
              </a:ext>
            </a:extLst>
          </p:cNvPr>
          <p:cNvSpPr>
            <a:spLocks noGrp="1"/>
          </p:cNvSpPr>
          <p:nvPr>
            <p:ph idx="1"/>
          </p:nvPr>
        </p:nvSpPr>
        <p:spPr/>
        <p:txBody>
          <a:bodyPr/>
          <a:lstStyle/>
          <a:p>
            <a:r>
              <a:rPr lang="en-SG" dirty="0"/>
              <a:t>Financial Ratio comparison FAAMG 2023</a:t>
            </a:r>
          </a:p>
          <a:p>
            <a:r>
              <a:rPr lang="en-SG" dirty="0"/>
              <a:t>Financial comparison NTU NUS</a:t>
            </a:r>
          </a:p>
        </p:txBody>
      </p:sp>
      <p:sp>
        <p:nvSpPr>
          <p:cNvPr id="4" name="Footer Placeholder 3">
            <a:extLst>
              <a:ext uri="{FF2B5EF4-FFF2-40B4-BE49-F238E27FC236}">
                <a16:creationId xmlns:a16="http://schemas.microsoft.com/office/drawing/2014/main" id="{EF872B0A-C43B-8568-9AE4-2FE2D3D39B5B}"/>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130096617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08EC7-9C3B-0F3C-836A-F013C199CF58}"/>
              </a:ext>
            </a:extLst>
          </p:cNvPr>
          <p:cNvSpPr>
            <a:spLocks noGrp="1"/>
          </p:cNvSpPr>
          <p:nvPr>
            <p:ph type="title"/>
          </p:nvPr>
        </p:nvSpPr>
        <p:spPr>
          <a:xfrm>
            <a:off x="381000" y="264415"/>
            <a:ext cx="8229600" cy="1143000"/>
          </a:xfrm>
        </p:spPr>
        <p:txBody>
          <a:bodyPr/>
          <a:lstStyle/>
          <a:p>
            <a:r>
              <a:rPr lang="en-SG" dirty="0"/>
              <a:t>Music Generator – Facebook</a:t>
            </a:r>
          </a:p>
        </p:txBody>
      </p:sp>
      <p:sp>
        <p:nvSpPr>
          <p:cNvPr id="5" name="TextBox 4">
            <a:extLst>
              <a:ext uri="{FF2B5EF4-FFF2-40B4-BE49-F238E27FC236}">
                <a16:creationId xmlns:a16="http://schemas.microsoft.com/office/drawing/2014/main" id="{B40389B8-1F73-FF06-A60A-226FD34CA445}"/>
              </a:ext>
            </a:extLst>
          </p:cNvPr>
          <p:cNvSpPr txBox="1"/>
          <p:nvPr/>
        </p:nvSpPr>
        <p:spPr>
          <a:xfrm>
            <a:off x="533400" y="1600200"/>
            <a:ext cx="8305800" cy="2031325"/>
          </a:xfrm>
          <a:prstGeom prst="rect">
            <a:avLst/>
          </a:prstGeom>
          <a:noFill/>
        </p:spPr>
        <p:txBody>
          <a:bodyPr wrap="square">
            <a:spAutoFit/>
          </a:bodyPr>
          <a:lstStyle/>
          <a:p>
            <a:r>
              <a:rPr lang="en-SG" sz="1400" dirty="0"/>
              <a:t>!</a:t>
            </a:r>
            <a:r>
              <a:rPr lang="en-SG" sz="1400" dirty="0" err="1"/>
              <a:t>nvidia-smi</a:t>
            </a:r>
            <a:endParaRPr lang="en-SG" sz="1400" dirty="0"/>
          </a:p>
          <a:p>
            <a:endParaRPr lang="en-SG" sz="1400" dirty="0"/>
          </a:p>
          <a:p>
            <a:r>
              <a:rPr lang="en-US" sz="1400" dirty="0"/>
              <a:t># install the </a:t>
            </a:r>
            <a:r>
              <a:rPr lang="en-US" sz="1400" dirty="0" err="1"/>
              <a:t>audiocraft</a:t>
            </a:r>
            <a:r>
              <a:rPr lang="en-US" sz="1400" dirty="0"/>
              <a:t> </a:t>
            </a:r>
            <a:r>
              <a:rPr lang="en-US" sz="1400" dirty="0" err="1"/>
              <a:t>liabrary</a:t>
            </a:r>
            <a:r>
              <a:rPr lang="en-US" sz="1400" dirty="0"/>
              <a:t> from </a:t>
            </a:r>
            <a:r>
              <a:rPr lang="en-US" sz="1400" dirty="0" err="1"/>
              <a:t>github</a:t>
            </a:r>
            <a:endParaRPr lang="en-US" sz="1400" dirty="0"/>
          </a:p>
          <a:p>
            <a:r>
              <a:rPr lang="en-US" sz="1400" dirty="0"/>
              <a:t>!python3 -m pip install -U </a:t>
            </a:r>
            <a:r>
              <a:rPr lang="en-US" sz="1400" dirty="0" err="1"/>
              <a:t>git+https</a:t>
            </a:r>
            <a:r>
              <a:rPr lang="en-US" sz="1400" dirty="0"/>
              <a:t>://github.com/</a:t>
            </a:r>
            <a:r>
              <a:rPr lang="en-US" sz="1400" dirty="0" err="1"/>
              <a:t>facebookresearch</a:t>
            </a:r>
            <a:r>
              <a:rPr lang="en-US" sz="1400" dirty="0"/>
              <a:t>/</a:t>
            </a:r>
            <a:r>
              <a:rPr lang="en-US" sz="1400" dirty="0" err="1"/>
              <a:t>audiocraft#egg</a:t>
            </a:r>
            <a:r>
              <a:rPr lang="en-US" sz="1400" dirty="0"/>
              <a:t>=</a:t>
            </a:r>
            <a:r>
              <a:rPr lang="en-US" sz="1400" dirty="0" err="1"/>
              <a:t>audiocraft</a:t>
            </a:r>
            <a:endParaRPr lang="en-US" sz="1400" dirty="0"/>
          </a:p>
          <a:p>
            <a:endParaRPr lang="en-US" sz="1400" dirty="0"/>
          </a:p>
          <a:p>
            <a:r>
              <a:rPr lang="en-SG" sz="1400" dirty="0"/>
              <a:t># import necessary libraries</a:t>
            </a:r>
          </a:p>
          <a:p>
            <a:r>
              <a:rPr lang="en-SG" sz="1400" dirty="0"/>
              <a:t>from </a:t>
            </a:r>
            <a:r>
              <a:rPr lang="en-SG" sz="1400" dirty="0" err="1"/>
              <a:t>audiocraft.models</a:t>
            </a:r>
            <a:r>
              <a:rPr lang="en-SG" sz="1400" dirty="0"/>
              <a:t> import </a:t>
            </a:r>
            <a:r>
              <a:rPr lang="en-SG" sz="1400" dirty="0" err="1"/>
              <a:t>musicgen</a:t>
            </a:r>
            <a:endParaRPr lang="en-SG" sz="1400" dirty="0"/>
          </a:p>
          <a:p>
            <a:r>
              <a:rPr lang="en-SG" sz="1400" dirty="0"/>
              <a:t>model = </a:t>
            </a:r>
            <a:r>
              <a:rPr lang="en-SG" sz="1400" dirty="0" err="1"/>
              <a:t>musicgen.MusicGen.get_pretrained</a:t>
            </a:r>
            <a:r>
              <a:rPr lang="en-SG" sz="1400" dirty="0"/>
              <a:t>(</a:t>
            </a:r>
            <a:r>
              <a:rPr lang="en-SG" sz="1400" dirty="0" err="1"/>
              <a:t>'melody</a:t>
            </a:r>
            <a:r>
              <a:rPr lang="en-SG" sz="1400" dirty="0"/>
              <a:t>', device='</a:t>
            </a:r>
            <a:r>
              <a:rPr lang="en-SG" sz="1400" dirty="0" err="1"/>
              <a:t>cuda</a:t>
            </a:r>
            <a:r>
              <a:rPr lang="en-SG" sz="1400" dirty="0"/>
              <a:t>')</a:t>
            </a:r>
          </a:p>
          <a:p>
            <a:r>
              <a:rPr lang="en-US" sz="1400" dirty="0" err="1"/>
              <a:t>prompt_text</a:t>
            </a:r>
            <a:r>
              <a:rPr lang="en-US" sz="1400" dirty="0"/>
              <a:t> = input("Song request : ")</a:t>
            </a:r>
            <a:endParaRPr lang="en-SG" sz="1400" dirty="0"/>
          </a:p>
        </p:txBody>
      </p:sp>
      <p:sp>
        <p:nvSpPr>
          <p:cNvPr id="7" name="TextBox 6">
            <a:extLst>
              <a:ext uri="{FF2B5EF4-FFF2-40B4-BE49-F238E27FC236}">
                <a16:creationId xmlns:a16="http://schemas.microsoft.com/office/drawing/2014/main" id="{1B12055E-4A86-EA44-4C0F-15302F4796F3}"/>
              </a:ext>
            </a:extLst>
          </p:cNvPr>
          <p:cNvSpPr txBox="1"/>
          <p:nvPr/>
        </p:nvSpPr>
        <p:spPr>
          <a:xfrm>
            <a:off x="76200" y="3735595"/>
            <a:ext cx="8382000" cy="954107"/>
          </a:xfrm>
          <a:prstGeom prst="rect">
            <a:avLst/>
          </a:prstGeom>
          <a:noFill/>
        </p:spPr>
        <p:txBody>
          <a:bodyPr wrap="square">
            <a:spAutoFit/>
          </a:bodyPr>
          <a:lstStyle/>
          <a:p>
            <a:pPr lvl="1"/>
            <a:r>
              <a:rPr lang="en-US" sz="1400" dirty="0" err="1"/>
              <a:t>model.set_generation_params</a:t>
            </a:r>
            <a:r>
              <a:rPr lang="en-US" sz="1400" dirty="0"/>
              <a:t>(duration=10)</a:t>
            </a:r>
          </a:p>
          <a:p>
            <a:pPr lvl="1"/>
            <a:r>
              <a:rPr lang="en-US" sz="1400" dirty="0"/>
              <a:t>res = </a:t>
            </a:r>
            <a:r>
              <a:rPr lang="en-US" sz="1400" dirty="0" err="1"/>
              <a:t>model.generate</a:t>
            </a:r>
            <a:r>
              <a:rPr lang="en-US" sz="1400" dirty="0"/>
              <a:t>( [ </a:t>
            </a:r>
            <a:r>
              <a:rPr lang="en-US" sz="1400" dirty="0" err="1"/>
              <a:t>prompt_text</a:t>
            </a:r>
            <a:r>
              <a:rPr lang="en-US" sz="1400" dirty="0"/>
              <a:t> ], progress=True)</a:t>
            </a:r>
          </a:p>
          <a:p>
            <a:pPr lvl="1"/>
            <a:r>
              <a:rPr lang="en-SG" sz="1400" dirty="0"/>
              <a:t>from </a:t>
            </a:r>
            <a:r>
              <a:rPr lang="en-SG" sz="1400" dirty="0" err="1"/>
              <a:t>audiocraft.utils.notebook</a:t>
            </a:r>
            <a:r>
              <a:rPr lang="en-SG" sz="1400" dirty="0"/>
              <a:t> import </a:t>
            </a:r>
            <a:r>
              <a:rPr lang="en-SG" sz="1400" dirty="0" err="1"/>
              <a:t>display_audio</a:t>
            </a:r>
            <a:endParaRPr lang="en-US" sz="1400" dirty="0"/>
          </a:p>
          <a:p>
            <a:pPr lvl="1"/>
            <a:r>
              <a:rPr lang="en-US" sz="1400" dirty="0" err="1"/>
              <a:t>display_audio</a:t>
            </a:r>
            <a:r>
              <a:rPr lang="en-US" sz="1400" dirty="0"/>
              <a:t>(res, 32000)</a:t>
            </a:r>
            <a:endParaRPr lang="en-SG" sz="1400" dirty="0"/>
          </a:p>
        </p:txBody>
      </p:sp>
      <p:sp>
        <p:nvSpPr>
          <p:cNvPr id="9" name="TextBox 8">
            <a:extLst>
              <a:ext uri="{FF2B5EF4-FFF2-40B4-BE49-F238E27FC236}">
                <a16:creationId xmlns:a16="http://schemas.microsoft.com/office/drawing/2014/main" id="{1596F76A-CF79-2627-5370-FE282D4B77B7}"/>
              </a:ext>
            </a:extLst>
          </p:cNvPr>
          <p:cNvSpPr txBox="1"/>
          <p:nvPr/>
        </p:nvSpPr>
        <p:spPr>
          <a:xfrm>
            <a:off x="533400" y="4876800"/>
            <a:ext cx="4572000" cy="738664"/>
          </a:xfrm>
          <a:prstGeom prst="rect">
            <a:avLst/>
          </a:prstGeom>
          <a:noFill/>
        </p:spPr>
        <p:txBody>
          <a:bodyPr wrap="square">
            <a:spAutoFit/>
          </a:bodyPr>
          <a:lstStyle/>
          <a:p>
            <a:r>
              <a:rPr lang="en-SG" sz="1400" dirty="0"/>
              <a:t>from </a:t>
            </a:r>
            <a:r>
              <a:rPr lang="en-SG" sz="1400" dirty="0" err="1"/>
              <a:t>audiocraft.data.audio</a:t>
            </a:r>
            <a:r>
              <a:rPr lang="en-SG" sz="1400" dirty="0"/>
              <a:t> import </a:t>
            </a:r>
            <a:r>
              <a:rPr lang="en-SG" sz="1400" dirty="0" err="1"/>
              <a:t>audio_write</a:t>
            </a:r>
            <a:endParaRPr lang="en-SG" sz="1400" dirty="0"/>
          </a:p>
          <a:p>
            <a:r>
              <a:rPr lang="en-SG" sz="1400" dirty="0"/>
              <a:t>for </a:t>
            </a:r>
            <a:r>
              <a:rPr lang="en-SG" sz="1400" dirty="0" err="1"/>
              <a:t>idx</a:t>
            </a:r>
            <a:r>
              <a:rPr lang="en-SG" sz="1400" dirty="0"/>
              <a:t>, </a:t>
            </a:r>
            <a:r>
              <a:rPr lang="en-SG" sz="1400" dirty="0" err="1"/>
              <a:t>one_wav</a:t>
            </a:r>
            <a:r>
              <a:rPr lang="en-SG" sz="1400" dirty="0"/>
              <a:t> in enumerate(res):</a:t>
            </a:r>
          </a:p>
          <a:p>
            <a:r>
              <a:rPr lang="en-SG" sz="1400" dirty="0"/>
              <a:t>    </a:t>
            </a:r>
            <a:r>
              <a:rPr lang="en-SG" sz="1400" dirty="0" err="1"/>
              <a:t>audio_write</a:t>
            </a:r>
            <a:r>
              <a:rPr lang="en-SG" sz="1400" dirty="0"/>
              <a:t>('test', </a:t>
            </a:r>
            <a:r>
              <a:rPr lang="en-SG" sz="1400" dirty="0" err="1"/>
              <a:t>one_wav.cpu</a:t>
            </a:r>
            <a:r>
              <a:rPr lang="en-SG" sz="1400" dirty="0"/>
              <a:t>(), </a:t>
            </a:r>
            <a:r>
              <a:rPr lang="en-SG" sz="1400" dirty="0" err="1"/>
              <a:t>model.sample_rate</a:t>
            </a:r>
            <a:r>
              <a:rPr lang="en-SG" sz="1400" dirty="0"/>
              <a:t>)</a:t>
            </a:r>
          </a:p>
        </p:txBody>
      </p:sp>
      <p:sp>
        <p:nvSpPr>
          <p:cNvPr id="11" name="TextBox 10">
            <a:extLst>
              <a:ext uri="{FF2B5EF4-FFF2-40B4-BE49-F238E27FC236}">
                <a16:creationId xmlns:a16="http://schemas.microsoft.com/office/drawing/2014/main" id="{A8E5B22D-0D98-A37F-949E-BBB652C381FB}"/>
              </a:ext>
            </a:extLst>
          </p:cNvPr>
          <p:cNvSpPr txBox="1"/>
          <p:nvPr/>
        </p:nvSpPr>
        <p:spPr>
          <a:xfrm>
            <a:off x="3962400" y="1186510"/>
            <a:ext cx="4572000" cy="923330"/>
          </a:xfrm>
          <a:prstGeom prst="rect">
            <a:avLst/>
          </a:prstGeom>
          <a:noFill/>
        </p:spPr>
        <p:txBody>
          <a:bodyPr wrap="square">
            <a:spAutoFit/>
          </a:bodyPr>
          <a:lstStyle/>
          <a:p>
            <a:r>
              <a:rPr lang="en-SG" dirty="0"/>
              <a:t>https://colab.research.google.com/drive/1UIHZ4XU3NaCsQu3wct5eXigJYxSUTLpC?usp=drive_link</a:t>
            </a:r>
          </a:p>
        </p:txBody>
      </p:sp>
    </p:spTree>
    <p:extLst>
      <p:ext uri="{BB962C8B-B14F-4D97-AF65-F5344CB8AC3E}">
        <p14:creationId xmlns:p14="http://schemas.microsoft.com/office/powerpoint/2010/main" val="40478129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688" y="4409491"/>
            <a:ext cx="8229600" cy="1143000"/>
          </a:xfrm>
        </p:spPr>
        <p:txBody>
          <a:bodyPr/>
          <a:lstStyle/>
          <a:p>
            <a:r>
              <a:rPr lang="en-US" dirty="0"/>
              <a:t>Thank you</a:t>
            </a:r>
          </a:p>
        </p:txBody>
      </p:sp>
      <p:sp>
        <p:nvSpPr>
          <p:cNvPr id="4" name="Footer Placeholder 3"/>
          <p:cNvSpPr>
            <a:spLocks noGrp="1"/>
          </p:cNvSpPr>
          <p:nvPr>
            <p:ph type="ftr" sz="quarter" idx="11"/>
          </p:nvPr>
        </p:nvSpPr>
        <p:spPr/>
        <p:txBody>
          <a:bodyPr/>
          <a:lstStyle/>
          <a:p>
            <a:r>
              <a:rPr lang="en-US" dirty="0"/>
              <a:t>Nanyang Business School</a:t>
            </a:r>
          </a:p>
        </p:txBody>
      </p:sp>
    </p:spTree>
    <p:extLst>
      <p:ext uri="{BB962C8B-B14F-4D97-AF65-F5344CB8AC3E}">
        <p14:creationId xmlns:p14="http://schemas.microsoft.com/office/powerpoint/2010/main" val="1778444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21CB3-5E08-5FB6-3081-F761CB47E259}"/>
              </a:ext>
            </a:extLst>
          </p:cNvPr>
          <p:cNvSpPr>
            <a:spLocks noGrp="1"/>
          </p:cNvSpPr>
          <p:nvPr>
            <p:ph type="title"/>
          </p:nvPr>
        </p:nvSpPr>
        <p:spPr>
          <a:xfrm>
            <a:off x="382137" y="112161"/>
            <a:ext cx="8229600" cy="1143000"/>
          </a:xfrm>
        </p:spPr>
        <p:txBody>
          <a:bodyPr>
            <a:normAutofit fontScale="90000"/>
          </a:bodyPr>
          <a:lstStyle/>
          <a:p>
            <a:r>
              <a:rPr lang="en-SG" dirty="0"/>
              <a:t>NTU – Bard – Is the number correct? </a:t>
            </a:r>
          </a:p>
        </p:txBody>
      </p:sp>
      <p:sp>
        <p:nvSpPr>
          <p:cNvPr id="6" name="Content Placeholder 5">
            <a:extLst>
              <a:ext uri="{FF2B5EF4-FFF2-40B4-BE49-F238E27FC236}">
                <a16:creationId xmlns:a16="http://schemas.microsoft.com/office/drawing/2014/main" id="{E27B625C-D360-097C-D81B-CD61BF6D2A08}"/>
              </a:ext>
            </a:extLst>
          </p:cNvPr>
          <p:cNvSpPr txBox="1">
            <a:spLocks noGrp="1"/>
          </p:cNvSpPr>
          <p:nvPr>
            <p:ph idx="1"/>
          </p:nvPr>
        </p:nvSpPr>
        <p:spPr>
          <a:xfrm>
            <a:off x="382137" y="1821543"/>
            <a:ext cx="8229600" cy="3539430"/>
          </a:xfrm>
          <a:prstGeom prst="rect">
            <a:avLst/>
          </a:prstGeom>
          <a:noFill/>
        </p:spPr>
        <p:txBody>
          <a:bodyPr wrap="square">
            <a:spAutoFit/>
          </a:bodyPr>
          <a:lstStyle/>
          <a:p>
            <a:r>
              <a:rPr lang="en-US" sz="2000" dirty="0"/>
              <a:t>Revenue: \$3.5 billion (SGD 5 billion)</a:t>
            </a:r>
          </a:p>
          <a:p>
            <a:r>
              <a:rPr lang="en-US" sz="2000" dirty="0"/>
              <a:t>Operating profit: \$1.2 billion (SGD 1.8 billion)</a:t>
            </a:r>
          </a:p>
          <a:p>
            <a:r>
              <a:rPr lang="en-US" sz="2000" dirty="0"/>
              <a:t>Net income: \$900 million (SGD 1.3 billion)</a:t>
            </a:r>
          </a:p>
          <a:p>
            <a:r>
              <a:rPr lang="en-US" sz="2000" dirty="0"/>
              <a:t>Debt-to-equity ratio: 0.3</a:t>
            </a:r>
          </a:p>
          <a:p>
            <a:r>
              <a:rPr lang="en-US" sz="2000" dirty="0"/>
              <a:t>Return on equity (ROE): 15%</a:t>
            </a:r>
          </a:p>
          <a:p>
            <a:r>
              <a:rPr lang="en-US" sz="2000" dirty="0"/>
              <a:t>Return on assets (ROA): 6%</a:t>
            </a:r>
          </a:p>
          <a:p>
            <a:r>
              <a:rPr lang="en-US" sz="2000" dirty="0"/>
              <a:t>Overall, NTU's financial performance for the year 2023 was strong. The university's revenue and net income increased, and its debt-to-equity ratio remained low. This suggests that NTU is financially sound and is well-positioned for future growth.</a:t>
            </a:r>
            <a:endParaRPr lang="en-SG" sz="2000" dirty="0"/>
          </a:p>
        </p:txBody>
      </p:sp>
    </p:spTree>
    <p:extLst>
      <p:ext uri="{BB962C8B-B14F-4D97-AF65-F5344CB8AC3E}">
        <p14:creationId xmlns:p14="http://schemas.microsoft.com/office/powerpoint/2010/main" val="2874359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96F6-0237-7201-619A-041B5C3A9672}"/>
              </a:ext>
            </a:extLst>
          </p:cNvPr>
          <p:cNvSpPr>
            <a:spLocks noGrp="1"/>
          </p:cNvSpPr>
          <p:nvPr>
            <p:ph type="title"/>
          </p:nvPr>
        </p:nvSpPr>
        <p:spPr/>
        <p:txBody>
          <a:bodyPr/>
          <a:lstStyle/>
          <a:p>
            <a:r>
              <a:rPr lang="en-SG" dirty="0"/>
              <a:t>NTU vs NUS – Number correct?</a:t>
            </a:r>
          </a:p>
        </p:txBody>
      </p:sp>
      <p:pic>
        <p:nvPicPr>
          <p:cNvPr id="5" name="Picture 4">
            <a:extLst>
              <a:ext uri="{FF2B5EF4-FFF2-40B4-BE49-F238E27FC236}">
                <a16:creationId xmlns:a16="http://schemas.microsoft.com/office/drawing/2014/main" id="{C20327F7-EA59-5F06-D120-6978CB0DF618}"/>
              </a:ext>
            </a:extLst>
          </p:cNvPr>
          <p:cNvPicPr>
            <a:picLocks noChangeAspect="1"/>
          </p:cNvPicPr>
          <p:nvPr/>
        </p:nvPicPr>
        <p:blipFill>
          <a:blip r:embed="rId2"/>
          <a:stretch>
            <a:fillRect/>
          </a:stretch>
        </p:blipFill>
        <p:spPr>
          <a:xfrm>
            <a:off x="1429439" y="1822230"/>
            <a:ext cx="5848393" cy="4010054"/>
          </a:xfrm>
          <a:prstGeom prst="rect">
            <a:avLst/>
          </a:prstGeom>
        </p:spPr>
      </p:pic>
    </p:spTree>
    <p:extLst>
      <p:ext uri="{BB962C8B-B14F-4D97-AF65-F5344CB8AC3E}">
        <p14:creationId xmlns:p14="http://schemas.microsoft.com/office/powerpoint/2010/main" val="3862800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DFE1-68D0-3586-DBF5-1C88CCF31868}"/>
              </a:ext>
            </a:extLst>
          </p:cNvPr>
          <p:cNvSpPr>
            <a:spLocks noGrp="1"/>
          </p:cNvSpPr>
          <p:nvPr>
            <p:ph type="title"/>
          </p:nvPr>
        </p:nvSpPr>
        <p:spPr/>
        <p:txBody>
          <a:bodyPr>
            <a:normAutofit fontScale="90000"/>
          </a:bodyPr>
          <a:lstStyle/>
          <a:p>
            <a:r>
              <a:rPr lang="en-US" dirty="0"/>
              <a:t>Example of what bard can do that ChatGPT cannot do</a:t>
            </a:r>
            <a:endParaRPr lang="en-SG" dirty="0"/>
          </a:p>
        </p:txBody>
      </p:sp>
      <p:sp>
        <p:nvSpPr>
          <p:cNvPr id="3" name="Content Placeholder 2">
            <a:extLst>
              <a:ext uri="{FF2B5EF4-FFF2-40B4-BE49-F238E27FC236}">
                <a16:creationId xmlns:a16="http://schemas.microsoft.com/office/drawing/2014/main" id="{B176F03A-F3D8-D736-09BE-06EF193A287F}"/>
              </a:ext>
            </a:extLst>
          </p:cNvPr>
          <p:cNvSpPr>
            <a:spLocks noGrp="1"/>
          </p:cNvSpPr>
          <p:nvPr>
            <p:ph idx="1"/>
          </p:nvPr>
        </p:nvSpPr>
        <p:spPr/>
        <p:txBody>
          <a:bodyPr/>
          <a:lstStyle/>
          <a:p>
            <a:r>
              <a:rPr lang="en-US" dirty="0"/>
              <a:t>Download live data from internet </a:t>
            </a:r>
          </a:p>
          <a:p>
            <a:r>
              <a:rPr lang="en-US" dirty="0"/>
              <a:t>Financial ratio analysis on FAAMG 2023</a:t>
            </a:r>
            <a:endParaRPr lang="en-SG" dirty="0"/>
          </a:p>
        </p:txBody>
      </p:sp>
      <p:sp>
        <p:nvSpPr>
          <p:cNvPr id="4" name="Footer Placeholder 3">
            <a:extLst>
              <a:ext uri="{FF2B5EF4-FFF2-40B4-BE49-F238E27FC236}">
                <a16:creationId xmlns:a16="http://schemas.microsoft.com/office/drawing/2014/main" id="{4AA62ABA-D519-FA1A-2496-93B5B40A488F}"/>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609074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08D7E-4AB3-D68B-89D2-68BB19CD7534}"/>
              </a:ext>
            </a:extLst>
          </p:cNvPr>
          <p:cNvSpPr>
            <a:spLocks noGrp="1"/>
          </p:cNvSpPr>
          <p:nvPr>
            <p:ph type="title"/>
          </p:nvPr>
        </p:nvSpPr>
        <p:spPr>
          <a:xfrm>
            <a:off x="457200" y="3682146"/>
            <a:ext cx="8229600" cy="1143000"/>
          </a:xfrm>
        </p:spPr>
        <p:txBody>
          <a:bodyPr>
            <a:normAutofit fontScale="90000"/>
          </a:bodyPr>
          <a:lstStyle/>
          <a:p>
            <a:r>
              <a:rPr lang="en-SG" dirty="0"/>
              <a:t>Please list out one thing that bard can do but not </a:t>
            </a:r>
            <a:r>
              <a:rPr lang="en-SG" dirty="0" err="1"/>
              <a:t>chatGPT</a:t>
            </a:r>
            <a:endParaRPr lang="en-SG" dirty="0"/>
          </a:p>
        </p:txBody>
      </p:sp>
      <p:sp>
        <p:nvSpPr>
          <p:cNvPr id="4" name="Footer Placeholder 3">
            <a:extLst>
              <a:ext uri="{FF2B5EF4-FFF2-40B4-BE49-F238E27FC236}">
                <a16:creationId xmlns:a16="http://schemas.microsoft.com/office/drawing/2014/main" id="{5388837B-B124-3102-F25B-F38E3BAF5A3C}"/>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2721098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34741-E650-03ED-8F80-3E318F705501}"/>
              </a:ext>
            </a:extLst>
          </p:cNvPr>
          <p:cNvSpPr>
            <a:spLocks noGrp="1"/>
          </p:cNvSpPr>
          <p:nvPr>
            <p:ph type="title"/>
          </p:nvPr>
        </p:nvSpPr>
        <p:spPr>
          <a:xfrm>
            <a:off x="616528" y="2655668"/>
            <a:ext cx="8229600" cy="1143000"/>
          </a:xfrm>
        </p:spPr>
        <p:txBody>
          <a:bodyPr>
            <a:normAutofit fontScale="90000"/>
          </a:bodyPr>
          <a:lstStyle/>
          <a:p>
            <a:r>
              <a:rPr lang="en-SG" dirty="0"/>
              <a:t>Pollev.com/teikteoh614</a:t>
            </a:r>
            <a:br>
              <a:rPr lang="en-SG" dirty="0"/>
            </a:br>
            <a:br>
              <a:rPr lang="en-SG" dirty="0"/>
            </a:br>
            <a:r>
              <a:rPr lang="en-US" dirty="0"/>
              <a:t>Please list the current problem/task you are facing in company that potentially GPT can help you.</a:t>
            </a:r>
            <a:endParaRPr lang="en-SG" dirty="0"/>
          </a:p>
        </p:txBody>
      </p:sp>
      <p:sp>
        <p:nvSpPr>
          <p:cNvPr id="4" name="Footer Placeholder 3">
            <a:extLst>
              <a:ext uri="{FF2B5EF4-FFF2-40B4-BE49-F238E27FC236}">
                <a16:creationId xmlns:a16="http://schemas.microsoft.com/office/drawing/2014/main" id="{68373BD1-E7D6-37E9-F0AB-506DBCAEFE6D}"/>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3489630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tGPT vs. Google: Who wins at 500 searches?">
            <a:extLst>
              <a:ext uri="{FF2B5EF4-FFF2-40B4-BE49-F238E27FC236}">
                <a16:creationId xmlns:a16="http://schemas.microsoft.com/office/drawing/2014/main" id="{F5D23C4B-24CC-4D5D-D8D5-03C9DB80F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41" y="1688505"/>
            <a:ext cx="3460796" cy="36988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tGPT: Google search traffic on rapid decline - Blind">
            <a:extLst>
              <a:ext uri="{FF2B5EF4-FFF2-40B4-BE49-F238E27FC236}">
                <a16:creationId xmlns:a16="http://schemas.microsoft.com/office/drawing/2014/main" id="{AEF36D98-65E3-86A2-45D2-4D50D5220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820" y="1786612"/>
            <a:ext cx="4360069"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96120A9-AF4D-879D-911A-1A9A5B19DA66}"/>
              </a:ext>
            </a:extLst>
          </p:cNvPr>
          <p:cNvSpPr>
            <a:spLocks noGrp="1"/>
          </p:cNvSpPr>
          <p:nvPr>
            <p:ph type="title"/>
          </p:nvPr>
        </p:nvSpPr>
        <p:spPr>
          <a:xfrm>
            <a:off x="322289" y="205823"/>
            <a:ext cx="8229600" cy="1143000"/>
          </a:xfrm>
        </p:spPr>
        <p:txBody>
          <a:bodyPr/>
          <a:lstStyle/>
          <a:p>
            <a:r>
              <a:rPr lang="en-US" dirty="0"/>
              <a:t>Google vs </a:t>
            </a:r>
            <a:r>
              <a:rPr lang="en-US" dirty="0" err="1"/>
              <a:t>chatGPT</a:t>
            </a:r>
            <a:endParaRPr lang="en-SG" dirty="0"/>
          </a:p>
        </p:txBody>
      </p:sp>
    </p:spTree>
    <p:extLst>
      <p:ext uri="{BB962C8B-B14F-4D97-AF65-F5344CB8AC3E}">
        <p14:creationId xmlns:p14="http://schemas.microsoft.com/office/powerpoint/2010/main" val="2789746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30010-6866-D437-5D02-A4B8F61732DB}"/>
              </a:ext>
            </a:extLst>
          </p:cNvPr>
          <p:cNvSpPr>
            <a:spLocks noGrp="1"/>
          </p:cNvSpPr>
          <p:nvPr>
            <p:ph type="title"/>
          </p:nvPr>
        </p:nvSpPr>
        <p:spPr>
          <a:xfrm>
            <a:off x="415130" y="2434828"/>
            <a:ext cx="7886700" cy="994172"/>
          </a:xfrm>
        </p:spPr>
        <p:txBody>
          <a:bodyPr>
            <a:normAutofit fontScale="90000"/>
          </a:bodyPr>
          <a:lstStyle/>
          <a:p>
            <a:r>
              <a:rPr lang="en-US" dirty="0"/>
              <a:t>Polling? Do you believe ChatGPT can help in your work (to increase your productivity – time saving, better quality) ? If no, why. If yes, how? Pollev.com/TEIKTEOH614</a:t>
            </a:r>
            <a:endParaRPr lang="en-SG" dirty="0"/>
          </a:p>
        </p:txBody>
      </p:sp>
    </p:spTree>
    <p:extLst>
      <p:ext uri="{BB962C8B-B14F-4D97-AF65-F5344CB8AC3E}">
        <p14:creationId xmlns:p14="http://schemas.microsoft.com/office/powerpoint/2010/main" val="3562762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30FE0-720C-9232-8170-8E44371D8234}"/>
              </a:ext>
            </a:extLst>
          </p:cNvPr>
          <p:cNvSpPr>
            <a:spLocks noGrp="1"/>
          </p:cNvSpPr>
          <p:nvPr>
            <p:ph type="title"/>
          </p:nvPr>
        </p:nvSpPr>
        <p:spPr>
          <a:xfrm>
            <a:off x="304800" y="0"/>
            <a:ext cx="8229600" cy="1143000"/>
          </a:xfrm>
        </p:spPr>
        <p:txBody>
          <a:bodyPr/>
          <a:lstStyle/>
          <a:p>
            <a:r>
              <a:rPr lang="en-SG" dirty="0"/>
              <a:t>Prompt Engineering Example</a:t>
            </a:r>
          </a:p>
        </p:txBody>
      </p:sp>
      <p:sp>
        <p:nvSpPr>
          <p:cNvPr id="3" name="Content Placeholder 2">
            <a:extLst>
              <a:ext uri="{FF2B5EF4-FFF2-40B4-BE49-F238E27FC236}">
                <a16:creationId xmlns:a16="http://schemas.microsoft.com/office/drawing/2014/main" id="{D1CD8FEF-7FD9-025E-8E31-BB0649E94FD6}"/>
              </a:ext>
            </a:extLst>
          </p:cNvPr>
          <p:cNvSpPr>
            <a:spLocks noGrp="1"/>
          </p:cNvSpPr>
          <p:nvPr>
            <p:ph idx="1"/>
          </p:nvPr>
        </p:nvSpPr>
        <p:spPr>
          <a:xfrm>
            <a:off x="441277" y="1447800"/>
            <a:ext cx="8261445" cy="4419600"/>
          </a:xfrm>
        </p:spPr>
        <p:txBody>
          <a:bodyPr>
            <a:noAutofit/>
          </a:bodyPr>
          <a:lstStyle/>
          <a:p>
            <a:pPr marL="0" indent="0">
              <a:buNone/>
            </a:pPr>
            <a:r>
              <a:rPr lang="en-US" sz="2000" dirty="0"/>
              <a:t>1. **Identify the Objective**:</a:t>
            </a:r>
          </a:p>
          <a:p>
            <a:pPr marL="0" indent="0">
              <a:buNone/>
            </a:pPr>
            <a:r>
              <a:rPr lang="en-US" sz="2000" dirty="0"/>
              <a:t>- Example: Generate ideas, answer a question, create content, etc.</a:t>
            </a:r>
          </a:p>
          <a:p>
            <a:pPr marL="0" indent="0">
              <a:buNone/>
            </a:pPr>
            <a:r>
              <a:rPr lang="en-US" sz="2000" dirty="0"/>
              <a:t>2. **Specify the Context**:</a:t>
            </a:r>
          </a:p>
          <a:p>
            <a:pPr marL="0" indent="0">
              <a:buNone/>
            </a:pPr>
            <a:r>
              <a:rPr lang="en-US" sz="2000" dirty="0"/>
              <a:t>- Example: If it’s an essay, what’s the topic? If it’s a program, what’s the desired 	function?</a:t>
            </a:r>
          </a:p>
          <a:p>
            <a:pPr marL="0" indent="0">
              <a:buNone/>
            </a:pPr>
            <a:r>
              <a:rPr lang="en-US" sz="2000" dirty="0"/>
              <a:t>3. **Detail the Requirements**:</a:t>
            </a:r>
          </a:p>
          <a:p>
            <a:pPr marL="0" indent="0">
              <a:buNone/>
            </a:pPr>
            <a:r>
              <a:rPr lang="en-US" sz="2000" dirty="0"/>
              <a:t>- Example: Length of text, format of response, language style, or technical 	specifications.</a:t>
            </a:r>
          </a:p>
          <a:p>
            <a:pPr marL="0" indent="0">
              <a:buNone/>
            </a:pPr>
            <a:r>
              <a:rPr lang="en-US" sz="2000" dirty="0"/>
              <a:t>4. **Include Constraints**:</a:t>
            </a:r>
          </a:p>
          <a:p>
            <a:pPr marL="0" indent="0">
              <a:buNone/>
            </a:pPr>
            <a:r>
              <a:rPr lang="en-US" sz="2000" dirty="0"/>
              <a:t>- Example: Avoid certain topics, use only certain sources of </a:t>
            </a:r>
            <a:r>
              <a:rPr lang="en-US" sz="2000" dirty="0" err="1"/>
              <a:t>information,or</a:t>
            </a:r>
            <a:r>
              <a:rPr lang="en-US" sz="2000" dirty="0"/>
              <a:t> comply with 	a 	specific tone</a:t>
            </a:r>
            <a:r>
              <a:rPr lang="en-US" sz="1600" dirty="0"/>
              <a:t>.</a:t>
            </a:r>
          </a:p>
        </p:txBody>
      </p:sp>
    </p:spTree>
    <p:extLst>
      <p:ext uri="{BB962C8B-B14F-4D97-AF65-F5344CB8AC3E}">
        <p14:creationId xmlns:p14="http://schemas.microsoft.com/office/powerpoint/2010/main" val="3436749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5B4D-8B1E-D2D1-8654-ED157FBD38FA}"/>
              </a:ext>
            </a:extLst>
          </p:cNvPr>
          <p:cNvSpPr>
            <a:spLocks noGrp="1"/>
          </p:cNvSpPr>
          <p:nvPr>
            <p:ph type="title"/>
          </p:nvPr>
        </p:nvSpPr>
        <p:spPr>
          <a:xfrm>
            <a:off x="228600" y="0"/>
            <a:ext cx="8229600" cy="1143000"/>
          </a:xfrm>
        </p:spPr>
        <p:txBody>
          <a:bodyPr/>
          <a:lstStyle/>
          <a:p>
            <a:r>
              <a:rPr lang="en-SG" dirty="0"/>
              <a:t>Prompt Engineering</a:t>
            </a:r>
          </a:p>
        </p:txBody>
      </p:sp>
      <p:graphicFrame>
        <p:nvGraphicFramePr>
          <p:cNvPr id="6" name="Table 5">
            <a:extLst>
              <a:ext uri="{FF2B5EF4-FFF2-40B4-BE49-F238E27FC236}">
                <a16:creationId xmlns:a16="http://schemas.microsoft.com/office/drawing/2014/main" id="{70338088-CB19-0C97-696C-9D4F1B9C3DA0}"/>
              </a:ext>
            </a:extLst>
          </p:cNvPr>
          <p:cNvGraphicFramePr>
            <a:graphicFrameLocks noGrp="1"/>
          </p:cNvGraphicFramePr>
          <p:nvPr/>
        </p:nvGraphicFramePr>
        <p:xfrm>
          <a:off x="685802" y="990600"/>
          <a:ext cx="8229598" cy="5138738"/>
        </p:xfrm>
        <a:graphic>
          <a:graphicData uri="http://schemas.openxmlformats.org/drawingml/2006/table">
            <a:tbl>
              <a:tblPr>
                <a:tableStyleId>{5C22544A-7EE6-4342-B048-85BDC9FD1C3A}</a:tableStyleId>
              </a:tblPr>
              <a:tblGrid>
                <a:gridCol w="1319134">
                  <a:extLst>
                    <a:ext uri="{9D8B030D-6E8A-4147-A177-3AD203B41FA5}">
                      <a16:colId xmlns:a16="http://schemas.microsoft.com/office/drawing/2014/main" val="2297322491"/>
                    </a:ext>
                  </a:extLst>
                </a:gridCol>
                <a:gridCol w="1783829">
                  <a:extLst>
                    <a:ext uri="{9D8B030D-6E8A-4147-A177-3AD203B41FA5}">
                      <a16:colId xmlns:a16="http://schemas.microsoft.com/office/drawing/2014/main" val="764425756"/>
                    </a:ext>
                  </a:extLst>
                </a:gridCol>
                <a:gridCol w="5126635">
                  <a:extLst>
                    <a:ext uri="{9D8B030D-6E8A-4147-A177-3AD203B41FA5}">
                      <a16:colId xmlns:a16="http://schemas.microsoft.com/office/drawing/2014/main" val="222787280"/>
                    </a:ext>
                  </a:extLst>
                </a:gridCol>
              </a:tblGrid>
              <a:tr h="395288">
                <a:tc>
                  <a:txBody>
                    <a:bodyPr/>
                    <a:lstStyle/>
                    <a:p>
                      <a:pPr algn="ctr" fontAlgn="b"/>
                      <a:r>
                        <a:rPr lang="en-SG" sz="1600" u="none" strike="noStrike">
                          <a:effectLst/>
                        </a:rPr>
                        <a:t>Task</a:t>
                      </a:r>
                      <a:endParaRPr lang="en-SG" sz="1600" b="1" i="0" u="none" strike="noStrike">
                        <a:solidFill>
                          <a:srgbClr val="000000"/>
                        </a:solidFill>
                        <a:effectLst/>
                        <a:latin typeface="Segoe UI" panose="020B0502040204020203" pitchFamily="34" charset="0"/>
                      </a:endParaRPr>
                    </a:p>
                  </a:txBody>
                  <a:tcPr marL="3728" marR="3728" marT="3728" marB="0" anchor="b"/>
                </a:tc>
                <a:tc>
                  <a:txBody>
                    <a:bodyPr/>
                    <a:lstStyle/>
                    <a:p>
                      <a:pPr algn="ctr" fontAlgn="b"/>
                      <a:r>
                        <a:rPr lang="en-SG" sz="1600" u="none" strike="noStrike">
                          <a:effectLst/>
                        </a:rPr>
                        <a:t>Bad Prompt</a:t>
                      </a:r>
                      <a:endParaRPr lang="en-SG" sz="1600" b="1" i="0" u="none" strike="noStrike">
                        <a:solidFill>
                          <a:srgbClr val="000000"/>
                        </a:solidFill>
                        <a:effectLst/>
                        <a:latin typeface="Segoe UI" panose="020B0502040204020203" pitchFamily="34" charset="0"/>
                      </a:endParaRPr>
                    </a:p>
                  </a:txBody>
                  <a:tcPr marL="3728" marR="3728" marT="3728" marB="0" anchor="b"/>
                </a:tc>
                <a:tc>
                  <a:txBody>
                    <a:bodyPr/>
                    <a:lstStyle/>
                    <a:p>
                      <a:pPr algn="ctr" fontAlgn="b"/>
                      <a:r>
                        <a:rPr lang="en-SG" sz="1600" u="none" strike="noStrike">
                          <a:effectLst/>
                        </a:rPr>
                        <a:t>Good Prompt</a:t>
                      </a:r>
                      <a:endParaRPr lang="en-SG" sz="1600" b="1" i="0" u="none" strike="noStrike">
                        <a:solidFill>
                          <a:srgbClr val="000000"/>
                        </a:solidFill>
                        <a:effectLst/>
                        <a:latin typeface="Segoe UI" panose="020B0502040204020203" pitchFamily="34" charset="0"/>
                      </a:endParaRPr>
                    </a:p>
                  </a:txBody>
                  <a:tcPr marL="3728" marR="3728" marT="3728" marB="0" anchor="b"/>
                </a:tc>
                <a:extLst>
                  <a:ext uri="{0D108BD9-81ED-4DB2-BD59-A6C34878D82A}">
                    <a16:rowId xmlns:a16="http://schemas.microsoft.com/office/drawing/2014/main" val="3905271179"/>
                  </a:ext>
                </a:extLst>
              </a:tr>
              <a:tr h="790575">
                <a:tc>
                  <a:txBody>
                    <a:bodyPr/>
                    <a:lstStyle/>
                    <a:p>
                      <a:pPr algn="l" fontAlgn="ctr"/>
                      <a:r>
                        <a:rPr lang="en-SG" sz="1600" u="none" strike="noStrike">
                          <a:effectLst/>
                        </a:rPr>
                        <a:t>Writing a News Article</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"Write about the economy."</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"Compose a 500-word news article on the impact of recent trade policies on the global economy, suitable for publication in a business news section."</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1949350615"/>
                  </a:ext>
                </a:extLst>
              </a:tr>
              <a:tr h="790575">
                <a:tc>
                  <a:txBody>
                    <a:bodyPr/>
                    <a:lstStyle/>
                    <a:p>
                      <a:pPr algn="l" fontAlgn="ctr"/>
                      <a:r>
                        <a:rPr lang="en-SG" sz="1600" u="none" strike="noStrike">
                          <a:effectLst/>
                        </a:rPr>
                        <a:t>Preparing Interview Questions</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"Questions for interview."</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"List 10 insightful interview questions for a software engineer with a focus on problem-solving and teamwork, to assess suitability for a leadership role."</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3412415144"/>
                  </a:ext>
                </a:extLst>
              </a:tr>
              <a:tr h="790575">
                <a:tc>
                  <a:txBody>
                    <a:bodyPr/>
                    <a:lstStyle/>
                    <a:p>
                      <a:pPr algn="l" fontAlgn="ctr"/>
                      <a:r>
                        <a:rPr lang="en-SG" sz="1600" u="none" strike="noStrike">
                          <a:effectLst/>
                        </a:rPr>
                        <a:t>Creating a Meal Plan</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"I need food for the week."</a:t>
                      </a:r>
                      <a:endParaRPr lang="en-US"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"Generate a 7-day vegetarian meal plan for one person that includes breakfast, lunch, and dinner, ensuring each meal is under 500 calories and high in protein."</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4139278562"/>
                  </a:ext>
                </a:extLst>
              </a:tr>
              <a:tr h="790575">
                <a:tc>
                  <a:txBody>
                    <a:bodyPr/>
                    <a:lstStyle/>
                    <a:p>
                      <a:pPr algn="l" fontAlgn="ctr"/>
                      <a:r>
                        <a:rPr lang="en-SG" sz="1600" u="none" strike="noStrike">
                          <a:effectLst/>
                        </a:rPr>
                        <a:t>Generating Code</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"Make an app."</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"Write a Python script that takes user input and outputs a graph displaying the input data. The script should include comments explaining the code."</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3356321201"/>
                  </a:ext>
                </a:extLst>
              </a:tr>
              <a:tr h="790575">
                <a:tc>
                  <a:txBody>
                    <a:bodyPr/>
                    <a:lstStyle/>
                    <a:p>
                      <a:pPr algn="l" fontAlgn="ctr"/>
                      <a:r>
                        <a:rPr lang="en-SG" sz="1600" u="none" strike="noStrike">
                          <a:effectLst/>
                        </a:rPr>
                        <a:t>Writing Poem</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"Do a poem."</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a:effectLst/>
                        </a:rPr>
                        <a:t>"Craft a four-stanza poem about the sea reflecting the theme of change, using a rhyming ABAB pattern and vivid imagery to evoke the sense of motion."</a:t>
                      </a:r>
                      <a:endParaRPr lang="en-US" sz="1600" b="0" i="0" u="none" strike="noStrike">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1661271757"/>
                  </a:ext>
                </a:extLst>
              </a:tr>
              <a:tr h="790575">
                <a:tc>
                  <a:txBody>
                    <a:bodyPr/>
                    <a:lstStyle/>
                    <a:p>
                      <a:pPr algn="l" fontAlgn="ctr"/>
                      <a:r>
                        <a:rPr lang="en-SG" sz="1600" u="none" strike="noStrike">
                          <a:effectLst/>
                        </a:rPr>
                        <a:t>Product Description</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SG" sz="1600" u="none" strike="noStrike">
                          <a:effectLst/>
                        </a:rPr>
                        <a:t>"Describe this product."</a:t>
                      </a:r>
                      <a:endParaRPr lang="en-SG" sz="1600" b="0" i="0" u="none" strike="noStrike">
                        <a:solidFill>
                          <a:srgbClr val="000000"/>
                        </a:solidFill>
                        <a:effectLst/>
                        <a:latin typeface="Segoe UI" panose="020B0502040204020203" pitchFamily="34" charset="0"/>
                      </a:endParaRPr>
                    </a:p>
                  </a:txBody>
                  <a:tcPr marL="3728" marR="3728" marT="3728" marB="0" anchor="ctr"/>
                </a:tc>
                <a:tc>
                  <a:txBody>
                    <a:bodyPr/>
                    <a:lstStyle/>
                    <a:p>
                      <a:pPr algn="l" fontAlgn="ctr"/>
                      <a:r>
                        <a:rPr lang="en-US" sz="1600" u="none" strike="noStrike" dirty="0">
                          <a:effectLst/>
                        </a:rPr>
                        <a:t>"Provide a 150-word product description for a new eco-friendly water bottle designed for athletes, highlighting its durability, portability, and insulation capabilities."</a:t>
                      </a:r>
                      <a:endParaRPr lang="en-US" sz="1600" b="0" i="0" u="none" strike="noStrike" dirty="0">
                        <a:solidFill>
                          <a:srgbClr val="000000"/>
                        </a:solidFill>
                        <a:effectLst/>
                        <a:latin typeface="Segoe UI" panose="020B0502040204020203" pitchFamily="34" charset="0"/>
                      </a:endParaRPr>
                    </a:p>
                  </a:txBody>
                  <a:tcPr marL="3728" marR="3728" marT="3728" marB="0" anchor="ctr"/>
                </a:tc>
                <a:extLst>
                  <a:ext uri="{0D108BD9-81ED-4DB2-BD59-A6C34878D82A}">
                    <a16:rowId xmlns:a16="http://schemas.microsoft.com/office/drawing/2014/main" val="869850485"/>
                  </a:ext>
                </a:extLst>
              </a:tr>
            </a:tbl>
          </a:graphicData>
        </a:graphic>
      </p:graphicFrame>
    </p:spTree>
    <p:extLst>
      <p:ext uri="{BB962C8B-B14F-4D97-AF65-F5344CB8AC3E}">
        <p14:creationId xmlns:p14="http://schemas.microsoft.com/office/powerpoint/2010/main" val="1700492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F1B93-39D2-8ED6-65FB-ED0B9699EB60}"/>
              </a:ext>
            </a:extLst>
          </p:cNvPr>
          <p:cNvSpPr>
            <a:spLocks noGrp="1"/>
          </p:cNvSpPr>
          <p:nvPr>
            <p:ph type="title"/>
          </p:nvPr>
        </p:nvSpPr>
        <p:spPr/>
        <p:txBody>
          <a:bodyPr/>
          <a:lstStyle/>
          <a:p>
            <a:r>
              <a:rPr lang="en-US" dirty="0"/>
              <a:t>Useful link</a:t>
            </a:r>
            <a:endParaRPr lang="en-SG" dirty="0"/>
          </a:p>
        </p:txBody>
      </p:sp>
      <p:sp>
        <p:nvSpPr>
          <p:cNvPr id="3" name="Content Placeholder 2">
            <a:extLst>
              <a:ext uri="{FF2B5EF4-FFF2-40B4-BE49-F238E27FC236}">
                <a16:creationId xmlns:a16="http://schemas.microsoft.com/office/drawing/2014/main" id="{2995C461-FE5F-B44A-3235-EA75442CB18D}"/>
              </a:ext>
            </a:extLst>
          </p:cNvPr>
          <p:cNvSpPr>
            <a:spLocks noGrp="1"/>
          </p:cNvSpPr>
          <p:nvPr>
            <p:ph idx="1"/>
          </p:nvPr>
        </p:nvSpPr>
        <p:spPr/>
        <p:txBody>
          <a:bodyPr/>
          <a:lstStyle/>
          <a:p>
            <a:r>
              <a:rPr lang="en-SG" dirty="0"/>
              <a:t>https://youtu.be/os-JX1ZQwIA</a:t>
            </a:r>
          </a:p>
          <a:p>
            <a:r>
              <a:rPr lang="en-SG" dirty="0"/>
              <a:t>https://youtu.be/wBmfL4PEliY</a:t>
            </a:r>
          </a:p>
          <a:p>
            <a:r>
              <a:rPr lang="en-SG" dirty="0"/>
              <a:t>https://www.zdnet.com/article/what-is-chatgpt-and-why-does-it-matter-heres-everything-you-need-to-know/</a:t>
            </a:r>
          </a:p>
        </p:txBody>
      </p:sp>
    </p:spTree>
    <p:extLst>
      <p:ext uri="{BB962C8B-B14F-4D97-AF65-F5344CB8AC3E}">
        <p14:creationId xmlns:p14="http://schemas.microsoft.com/office/powerpoint/2010/main" val="1140712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E2F8-79A0-C8C5-BADB-3466689C7023}"/>
              </a:ext>
            </a:extLst>
          </p:cNvPr>
          <p:cNvSpPr>
            <a:spLocks noGrp="1"/>
          </p:cNvSpPr>
          <p:nvPr>
            <p:ph type="title"/>
          </p:nvPr>
        </p:nvSpPr>
        <p:spPr>
          <a:xfrm>
            <a:off x="198746" y="900788"/>
            <a:ext cx="7886700" cy="994172"/>
          </a:xfrm>
        </p:spPr>
        <p:txBody>
          <a:bodyPr/>
          <a:lstStyle/>
          <a:p>
            <a:r>
              <a:rPr lang="en-SG" dirty="0" err="1"/>
              <a:t>OpenAI</a:t>
            </a:r>
            <a:r>
              <a:rPr lang="en-SG" dirty="0"/>
              <a:t> – Founder of </a:t>
            </a:r>
            <a:r>
              <a:rPr lang="en-SG" dirty="0" err="1"/>
              <a:t>chatGPT</a:t>
            </a:r>
            <a:endParaRPr lang="en-SG" dirty="0"/>
          </a:p>
        </p:txBody>
      </p:sp>
      <p:pic>
        <p:nvPicPr>
          <p:cNvPr id="1026" name="Picture 2" descr="OpenAI launches new company for funding safe artificial general  intelligence | VentureBeat">
            <a:extLst>
              <a:ext uri="{FF2B5EF4-FFF2-40B4-BE49-F238E27FC236}">
                <a16:creationId xmlns:a16="http://schemas.microsoft.com/office/drawing/2014/main" id="{E8809974-F087-B281-049A-664378849E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2846" y="4708088"/>
            <a:ext cx="2612170" cy="1088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 ChatGPT replace Programmers? What are ChatGPT OpenAI limitations | by  Dilip Kashyap | Jan, 2023 | Level Up Coding">
            <a:extLst>
              <a:ext uri="{FF2B5EF4-FFF2-40B4-BE49-F238E27FC236}">
                <a16:creationId xmlns:a16="http://schemas.microsoft.com/office/drawing/2014/main" id="{3704B98B-1E59-D3A4-3612-C08B46201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909" y="242082"/>
            <a:ext cx="1456754" cy="8194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04A3EB-2072-4499-5695-50B0B2AD3E13}"/>
              </a:ext>
            </a:extLst>
          </p:cNvPr>
          <p:cNvSpPr txBox="1"/>
          <p:nvPr/>
        </p:nvSpPr>
        <p:spPr>
          <a:xfrm>
            <a:off x="198746" y="2053516"/>
            <a:ext cx="8062507" cy="2677656"/>
          </a:xfrm>
          <a:prstGeom prst="rect">
            <a:avLst/>
          </a:prstGeom>
          <a:noFill/>
        </p:spPr>
        <p:txBody>
          <a:bodyPr wrap="square">
            <a:spAutoFit/>
          </a:bodyPr>
          <a:lstStyle/>
          <a:p>
            <a:r>
              <a:rPr lang="en-US" sz="2100" dirty="0" err="1"/>
              <a:t>OpenAI</a:t>
            </a:r>
            <a:r>
              <a:rPr lang="en-US" sz="2100" dirty="0"/>
              <a:t> is an American artificial intelligence (AI) research laboratory</a:t>
            </a:r>
          </a:p>
          <a:p>
            <a:endParaRPr lang="en-US" sz="2100" dirty="0"/>
          </a:p>
          <a:p>
            <a:r>
              <a:rPr lang="en-US" sz="2100" dirty="0"/>
              <a:t>Founded in San Francisco 2015 by Elon Musk, and others - US$1 billion. </a:t>
            </a:r>
          </a:p>
          <a:p>
            <a:endParaRPr lang="en-US" sz="2100" dirty="0"/>
          </a:p>
          <a:p>
            <a:r>
              <a:rPr lang="en-US" sz="2100" dirty="0"/>
              <a:t>$1 billion investment from Microsoft in 2019 and January 2023 $10 billion. </a:t>
            </a:r>
          </a:p>
          <a:p>
            <a:endParaRPr lang="en-US" sz="2100" dirty="0"/>
          </a:p>
          <a:p>
            <a:r>
              <a:rPr lang="en-US" sz="2100" dirty="0"/>
              <a:t>Pioneer Building in Mission District, San Francisco.</a:t>
            </a:r>
            <a:endParaRPr lang="en-SG" sz="2100" dirty="0"/>
          </a:p>
        </p:txBody>
      </p:sp>
    </p:spTree>
    <p:extLst>
      <p:ext uri="{BB962C8B-B14F-4D97-AF65-F5344CB8AC3E}">
        <p14:creationId xmlns:p14="http://schemas.microsoft.com/office/powerpoint/2010/main" val="3635481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tGPT Guide in 2023: Definition, Top Use Cases &amp; Limitations">
            <a:extLst>
              <a:ext uri="{FF2B5EF4-FFF2-40B4-BE49-F238E27FC236}">
                <a16:creationId xmlns:a16="http://schemas.microsoft.com/office/drawing/2014/main" id="{29949E97-B288-2DC4-BCCC-A0B442206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93" y="542620"/>
            <a:ext cx="5779430" cy="45176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PT-4 is Coming! But What Would GPT-5 Look Like?">
            <a:extLst>
              <a:ext uri="{FF2B5EF4-FFF2-40B4-BE49-F238E27FC236}">
                <a16:creationId xmlns:a16="http://schemas.microsoft.com/office/drawing/2014/main" id="{F7952D22-F757-0B1C-1261-159B6BD06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793" y="542620"/>
            <a:ext cx="2779260" cy="15615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BC9B10F-2463-4F49-4946-282451B7E631}"/>
              </a:ext>
            </a:extLst>
          </p:cNvPr>
          <p:cNvSpPr txBox="1"/>
          <p:nvPr/>
        </p:nvSpPr>
        <p:spPr>
          <a:xfrm>
            <a:off x="3590365" y="5646620"/>
            <a:ext cx="4572000" cy="369332"/>
          </a:xfrm>
          <a:prstGeom prst="rect">
            <a:avLst/>
          </a:prstGeom>
          <a:noFill/>
        </p:spPr>
        <p:txBody>
          <a:bodyPr wrap="square">
            <a:spAutoFit/>
          </a:bodyPr>
          <a:lstStyle/>
          <a:p>
            <a:r>
              <a:rPr lang="en-SG" dirty="0"/>
              <a:t>https://research.aimultiple.com/chatgpt/</a:t>
            </a:r>
          </a:p>
        </p:txBody>
      </p:sp>
    </p:spTree>
    <p:extLst>
      <p:ext uri="{BB962C8B-B14F-4D97-AF65-F5344CB8AC3E}">
        <p14:creationId xmlns:p14="http://schemas.microsoft.com/office/powerpoint/2010/main" val="1181355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09742-252A-EBB7-3FBE-E0D47676C1D2}"/>
              </a:ext>
            </a:extLst>
          </p:cNvPr>
          <p:cNvSpPr>
            <a:spLocks noGrp="1"/>
          </p:cNvSpPr>
          <p:nvPr>
            <p:ph type="title"/>
          </p:nvPr>
        </p:nvSpPr>
        <p:spPr>
          <a:xfrm>
            <a:off x="573206" y="4125698"/>
            <a:ext cx="8229600" cy="1143000"/>
          </a:xfrm>
        </p:spPr>
        <p:txBody>
          <a:bodyPr>
            <a:normAutofit fontScale="90000"/>
          </a:bodyPr>
          <a:lstStyle/>
          <a:p>
            <a:r>
              <a:rPr lang="en-SG" dirty="0"/>
              <a:t>Poll </a:t>
            </a:r>
            <a:r>
              <a:rPr lang="en-US" dirty="0"/>
              <a:t>Do you know what does GPT stands for?</a:t>
            </a:r>
            <a:endParaRPr lang="en-SG" dirty="0"/>
          </a:p>
        </p:txBody>
      </p:sp>
      <p:sp>
        <p:nvSpPr>
          <p:cNvPr id="4" name="Footer Placeholder 3">
            <a:extLst>
              <a:ext uri="{FF2B5EF4-FFF2-40B4-BE49-F238E27FC236}">
                <a16:creationId xmlns:a16="http://schemas.microsoft.com/office/drawing/2014/main" id="{91BDD240-A7E6-5CC6-32EA-DD14AF5DB7F3}"/>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2000842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C2D4-CD0F-49AB-911E-6AF22090BE14}"/>
              </a:ext>
            </a:extLst>
          </p:cNvPr>
          <p:cNvSpPr>
            <a:spLocks noGrp="1"/>
          </p:cNvSpPr>
          <p:nvPr>
            <p:ph type="title"/>
          </p:nvPr>
        </p:nvSpPr>
        <p:spPr>
          <a:xfrm>
            <a:off x="262047" y="219053"/>
            <a:ext cx="6949089" cy="917173"/>
          </a:xfrm>
        </p:spPr>
        <p:txBody>
          <a:bodyPr>
            <a:normAutofit/>
          </a:bodyPr>
          <a:lstStyle/>
          <a:p>
            <a:r>
              <a:rPr lang="en-GB" dirty="0">
                <a:cs typeface="Arial"/>
              </a:rPr>
              <a:t>GPT - Generative</a:t>
            </a:r>
          </a:p>
        </p:txBody>
      </p:sp>
      <p:pic>
        <p:nvPicPr>
          <p:cNvPr id="3074" name="Picture 2" descr="Generative AI in Copywriting: A Complete Guide in 2023">
            <a:extLst>
              <a:ext uri="{FF2B5EF4-FFF2-40B4-BE49-F238E27FC236}">
                <a16:creationId xmlns:a16="http://schemas.microsoft.com/office/drawing/2014/main" id="{BE6EC13C-37A0-4B61-C37F-1E097A89F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554" y="1016883"/>
            <a:ext cx="6879576" cy="515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793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CA634-9F11-A9A3-FA46-4930AE617C52}"/>
              </a:ext>
            </a:extLst>
          </p:cNvPr>
          <p:cNvSpPr>
            <a:spLocks noGrp="1"/>
          </p:cNvSpPr>
          <p:nvPr>
            <p:ph type="title"/>
          </p:nvPr>
        </p:nvSpPr>
        <p:spPr>
          <a:xfrm>
            <a:off x="356548" y="518165"/>
            <a:ext cx="8673151" cy="994172"/>
          </a:xfrm>
        </p:spPr>
        <p:txBody>
          <a:bodyPr>
            <a:normAutofit fontScale="90000"/>
          </a:bodyPr>
          <a:lstStyle/>
          <a:p>
            <a:r>
              <a:rPr lang="en-GB" dirty="0">
                <a:cs typeface="Arial"/>
              </a:rPr>
              <a:t>GPT – Pretrained (Transfer Learning)</a:t>
            </a:r>
            <a:endParaRPr lang="en-SG" dirty="0"/>
          </a:p>
        </p:txBody>
      </p:sp>
      <p:pic>
        <p:nvPicPr>
          <p:cNvPr id="5" name="Picture 4">
            <a:extLst>
              <a:ext uri="{FF2B5EF4-FFF2-40B4-BE49-F238E27FC236}">
                <a16:creationId xmlns:a16="http://schemas.microsoft.com/office/drawing/2014/main" id="{832AD690-A99A-1330-0859-90FB414C9FC0}"/>
              </a:ext>
            </a:extLst>
          </p:cNvPr>
          <p:cNvPicPr>
            <a:picLocks noChangeAspect="1"/>
          </p:cNvPicPr>
          <p:nvPr/>
        </p:nvPicPr>
        <p:blipFill>
          <a:blip r:embed="rId2"/>
          <a:stretch>
            <a:fillRect/>
          </a:stretch>
        </p:blipFill>
        <p:spPr>
          <a:xfrm>
            <a:off x="356548" y="2447873"/>
            <a:ext cx="8043982" cy="3789314"/>
          </a:xfrm>
          <a:prstGeom prst="rect">
            <a:avLst/>
          </a:prstGeom>
        </p:spPr>
      </p:pic>
      <p:sp>
        <p:nvSpPr>
          <p:cNvPr id="7" name="TextBox 6">
            <a:extLst>
              <a:ext uri="{FF2B5EF4-FFF2-40B4-BE49-F238E27FC236}">
                <a16:creationId xmlns:a16="http://schemas.microsoft.com/office/drawing/2014/main" id="{475E60B1-868E-2AC4-B5B7-2AE523B18BE8}"/>
              </a:ext>
            </a:extLst>
          </p:cNvPr>
          <p:cNvSpPr txBox="1"/>
          <p:nvPr/>
        </p:nvSpPr>
        <p:spPr>
          <a:xfrm>
            <a:off x="528647" y="1626162"/>
            <a:ext cx="8219499" cy="707886"/>
          </a:xfrm>
          <a:prstGeom prst="rect">
            <a:avLst/>
          </a:prstGeom>
          <a:noFill/>
        </p:spPr>
        <p:txBody>
          <a:bodyPr wrap="square">
            <a:spAutoFit/>
          </a:bodyPr>
          <a:lstStyle/>
          <a:p>
            <a:r>
              <a:rPr lang="en-US" sz="2000" dirty="0"/>
              <a:t>GPT-3 - 175B parameters.</a:t>
            </a:r>
          </a:p>
          <a:p>
            <a:r>
              <a:rPr lang="en-US" sz="2000" dirty="0"/>
              <a:t>Trained on 45TB of text data</a:t>
            </a:r>
            <a:endParaRPr lang="en-SG" sz="2000" dirty="0"/>
          </a:p>
        </p:txBody>
      </p:sp>
    </p:spTree>
    <p:extLst>
      <p:ext uri="{BB962C8B-B14F-4D97-AF65-F5344CB8AC3E}">
        <p14:creationId xmlns:p14="http://schemas.microsoft.com/office/powerpoint/2010/main" val="525774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CD12-7BCF-9BE3-BE1C-8C8A96868BE9}"/>
              </a:ext>
            </a:extLst>
          </p:cNvPr>
          <p:cNvSpPr>
            <a:spLocks noGrp="1"/>
          </p:cNvSpPr>
          <p:nvPr>
            <p:ph type="title"/>
          </p:nvPr>
        </p:nvSpPr>
        <p:spPr/>
        <p:txBody>
          <a:bodyPr/>
          <a:lstStyle/>
          <a:p>
            <a:r>
              <a:rPr lang="en-SG" dirty="0"/>
              <a:t>Chatgpt &amp; Bard</a:t>
            </a:r>
          </a:p>
        </p:txBody>
      </p:sp>
      <p:sp>
        <p:nvSpPr>
          <p:cNvPr id="3" name="Content Placeholder 2">
            <a:extLst>
              <a:ext uri="{FF2B5EF4-FFF2-40B4-BE49-F238E27FC236}">
                <a16:creationId xmlns:a16="http://schemas.microsoft.com/office/drawing/2014/main" id="{B3EE472D-4A09-5DFB-0115-C07D77D2546A}"/>
              </a:ext>
            </a:extLst>
          </p:cNvPr>
          <p:cNvSpPr>
            <a:spLocks noGrp="1"/>
          </p:cNvSpPr>
          <p:nvPr>
            <p:ph idx="1"/>
          </p:nvPr>
        </p:nvSpPr>
        <p:spPr/>
        <p:txBody>
          <a:bodyPr>
            <a:normAutofit lnSpcReduction="10000"/>
          </a:bodyPr>
          <a:lstStyle/>
          <a:p>
            <a:pPr marL="0" indent="0">
              <a:buNone/>
            </a:pPr>
            <a:r>
              <a:rPr lang="en-SG" dirty="0">
                <a:hlinkClick r:id="rId2"/>
              </a:rPr>
              <a:t>https://chat.openai.com/</a:t>
            </a:r>
            <a:endParaRPr lang="en-SG" dirty="0"/>
          </a:p>
          <a:p>
            <a:pPr marL="0" indent="0">
              <a:buNone/>
            </a:pPr>
            <a:r>
              <a:rPr lang="en-SG" dirty="0">
                <a:hlinkClick r:id="rId3"/>
              </a:rPr>
              <a:t>https://bard.google.com/</a:t>
            </a:r>
            <a:endParaRPr lang="en-SG" dirty="0"/>
          </a:p>
          <a:p>
            <a:pPr marL="0" indent="0">
              <a:buNone/>
            </a:pPr>
            <a:r>
              <a:rPr lang="en-SG" dirty="0">
                <a:hlinkClick r:id="rId4"/>
              </a:rPr>
              <a:t>https://www.midjourney.com/</a:t>
            </a:r>
            <a:endParaRPr lang="en-SG" dirty="0"/>
          </a:p>
          <a:p>
            <a:pPr marL="0" indent="0">
              <a:buNone/>
            </a:pPr>
            <a:r>
              <a:rPr lang="en-SG" dirty="0">
                <a:hlinkClick r:id="rId5"/>
              </a:rPr>
              <a:t>https://discord.com/</a:t>
            </a:r>
            <a:endParaRPr lang="en-SG" dirty="0"/>
          </a:p>
          <a:p>
            <a:pPr marL="0" indent="0">
              <a:buNone/>
            </a:pPr>
            <a:r>
              <a:rPr lang="en-SG" dirty="0">
                <a:hlinkClick r:id="rId6"/>
              </a:rPr>
              <a:t>https://replicate.com/</a:t>
            </a:r>
            <a:endParaRPr lang="en-SG" dirty="0"/>
          </a:p>
          <a:p>
            <a:pPr marL="0" indent="0">
              <a:buNone/>
            </a:pPr>
            <a:r>
              <a:rPr lang="en-SG" dirty="0">
                <a:hlinkClick r:id="rId7"/>
              </a:rPr>
              <a:t>https://www.anaconda.com/download</a:t>
            </a:r>
            <a:endParaRPr lang="en-SG" dirty="0"/>
          </a:p>
          <a:p>
            <a:pPr marL="0" indent="0">
              <a:buNone/>
            </a:pPr>
            <a:r>
              <a:rPr lang="en-SG" dirty="0"/>
              <a:t>https://www.pythonanywhere.com/</a:t>
            </a:r>
          </a:p>
        </p:txBody>
      </p:sp>
      <p:sp>
        <p:nvSpPr>
          <p:cNvPr id="4" name="Footer Placeholder 3">
            <a:extLst>
              <a:ext uri="{FF2B5EF4-FFF2-40B4-BE49-F238E27FC236}">
                <a16:creationId xmlns:a16="http://schemas.microsoft.com/office/drawing/2014/main" id="{A62A8A8A-E18C-69E1-4BB8-04E155ACF314}"/>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1490890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FC2D4-CD0F-49AB-911E-6AF22090BE14}"/>
              </a:ext>
            </a:extLst>
          </p:cNvPr>
          <p:cNvSpPr>
            <a:spLocks noGrp="1"/>
          </p:cNvSpPr>
          <p:nvPr>
            <p:ph type="title"/>
          </p:nvPr>
        </p:nvSpPr>
        <p:spPr>
          <a:xfrm>
            <a:off x="319808" y="387141"/>
            <a:ext cx="8380439" cy="991283"/>
          </a:xfrm>
        </p:spPr>
        <p:txBody>
          <a:bodyPr>
            <a:normAutofit fontScale="90000"/>
          </a:bodyPr>
          <a:lstStyle/>
          <a:p>
            <a:r>
              <a:rPr lang="en-GB" dirty="0">
                <a:cs typeface="Arial"/>
              </a:rPr>
              <a:t>GPT - Transformer, Encoder, Attention RNN</a:t>
            </a:r>
          </a:p>
        </p:txBody>
      </p:sp>
      <p:pic>
        <p:nvPicPr>
          <p:cNvPr id="9" name="Picture 9" descr="Diagram&#10;&#10;Description automatically generated">
            <a:extLst>
              <a:ext uri="{FF2B5EF4-FFF2-40B4-BE49-F238E27FC236}">
                <a16:creationId xmlns:a16="http://schemas.microsoft.com/office/drawing/2014/main" id="{8342DC10-D2AA-44E8-B57D-BF511E826A9F}"/>
              </a:ext>
            </a:extLst>
          </p:cNvPr>
          <p:cNvPicPr>
            <a:picLocks noChangeAspect="1"/>
          </p:cNvPicPr>
          <p:nvPr/>
        </p:nvPicPr>
        <p:blipFill>
          <a:blip r:embed="rId2"/>
          <a:stretch>
            <a:fillRect/>
          </a:stretch>
        </p:blipFill>
        <p:spPr>
          <a:xfrm>
            <a:off x="1771651" y="1701002"/>
            <a:ext cx="4770343" cy="4047563"/>
          </a:xfrm>
          <a:prstGeom prst="rect">
            <a:avLst/>
          </a:prstGeom>
        </p:spPr>
      </p:pic>
      <p:sp>
        <p:nvSpPr>
          <p:cNvPr id="10" name="TextBox 9">
            <a:extLst>
              <a:ext uri="{FF2B5EF4-FFF2-40B4-BE49-F238E27FC236}">
                <a16:creationId xmlns:a16="http://schemas.microsoft.com/office/drawing/2014/main" id="{0F8DEE7B-8E20-49E3-AF1D-D63DB6A19C94}"/>
              </a:ext>
            </a:extLst>
          </p:cNvPr>
          <p:cNvSpPr txBox="1"/>
          <p:nvPr/>
        </p:nvSpPr>
        <p:spPr>
          <a:xfrm>
            <a:off x="742951" y="5794747"/>
            <a:ext cx="8165726"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b="1" dirty="0">
                <a:solidFill>
                  <a:srgbClr val="202124"/>
                </a:solidFill>
                <a:latin typeface="arial"/>
                <a:cs typeface="arial"/>
              </a:rPr>
              <a:t>The transformer is the model, while the attention is a technique used by the model</a:t>
            </a:r>
            <a:r>
              <a:rPr lang="en-US" sz="1350" dirty="0">
                <a:solidFill>
                  <a:srgbClr val="202124"/>
                </a:solidFill>
                <a:latin typeface="arial"/>
                <a:cs typeface="arial"/>
              </a:rPr>
              <a:t>.</a:t>
            </a:r>
            <a:endParaRPr lang="en-US" sz="1350" dirty="0"/>
          </a:p>
        </p:txBody>
      </p:sp>
      <p:sp>
        <p:nvSpPr>
          <p:cNvPr id="4" name="TextBox 3">
            <a:extLst>
              <a:ext uri="{FF2B5EF4-FFF2-40B4-BE49-F238E27FC236}">
                <a16:creationId xmlns:a16="http://schemas.microsoft.com/office/drawing/2014/main" id="{3F6ACC9D-5EFB-CB45-DFB9-F8CDE5E437AA}"/>
              </a:ext>
            </a:extLst>
          </p:cNvPr>
          <p:cNvSpPr txBox="1"/>
          <p:nvPr/>
        </p:nvSpPr>
        <p:spPr>
          <a:xfrm>
            <a:off x="7002712" y="4163213"/>
            <a:ext cx="1852177" cy="1131079"/>
          </a:xfrm>
          <a:prstGeom prst="rect">
            <a:avLst/>
          </a:prstGeom>
          <a:noFill/>
        </p:spPr>
        <p:txBody>
          <a:bodyPr wrap="square">
            <a:spAutoFit/>
          </a:bodyPr>
          <a:lstStyle/>
          <a:p>
            <a:r>
              <a:rPr lang="en-SG" sz="1350" dirty="0"/>
              <a:t>How encoder decoder works in Transformer: https://jalammar.github.io/illustrated-transformer/</a:t>
            </a:r>
          </a:p>
        </p:txBody>
      </p:sp>
    </p:spTree>
    <p:extLst>
      <p:ext uri="{BB962C8B-B14F-4D97-AF65-F5344CB8AC3E}">
        <p14:creationId xmlns:p14="http://schemas.microsoft.com/office/powerpoint/2010/main" val="694592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mpt Engineering And Why It Matters To The AI Revolution - FourWeekMBA">
            <a:extLst>
              <a:ext uri="{FF2B5EF4-FFF2-40B4-BE49-F238E27FC236}">
                <a16:creationId xmlns:a16="http://schemas.microsoft.com/office/drawing/2014/main" id="{7CF72C98-E8A7-C8A9-7885-F03A87A4F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299" y="998425"/>
            <a:ext cx="6285934" cy="466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20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C5502-926D-0126-8E8D-275E42C6BB8C}"/>
              </a:ext>
            </a:extLst>
          </p:cNvPr>
          <p:cNvSpPr>
            <a:spLocks noGrp="1"/>
          </p:cNvSpPr>
          <p:nvPr>
            <p:ph type="title"/>
          </p:nvPr>
        </p:nvSpPr>
        <p:spPr/>
        <p:txBody>
          <a:bodyPr>
            <a:normAutofit fontScale="90000"/>
          </a:bodyPr>
          <a:lstStyle/>
          <a:p>
            <a:r>
              <a:rPr lang="en-US" dirty="0"/>
              <a:t>GPT models to solve real-world problems &amp; increase productivity</a:t>
            </a:r>
            <a:endParaRPr lang="en-SG" dirty="0"/>
          </a:p>
        </p:txBody>
      </p:sp>
      <p:pic>
        <p:nvPicPr>
          <p:cNvPr id="4" name="Picture 3">
            <a:extLst>
              <a:ext uri="{FF2B5EF4-FFF2-40B4-BE49-F238E27FC236}">
                <a16:creationId xmlns:a16="http://schemas.microsoft.com/office/drawing/2014/main" id="{319AB116-A0DD-2BAA-C4D9-B62CEB42D69D}"/>
              </a:ext>
            </a:extLst>
          </p:cNvPr>
          <p:cNvPicPr>
            <a:picLocks noChangeAspect="1"/>
          </p:cNvPicPr>
          <p:nvPr/>
        </p:nvPicPr>
        <p:blipFill>
          <a:blip r:embed="rId2"/>
          <a:stretch>
            <a:fillRect/>
          </a:stretch>
        </p:blipFill>
        <p:spPr>
          <a:xfrm>
            <a:off x="1000125" y="2179404"/>
            <a:ext cx="7143750" cy="3429000"/>
          </a:xfrm>
          <a:prstGeom prst="rect">
            <a:avLst/>
          </a:prstGeom>
        </p:spPr>
      </p:pic>
      <p:sp>
        <p:nvSpPr>
          <p:cNvPr id="5" name="TextBox 4">
            <a:extLst>
              <a:ext uri="{FF2B5EF4-FFF2-40B4-BE49-F238E27FC236}">
                <a16:creationId xmlns:a16="http://schemas.microsoft.com/office/drawing/2014/main" id="{457F0557-CA07-BC6B-3DC8-5F6DA2B5EDFC}"/>
              </a:ext>
            </a:extLst>
          </p:cNvPr>
          <p:cNvSpPr txBox="1"/>
          <p:nvPr/>
        </p:nvSpPr>
        <p:spPr>
          <a:xfrm>
            <a:off x="289111" y="5710238"/>
            <a:ext cx="8780930" cy="369332"/>
          </a:xfrm>
          <a:prstGeom prst="rect">
            <a:avLst/>
          </a:prstGeom>
          <a:noFill/>
        </p:spPr>
        <p:txBody>
          <a:bodyPr wrap="square">
            <a:spAutoFit/>
          </a:bodyPr>
          <a:lstStyle/>
          <a:p>
            <a:r>
              <a:rPr lang="en-SG" dirty="0"/>
              <a:t>https://peakd.com/hive-167922/@finguru/how-chat-gpt-can-solve-real-world-problems</a:t>
            </a:r>
          </a:p>
        </p:txBody>
      </p:sp>
    </p:spTree>
    <p:extLst>
      <p:ext uri="{BB962C8B-B14F-4D97-AF65-F5344CB8AC3E}">
        <p14:creationId xmlns:p14="http://schemas.microsoft.com/office/powerpoint/2010/main" val="3195127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0EFDD-D4F3-C7AA-CC4C-CEF431327C82}"/>
              </a:ext>
            </a:extLst>
          </p:cNvPr>
          <p:cNvSpPr>
            <a:spLocks noGrp="1"/>
          </p:cNvSpPr>
          <p:nvPr>
            <p:ph type="title"/>
          </p:nvPr>
        </p:nvSpPr>
        <p:spPr/>
        <p:txBody>
          <a:bodyPr/>
          <a:lstStyle/>
          <a:p>
            <a:r>
              <a:rPr lang="en-US" dirty="0"/>
              <a:t>Production Environment</a:t>
            </a:r>
            <a:endParaRPr lang="en-SG" dirty="0"/>
          </a:p>
        </p:txBody>
      </p:sp>
      <p:pic>
        <p:nvPicPr>
          <p:cNvPr id="4098" name="Picture 2" descr="Deploying Machine Learning model in production | CloudxLab Blog">
            <a:extLst>
              <a:ext uri="{FF2B5EF4-FFF2-40B4-BE49-F238E27FC236}">
                <a16:creationId xmlns:a16="http://schemas.microsoft.com/office/drawing/2014/main" id="{AEC9D594-E8D7-D0AE-6E2A-6973F1097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97" y="2178097"/>
            <a:ext cx="5521928" cy="36108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55187E-D1DA-C236-0906-890DBFBD1D44}"/>
              </a:ext>
            </a:extLst>
          </p:cNvPr>
          <p:cNvSpPr txBox="1"/>
          <p:nvPr/>
        </p:nvSpPr>
        <p:spPr>
          <a:xfrm>
            <a:off x="5812082" y="1706632"/>
            <a:ext cx="3215912" cy="923330"/>
          </a:xfrm>
          <a:prstGeom prst="rect">
            <a:avLst/>
          </a:prstGeom>
          <a:noFill/>
        </p:spPr>
        <p:txBody>
          <a:bodyPr wrap="square">
            <a:spAutoFit/>
          </a:bodyPr>
          <a:lstStyle/>
          <a:p>
            <a:r>
              <a:rPr lang="en-SG" sz="1350" dirty="0"/>
              <a:t>http://t.me/gpt_tt_bot </a:t>
            </a:r>
            <a:r>
              <a:rPr lang="en-SG" sz="1350" dirty="0" err="1"/>
              <a:t>gpt_tt</a:t>
            </a:r>
            <a:endParaRPr lang="en-SG" sz="1350" dirty="0"/>
          </a:p>
          <a:p>
            <a:r>
              <a:rPr lang="en-SG" sz="1350" dirty="0">
                <a:hlinkClick r:id="rId3"/>
              </a:rPr>
              <a:t>https://chatgpt-ttt.onrender.com</a:t>
            </a:r>
            <a:endParaRPr lang="en-SG" sz="1350" dirty="0"/>
          </a:p>
          <a:p>
            <a:r>
              <a:rPr lang="en-SG" sz="1350" b="1" dirty="0"/>
              <a:t>https://imagegpt-ttt-midjourney.onrender.com</a:t>
            </a:r>
          </a:p>
        </p:txBody>
      </p:sp>
    </p:spTree>
    <p:extLst>
      <p:ext uri="{BB962C8B-B14F-4D97-AF65-F5344CB8AC3E}">
        <p14:creationId xmlns:p14="http://schemas.microsoft.com/office/powerpoint/2010/main" val="2836663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B027-A62D-0728-925A-1F44DB9F522D}"/>
              </a:ext>
            </a:extLst>
          </p:cNvPr>
          <p:cNvSpPr>
            <a:spLocks noGrp="1"/>
          </p:cNvSpPr>
          <p:nvPr>
            <p:ph type="title"/>
          </p:nvPr>
        </p:nvSpPr>
        <p:spPr>
          <a:xfrm>
            <a:off x="168088" y="126602"/>
            <a:ext cx="8229600" cy="1143000"/>
          </a:xfrm>
        </p:spPr>
        <p:txBody>
          <a:bodyPr/>
          <a:lstStyle/>
          <a:p>
            <a:r>
              <a:rPr lang="en-US" dirty="0"/>
              <a:t>Limitation</a:t>
            </a:r>
            <a:endParaRPr lang="en-SG" dirty="0"/>
          </a:p>
        </p:txBody>
      </p:sp>
      <p:pic>
        <p:nvPicPr>
          <p:cNvPr id="5" name="Picture 4">
            <a:extLst>
              <a:ext uri="{FF2B5EF4-FFF2-40B4-BE49-F238E27FC236}">
                <a16:creationId xmlns:a16="http://schemas.microsoft.com/office/drawing/2014/main" id="{DE952B47-5E02-3711-FA0B-396F0E477C2F}"/>
              </a:ext>
            </a:extLst>
          </p:cNvPr>
          <p:cNvPicPr>
            <a:picLocks noChangeAspect="1"/>
          </p:cNvPicPr>
          <p:nvPr/>
        </p:nvPicPr>
        <p:blipFill>
          <a:blip r:embed="rId2"/>
          <a:stretch>
            <a:fillRect/>
          </a:stretch>
        </p:blipFill>
        <p:spPr>
          <a:xfrm>
            <a:off x="168088" y="1082863"/>
            <a:ext cx="5810197" cy="5034833"/>
          </a:xfrm>
          <a:prstGeom prst="rect">
            <a:avLst/>
          </a:prstGeom>
        </p:spPr>
      </p:pic>
      <p:pic>
        <p:nvPicPr>
          <p:cNvPr id="4" name="Picture 3">
            <a:extLst>
              <a:ext uri="{FF2B5EF4-FFF2-40B4-BE49-F238E27FC236}">
                <a16:creationId xmlns:a16="http://schemas.microsoft.com/office/drawing/2014/main" id="{DACC9476-F1EC-0650-E956-5E9502457572}"/>
              </a:ext>
            </a:extLst>
          </p:cNvPr>
          <p:cNvPicPr>
            <a:picLocks noChangeAspect="1"/>
          </p:cNvPicPr>
          <p:nvPr/>
        </p:nvPicPr>
        <p:blipFill>
          <a:blip r:embed="rId3"/>
          <a:stretch>
            <a:fillRect/>
          </a:stretch>
        </p:blipFill>
        <p:spPr>
          <a:xfrm>
            <a:off x="6099923" y="265852"/>
            <a:ext cx="2728072" cy="2543743"/>
          </a:xfrm>
          <a:prstGeom prst="rect">
            <a:avLst/>
          </a:prstGeom>
        </p:spPr>
      </p:pic>
    </p:spTree>
    <p:extLst>
      <p:ext uri="{BB962C8B-B14F-4D97-AF65-F5344CB8AC3E}">
        <p14:creationId xmlns:p14="http://schemas.microsoft.com/office/powerpoint/2010/main" val="3316795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2A3EA-8FD7-C2DA-883A-3F17107D8BEB}"/>
              </a:ext>
            </a:extLst>
          </p:cNvPr>
          <p:cNvSpPr>
            <a:spLocks noGrp="1"/>
          </p:cNvSpPr>
          <p:nvPr>
            <p:ph type="title"/>
          </p:nvPr>
        </p:nvSpPr>
        <p:spPr/>
        <p:txBody>
          <a:bodyPr/>
          <a:lstStyle/>
          <a:p>
            <a:r>
              <a:rPr lang="en-SG" dirty="0"/>
              <a:t>Ethics concern</a:t>
            </a:r>
          </a:p>
        </p:txBody>
      </p:sp>
      <p:sp>
        <p:nvSpPr>
          <p:cNvPr id="3" name="Content Placeholder 2">
            <a:extLst>
              <a:ext uri="{FF2B5EF4-FFF2-40B4-BE49-F238E27FC236}">
                <a16:creationId xmlns:a16="http://schemas.microsoft.com/office/drawing/2014/main" id="{285E5CC1-D8D1-51DD-F6E0-1A2C6EE18ED4}"/>
              </a:ext>
            </a:extLst>
          </p:cNvPr>
          <p:cNvSpPr>
            <a:spLocks noGrp="1"/>
          </p:cNvSpPr>
          <p:nvPr>
            <p:ph idx="1"/>
          </p:nvPr>
        </p:nvSpPr>
        <p:spPr/>
        <p:txBody>
          <a:bodyPr>
            <a:normAutofit fontScale="92500" lnSpcReduction="10000"/>
          </a:bodyPr>
          <a:lstStyle/>
          <a:p>
            <a:pPr algn="l">
              <a:buFont typeface="+mj-lt"/>
              <a:buAutoNum type="arabicPeriod"/>
            </a:pPr>
            <a:r>
              <a:rPr lang="en-US" b="0" i="0" dirty="0">
                <a:solidFill>
                  <a:srgbClr val="374151"/>
                </a:solidFill>
                <a:effectLst/>
                <a:latin typeface="Söhne"/>
              </a:rPr>
              <a:t>Misinformation and Bias</a:t>
            </a:r>
          </a:p>
          <a:p>
            <a:pPr algn="l">
              <a:buFont typeface="+mj-lt"/>
              <a:buAutoNum type="arabicPeriod"/>
            </a:pPr>
            <a:r>
              <a:rPr lang="en-US" b="0" i="0" dirty="0">
                <a:solidFill>
                  <a:srgbClr val="374151"/>
                </a:solidFill>
                <a:effectLst/>
                <a:latin typeface="Söhne"/>
              </a:rPr>
              <a:t>Unreliable Information:</a:t>
            </a:r>
          </a:p>
          <a:p>
            <a:pPr algn="l">
              <a:buFont typeface="+mj-lt"/>
              <a:buAutoNum type="arabicPeriod"/>
            </a:pPr>
            <a:r>
              <a:rPr lang="en-US" b="0" i="0" dirty="0">
                <a:solidFill>
                  <a:srgbClr val="374151"/>
                </a:solidFill>
                <a:effectLst/>
                <a:latin typeface="Söhne"/>
              </a:rPr>
              <a:t>Inappropriate Content</a:t>
            </a:r>
          </a:p>
          <a:p>
            <a:pPr algn="l">
              <a:buFont typeface="+mj-lt"/>
              <a:buAutoNum type="arabicPeriod"/>
            </a:pPr>
            <a:r>
              <a:rPr lang="en-US" b="0" i="0" dirty="0">
                <a:solidFill>
                  <a:srgbClr val="374151"/>
                </a:solidFill>
                <a:effectLst/>
                <a:latin typeface="Söhne"/>
              </a:rPr>
              <a:t>Privacy and Data Handling</a:t>
            </a:r>
          </a:p>
          <a:p>
            <a:pPr algn="l">
              <a:buFont typeface="+mj-lt"/>
              <a:buAutoNum type="arabicPeriod"/>
            </a:pPr>
            <a:r>
              <a:rPr lang="en-US" b="0" i="0" dirty="0">
                <a:solidFill>
                  <a:srgbClr val="374151"/>
                </a:solidFill>
                <a:effectLst/>
                <a:latin typeface="Söhne"/>
              </a:rPr>
              <a:t>Unintended Use and Manipulation: phishing emails</a:t>
            </a:r>
          </a:p>
          <a:p>
            <a:pPr algn="l">
              <a:buFont typeface="+mj-lt"/>
              <a:buAutoNum type="arabicPeriod"/>
            </a:pPr>
            <a:r>
              <a:rPr lang="en-US" b="0" i="0" dirty="0">
                <a:solidFill>
                  <a:srgbClr val="374151"/>
                </a:solidFill>
                <a:effectLst/>
                <a:latin typeface="Söhne"/>
              </a:rPr>
              <a:t>Dependency and Accountability: Overreliance on ChatGPT</a:t>
            </a:r>
            <a:endParaRPr lang="en-SG" dirty="0"/>
          </a:p>
        </p:txBody>
      </p:sp>
    </p:spTree>
    <p:extLst>
      <p:ext uri="{BB962C8B-B14F-4D97-AF65-F5344CB8AC3E}">
        <p14:creationId xmlns:p14="http://schemas.microsoft.com/office/powerpoint/2010/main" val="4277589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C8AD-C831-B6BA-CD41-0FE78DF76C84}"/>
              </a:ext>
            </a:extLst>
          </p:cNvPr>
          <p:cNvSpPr>
            <a:spLocks noGrp="1"/>
          </p:cNvSpPr>
          <p:nvPr>
            <p:ph type="title"/>
          </p:nvPr>
        </p:nvSpPr>
        <p:spPr/>
        <p:txBody>
          <a:bodyPr/>
          <a:lstStyle/>
          <a:p>
            <a:r>
              <a:rPr lang="en-US" dirty="0"/>
              <a:t>Cost</a:t>
            </a:r>
            <a:endParaRPr lang="en-SG" dirty="0"/>
          </a:p>
        </p:txBody>
      </p:sp>
      <p:sp>
        <p:nvSpPr>
          <p:cNvPr id="3" name="Content Placeholder 2">
            <a:extLst>
              <a:ext uri="{FF2B5EF4-FFF2-40B4-BE49-F238E27FC236}">
                <a16:creationId xmlns:a16="http://schemas.microsoft.com/office/drawing/2014/main" id="{8EA1AAA9-4367-C2B5-EB96-5BCDD8A56470}"/>
              </a:ext>
            </a:extLst>
          </p:cNvPr>
          <p:cNvSpPr>
            <a:spLocks noGrp="1"/>
          </p:cNvSpPr>
          <p:nvPr>
            <p:ph idx="1"/>
          </p:nvPr>
        </p:nvSpPr>
        <p:spPr/>
        <p:txBody>
          <a:bodyPr/>
          <a:lstStyle/>
          <a:p>
            <a:pPr algn="l"/>
            <a:r>
              <a:rPr lang="en-US" b="0" i="0" dirty="0">
                <a:solidFill>
                  <a:srgbClr val="080A12"/>
                </a:solidFill>
                <a:effectLst/>
                <a:latin typeface="suisseintl"/>
              </a:rPr>
              <a:t>ChatGPT is free - solid option as it has mostly the same technical abilities</a:t>
            </a:r>
            <a:endParaRPr lang="en-US" dirty="0">
              <a:solidFill>
                <a:srgbClr val="080A12"/>
              </a:solidFill>
              <a:latin typeface="suisseintl"/>
            </a:endParaRPr>
          </a:p>
          <a:p>
            <a:pPr algn="l"/>
            <a:r>
              <a:rPr lang="en-US" dirty="0">
                <a:solidFill>
                  <a:srgbClr val="080A12"/>
                </a:solidFill>
                <a:latin typeface="suisseintl"/>
              </a:rPr>
              <a:t>S</a:t>
            </a:r>
            <a:r>
              <a:rPr lang="en-US" b="0" i="0" dirty="0">
                <a:solidFill>
                  <a:srgbClr val="080A12"/>
                </a:solidFill>
                <a:effectLst/>
                <a:latin typeface="suisseintl"/>
              </a:rPr>
              <a:t>ubscription $20/month</a:t>
            </a:r>
            <a:r>
              <a:rPr lang="en-US" dirty="0">
                <a:solidFill>
                  <a:srgbClr val="080A12"/>
                </a:solidFill>
                <a:latin typeface="suisseintl"/>
              </a:rPr>
              <a:t> </a:t>
            </a:r>
            <a:r>
              <a:rPr lang="en-US" b="0" i="0" dirty="0">
                <a:solidFill>
                  <a:srgbClr val="080A12"/>
                </a:solidFill>
                <a:effectLst/>
                <a:latin typeface="suisseintl"/>
              </a:rPr>
              <a:t>model guarantees capacity, response times, </a:t>
            </a:r>
            <a:r>
              <a:rPr lang="en-US" dirty="0">
                <a:solidFill>
                  <a:srgbClr val="080A12"/>
                </a:solidFill>
                <a:latin typeface="suisseintl"/>
              </a:rPr>
              <a:t>GPT-4, </a:t>
            </a:r>
            <a:r>
              <a:rPr lang="en-US" dirty="0" err="1">
                <a:solidFill>
                  <a:srgbClr val="080A12"/>
                </a:solidFill>
                <a:latin typeface="suisseintl"/>
              </a:rPr>
              <a:t>imageGPT</a:t>
            </a:r>
            <a:endParaRPr lang="en-US" b="0" i="0" dirty="0">
              <a:solidFill>
                <a:srgbClr val="080A12"/>
              </a:solidFill>
              <a:effectLst/>
              <a:latin typeface="suisseintl"/>
            </a:endParaRPr>
          </a:p>
        </p:txBody>
      </p:sp>
    </p:spTree>
    <p:extLst>
      <p:ext uri="{BB962C8B-B14F-4D97-AF65-F5344CB8AC3E}">
        <p14:creationId xmlns:p14="http://schemas.microsoft.com/office/powerpoint/2010/main" val="3196352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32445-89CA-BBB8-14F8-1674ED6C5423}"/>
              </a:ext>
            </a:extLst>
          </p:cNvPr>
          <p:cNvSpPr>
            <a:spLocks noGrp="1"/>
          </p:cNvSpPr>
          <p:nvPr>
            <p:ph type="title"/>
          </p:nvPr>
        </p:nvSpPr>
        <p:spPr>
          <a:xfrm>
            <a:off x="573206" y="4187113"/>
            <a:ext cx="8229600" cy="1143000"/>
          </a:xfrm>
        </p:spPr>
        <p:txBody>
          <a:bodyPr/>
          <a:lstStyle/>
          <a:p>
            <a:r>
              <a:rPr lang="en-SG" dirty="0"/>
              <a:t>Image</a:t>
            </a:r>
          </a:p>
        </p:txBody>
      </p:sp>
      <p:sp>
        <p:nvSpPr>
          <p:cNvPr id="4" name="Footer Placeholder 3">
            <a:extLst>
              <a:ext uri="{FF2B5EF4-FFF2-40B4-BE49-F238E27FC236}">
                <a16:creationId xmlns:a16="http://schemas.microsoft.com/office/drawing/2014/main" id="{14C049EA-F628-13E0-339F-5809E5B038C4}"/>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1936540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FA68-FACD-54BA-1FC4-4E01EB499412}"/>
              </a:ext>
            </a:extLst>
          </p:cNvPr>
          <p:cNvSpPr>
            <a:spLocks noGrp="1"/>
          </p:cNvSpPr>
          <p:nvPr>
            <p:ph type="title"/>
          </p:nvPr>
        </p:nvSpPr>
        <p:spPr>
          <a:xfrm>
            <a:off x="369794" y="185097"/>
            <a:ext cx="8229600" cy="1143000"/>
          </a:xfrm>
        </p:spPr>
        <p:txBody>
          <a:bodyPr/>
          <a:lstStyle/>
          <a:p>
            <a:r>
              <a:rPr lang="en-SG" dirty="0" err="1"/>
              <a:t>ImageGPT</a:t>
            </a:r>
            <a:r>
              <a:rPr lang="en-SG" dirty="0"/>
              <a:t> (Open AI) – Dall-E2</a:t>
            </a:r>
          </a:p>
        </p:txBody>
      </p:sp>
      <p:pic>
        <p:nvPicPr>
          <p:cNvPr id="4" name="Picture 3">
            <a:extLst>
              <a:ext uri="{FF2B5EF4-FFF2-40B4-BE49-F238E27FC236}">
                <a16:creationId xmlns:a16="http://schemas.microsoft.com/office/drawing/2014/main" id="{1F305C90-F8C6-D720-2E76-B884CD9C78EB}"/>
              </a:ext>
            </a:extLst>
          </p:cNvPr>
          <p:cNvPicPr>
            <a:picLocks noChangeAspect="1"/>
          </p:cNvPicPr>
          <p:nvPr/>
        </p:nvPicPr>
        <p:blipFill>
          <a:blip r:embed="rId2"/>
          <a:stretch>
            <a:fillRect/>
          </a:stretch>
        </p:blipFill>
        <p:spPr>
          <a:xfrm>
            <a:off x="750174" y="1726682"/>
            <a:ext cx="7241853" cy="4069000"/>
          </a:xfrm>
          <a:prstGeom prst="rect">
            <a:avLst/>
          </a:prstGeom>
        </p:spPr>
      </p:pic>
    </p:spTree>
    <p:extLst>
      <p:ext uri="{BB962C8B-B14F-4D97-AF65-F5344CB8AC3E}">
        <p14:creationId xmlns:p14="http://schemas.microsoft.com/office/powerpoint/2010/main" val="1992746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BA9D-28F4-F3D1-A548-B9B3826AD5D7}"/>
              </a:ext>
            </a:extLst>
          </p:cNvPr>
          <p:cNvSpPr>
            <a:spLocks noGrp="1"/>
          </p:cNvSpPr>
          <p:nvPr>
            <p:ph type="title"/>
          </p:nvPr>
        </p:nvSpPr>
        <p:spPr>
          <a:xfrm>
            <a:off x="457200" y="482950"/>
            <a:ext cx="8565776" cy="1143000"/>
          </a:xfrm>
        </p:spPr>
        <p:txBody>
          <a:bodyPr>
            <a:normAutofit fontScale="90000"/>
          </a:bodyPr>
          <a:lstStyle/>
          <a:p>
            <a:r>
              <a:rPr lang="en-GB" dirty="0" err="1">
                <a:cs typeface="Calibri Light"/>
              </a:rPr>
              <a:t>ImageGPT</a:t>
            </a:r>
            <a:r>
              <a:rPr lang="en-GB" dirty="0">
                <a:cs typeface="Calibri Light"/>
              </a:rPr>
              <a:t> - </a:t>
            </a:r>
            <a:r>
              <a:rPr lang="en-GB" dirty="0" err="1">
                <a:cs typeface="Calibri Light"/>
              </a:rPr>
              <a:t>Midjourney</a:t>
            </a:r>
            <a:r>
              <a:rPr lang="en-GB" dirty="0">
                <a:cs typeface="Calibri Light"/>
              </a:rPr>
              <a:t> (9</a:t>
            </a:r>
            <a:r>
              <a:rPr lang="en-GB" baseline="30000" dirty="0">
                <a:cs typeface="Calibri Light"/>
              </a:rPr>
              <a:t>th</a:t>
            </a:r>
            <a:r>
              <a:rPr lang="en-GB" dirty="0">
                <a:cs typeface="Calibri Light"/>
              </a:rPr>
              <a:t> April 23)</a:t>
            </a:r>
            <a:endParaRPr lang="en-GB" dirty="0"/>
          </a:p>
        </p:txBody>
      </p:sp>
      <p:sp>
        <p:nvSpPr>
          <p:cNvPr id="3" name="Content Placeholder 2">
            <a:extLst>
              <a:ext uri="{FF2B5EF4-FFF2-40B4-BE49-F238E27FC236}">
                <a16:creationId xmlns:a16="http://schemas.microsoft.com/office/drawing/2014/main" id="{3325D8A5-37C1-47D5-125E-5C9031F4F616}"/>
              </a:ext>
            </a:extLst>
          </p:cNvPr>
          <p:cNvSpPr>
            <a:spLocks noGrp="1"/>
          </p:cNvSpPr>
          <p:nvPr>
            <p:ph idx="1"/>
          </p:nvPr>
        </p:nvSpPr>
        <p:spPr>
          <a:xfrm>
            <a:off x="616089" y="5232050"/>
            <a:ext cx="7911821" cy="669773"/>
          </a:xfrm>
        </p:spPr>
        <p:txBody>
          <a:bodyPr vert="horz" lIns="68580" tIns="34290" rIns="68580" bIns="34290" rtlCol="0" anchor="t">
            <a:normAutofit fontScale="70000" lnSpcReduction="20000"/>
          </a:bodyPr>
          <a:lstStyle/>
          <a:p>
            <a:r>
              <a:rPr lang="en-GB" dirty="0">
                <a:ea typeface="+mn-lt"/>
                <a:cs typeface="+mn-lt"/>
              </a:rPr>
              <a:t>https://www.straitstimes.com/world/europe/the-ai-obsessed-photographer-who-tricked-instagram</a:t>
            </a:r>
            <a:endParaRPr lang="en-GB" dirty="0"/>
          </a:p>
        </p:txBody>
      </p:sp>
      <p:pic>
        <p:nvPicPr>
          <p:cNvPr id="4" name="Picture 4" descr="Graphical user interface&#10;&#10;Description automatically generated">
            <a:extLst>
              <a:ext uri="{FF2B5EF4-FFF2-40B4-BE49-F238E27FC236}">
                <a16:creationId xmlns:a16="http://schemas.microsoft.com/office/drawing/2014/main" id="{5A4D6A7A-2656-37C1-C6C8-F2462EE74D77}"/>
              </a:ext>
            </a:extLst>
          </p:cNvPr>
          <p:cNvPicPr>
            <a:picLocks noChangeAspect="1"/>
          </p:cNvPicPr>
          <p:nvPr/>
        </p:nvPicPr>
        <p:blipFill>
          <a:blip r:embed="rId2"/>
          <a:stretch>
            <a:fillRect/>
          </a:stretch>
        </p:blipFill>
        <p:spPr>
          <a:xfrm>
            <a:off x="979775" y="1767144"/>
            <a:ext cx="6948684" cy="3154479"/>
          </a:xfrm>
          <a:prstGeom prst="rect">
            <a:avLst/>
          </a:prstGeom>
        </p:spPr>
      </p:pic>
    </p:spTree>
    <p:extLst>
      <p:ext uri="{BB962C8B-B14F-4D97-AF65-F5344CB8AC3E}">
        <p14:creationId xmlns:p14="http://schemas.microsoft.com/office/powerpoint/2010/main" val="299827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2301C-9967-B76F-0B74-E0F5F3B0521B}"/>
              </a:ext>
            </a:extLst>
          </p:cNvPr>
          <p:cNvSpPr>
            <a:spLocks noGrp="1"/>
          </p:cNvSpPr>
          <p:nvPr>
            <p:ph type="title"/>
          </p:nvPr>
        </p:nvSpPr>
        <p:spPr/>
        <p:txBody>
          <a:bodyPr>
            <a:normAutofit fontScale="90000"/>
          </a:bodyPr>
          <a:lstStyle/>
          <a:p>
            <a:r>
              <a:rPr lang="en-US" dirty="0"/>
              <a:t>Machine (100 trillion) vs Human (0.086 trillion) =&gt; about 10,000 times more</a:t>
            </a:r>
            <a:endParaRPr lang="en-SG" dirty="0"/>
          </a:p>
        </p:txBody>
      </p:sp>
      <p:sp>
        <p:nvSpPr>
          <p:cNvPr id="3" name="Content Placeholder 2">
            <a:extLst>
              <a:ext uri="{FF2B5EF4-FFF2-40B4-BE49-F238E27FC236}">
                <a16:creationId xmlns:a16="http://schemas.microsoft.com/office/drawing/2014/main" id="{11C6F6D2-6541-67B5-6239-3CECCCEE5D4B}"/>
              </a:ext>
            </a:extLst>
          </p:cNvPr>
          <p:cNvSpPr>
            <a:spLocks noGrp="1"/>
          </p:cNvSpPr>
          <p:nvPr>
            <p:ph idx="1"/>
          </p:nvPr>
        </p:nvSpPr>
        <p:spPr>
          <a:xfrm>
            <a:off x="403412" y="2171584"/>
            <a:ext cx="8229600" cy="3876123"/>
          </a:xfrm>
        </p:spPr>
        <p:txBody>
          <a:bodyPr/>
          <a:lstStyle/>
          <a:p>
            <a:r>
              <a:rPr lang="en-US" b="0" i="0" dirty="0">
                <a:solidFill>
                  <a:srgbClr val="202124"/>
                </a:solidFill>
                <a:effectLst/>
                <a:latin typeface="Google Sans"/>
              </a:rPr>
              <a:t>GPT-4 parameter </a:t>
            </a:r>
            <a:r>
              <a:rPr lang="en-US" b="0" i="0" dirty="0">
                <a:solidFill>
                  <a:srgbClr val="040C28"/>
                </a:solidFill>
                <a:effectLst/>
                <a:latin typeface="Google Sans"/>
              </a:rPr>
              <a:t>around 100 trillion</a:t>
            </a:r>
          </a:p>
          <a:p>
            <a:r>
              <a:rPr lang="en-US" b="0" i="0" dirty="0">
                <a:solidFill>
                  <a:srgbClr val="040C28"/>
                </a:solidFill>
                <a:effectLst/>
                <a:latin typeface="Google Sans"/>
              </a:rPr>
              <a:t>Human brain — Approximately 86 billion neurons</a:t>
            </a:r>
          </a:p>
        </p:txBody>
      </p:sp>
      <p:sp>
        <p:nvSpPr>
          <p:cNvPr id="7" name="TextBox 6">
            <a:extLst>
              <a:ext uri="{FF2B5EF4-FFF2-40B4-BE49-F238E27FC236}">
                <a16:creationId xmlns:a16="http://schemas.microsoft.com/office/drawing/2014/main" id="{9CFF1B0F-DE27-8EB4-BF4E-25BCFF15DD3E}"/>
              </a:ext>
            </a:extLst>
          </p:cNvPr>
          <p:cNvSpPr txBox="1"/>
          <p:nvPr/>
        </p:nvSpPr>
        <p:spPr>
          <a:xfrm>
            <a:off x="642097" y="5576188"/>
            <a:ext cx="7859805" cy="646331"/>
          </a:xfrm>
          <a:prstGeom prst="rect">
            <a:avLst/>
          </a:prstGeom>
          <a:noFill/>
        </p:spPr>
        <p:txBody>
          <a:bodyPr wrap="square">
            <a:spAutoFit/>
          </a:bodyPr>
          <a:lstStyle/>
          <a:p>
            <a:r>
              <a:rPr lang="en-SG" dirty="0"/>
              <a:t>https://www.nature.com/scitable/blog/brain-metrics/are_thcere_really_as_many/</a:t>
            </a:r>
          </a:p>
        </p:txBody>
      </p:sp>
      <p:pic>
        <p:nvPicPr>
          <p:cNvPr id="1026" name="Picture 2" descr="Google has mapped a piece of human brain in the most detail ever | New  Scientist">
            <a:extLst>
              <a:ext uri="{FF2B5EF4-FFF2-40B4-BE49-F238E27FC236}">
                <a16:creationId xmlns:a16="http://schemas.microsoft.com/office/drawing/2014/main" id="{1B394AAB-EA2A-E1B2-541F-2E560ACE7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87" y="378114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neural network models in Machine Learning work?">
            <a:extLst>
              <a:ext uri="{FF2B5EF4-FFF2-40B4-BE49-F238E27FC236}">
                <a16:creationId xmlns:a16="http://schemas.microsoft.com/office/drawing/2014/main" id="{2837F1CA-012D-5C9F-2280-823E5A3AC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080" y="3664060"/>
            <a:ext cx="4429685" cy="174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47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24649-8C0D-1C07-7B98-9AC04D487BD2}"/>
              </a:ext>
            </a:extLst>
          </p:cNvPr>
          <p:cNvSpPr>
            <a:spLocks noGrp="1"/>
          </p:cNvSpPr>
          <p:nvPr>
            <p:ph type="title"/>
          </p:nvPr>
        </p:nvSpPr>
        <p:spPr>
          <a:xfrm>
            <a:off x="306924" y="0"/>
            <a:ext cx="8229600" cy="1143000"/>
          </a:xfrm>
        </p:spPr>
        <p:txBody>
          <a:bodyPr/>
          <a:lstStyle/>
          <a:p>
            <a:r>
              <a:rPr lang="en-SG" dirty="0" err="1"/>
              <a:t>Midjounery</a:t>
            </a:r>
            <a:r>
              <a:rPr lang="en-SG" dirty="0"/>
              <a:t> 10</a:t>
            </a:r>
            <a:r>
              <a:rPr lang="en-SG" baseline="30000" dirty="0"/>
              <a:t>th</a:t>
            </a:r>
            <a:r>
              <a:rPr lang="en-SG" dirty="0"/>
              <a:t> April 2023</a:t>
            </a:r>
          </a:p>
        </p:txBody>
      </p:sp>
      <p:sp>
        <p:nvSpPr>
          <p:cNvPr id="5" name="TextBox 4">
            <a:extLst>
              <a:ext uri="{FF2B5EF4-FFF2-40B4-BE49-F238E27FC236}">
                <a16:creationId xmlns:a16="http://schemas.microsoft.com/office/drawing/2014/main" id="{84160021-93FF-F750-9A8F-476886E1022C}"/>
              </a:ext>
            </a:extLst>
          </p:cNvPr>
          <p:cNvSpPr txBox="1"/>
          <p:nvPr/>
        </p:nvSpPr>
        <p:spPr>
          <a:xfrm>
            <a:off x="346447" y="5539557"/>
            <a:ext cx="8304092" cy="507831"/>
          </a:xfrm>
          <a:prstGeom prst="rect">
            <a:avLst/>
          </a:prstGeom>
          <a:noFill/>
        </p:spPr>
        <p:txBody>
          <a:bodyPr wrap="square">
            <a:spAutoFit/>
          </a:bodyPr>
          <a:lstStyle/>
          <a:p>
            <a:r>
              <a:rPr lang="en-SG" sz="1350" dirty="0"/>
              <a:t>https://www.straitstimes.com/asia/south-asia/slumdog-billionaires-digital-artist-uses-ai-to-reimagine-world-s-richest-in-slum-like-environment</a:t>
            </a:r>
          </a:p>
        </p:txBody>
      </p:sp>
      <p:pic>
        <p:nvPicPr>
          <p:cNvPr id="7" name="Picture 6">
            <a:extLst>
              <a:ext uri="{FF2B5EF4-FFF2-40B4-BE49-F238E27FC236}">
                <a16:creationId xmlns:a16="http://schemas.microsoft.com/office/drawing/2014/main" id="{7E64F6F6-CCE7-2C91-014A-771E09EA8FFA}"/>
              </a:ext>
            </a:extLst>
          </p:cNvPr>
          <p:cNvPicPr>
            <a:picLocks noChangeAspect="1"/>
          </p:cNvPicPr>
          <p:nvPr/>
        </p:nvPicPr>
        <p:blipFill>
          <a:blip r:embed="rId2"/>
          <a:stretch>
            <a:fillRect/>
          </a:stretch>
        </p:blipFill>
        <p:spPr>
          <a:xfrm>
            <a:off x="1220310" y="1210866"/>
            <a:ext cx="6703380" cy="4147786"/>
          </a:xfrm>
          <a:prstGeom prst="rect">
            <a:avLst/>
          </a:prstGeom>
        </p:spPr>
      </p:pic>
    </p:spTree>
    <p:extLst>
      <p:ext uri="{BB962C8B-B14F-4D97-AF65-F5344CB8AC3E}">
        <p14:creationId xmlns:p14="http://schemas.microsoft.com/office/powerpoint/2010/main" val="719803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9FA68-FACD-54BA-1FC4-4E01EB499412}"/>
              </a:ext>
            </a:extLst>
          </p:cNvPr>
          <p:cNvSpPr>
            <a:spLocks noGrp="1"/>
          </p:cNvSpPr>
          <p:nvPr>
            <p:ph type="title"/>
          </p:nvPr>
        </p:nvSpPr>
        <p:spPr/>
        <p:txBody>
          <a:bodyPr/>
          <a:lstStyle/>
          <a:p>
            <a:r>
              <a:rPr lang="en-SG" dirty="0"/>
              <a:t>Try https://www.craiyon.com/</a:t>
            </a:r>
          </a:p>
        </p:txBody>
      </p:sp>
      <p:pic>
        <p:nvPicPr>
          <p:cNvPr id="5" name="Picture 4">
            <a:extLst>
              <a:ext uri="{FF2B5EF4-FFF2-40B4-BE49-F238E27FC236}">
                <a16:creationId xmlns:a16="http://schemas.microsoft.com/office/drawing/2014/main" id="{7B7F82FB-F708-D485-2D05-65944BE0A79D}"/>
              </a:ext>
            </a:extLst>
          </p:cNvPr>
          <p:cNvPicPr>
            <a:picLocks noChangeAspect="1"/>
          </p:cNvPicPr>
          <p:nvPr/>
        </p:nvPicPr>
        <p:blipFill>
          <a:blip r:embed="rId2"/>
          <a:stretch>
            <a:fillRect/>
          </a:stretch>
        </p:blipFill>
        <p:spPr>
          <a:xfrm>
            <a:off x="2133600" y="1704357"/>
            <a:ext cx="4514872" cy="4356707"/>
          </a:xfrm>
          <a:prstGeom prst="rect">
            <a:avLst/>
          </a:prstGeom>
        </p:spPr>
      </p:pic>
    </p:spTree>
    <p:extLst>
      <p:ext uri="{BB962C8B-B14F-4D97-AF65-F5344CB8AC3E}">
        <p14:creationId xmlns:p14="http://schemas.microsoft.com/office/powerpoint/2010/main" val="4084619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B1E8-78CB-90C2-B6B7-0753F8300986}"/>
              </a:ext>
            </a:extLst>
          </p:cNvPr>
          <p:cNvSpPr>
            <a:spLocks noGrp="1"/>
          </p:cNvSpPr>
          <p:nvPr>
            <p:ph type="title"/>
          </p:nvPr>
        </p:nvSpPr>
        <p:spPr>
          <a:xfrm>
            <a:off x="219141" y="360165"/>
            <a:ext cx="8218564" cy="994172"/>
          </a:xfrm>
        </p:spPr>
        <p:txBody>
          <a:bodyPr>
            <a:normAutofit fontScale="90000"/>
          </a:bodyPr>
          <a:lstStyle/>
          <a:p>
            <a:r>
              <a:rPr lang="en-US" dirty="0"/>
              <a:t>Increase productivity – from GPT</a:t>
            </a:r>
            <a:endParaRPr lang="en-SG" dirty="0"/>
          </a:p>
        </p:txBody>
      </p:sp>
      <p:sp>
        <p:nvSpPr>
          <p:cNvPr id="5" name="TextBox 4">
            <a:extLst>
              <a:ext uri="{FF2B5EF4-FFF2-40B4-BE49-F238E27FC236}">
                <a16:creationId xmlns:a16="http://schemas.microsoft.com/office/drawing/2014/main" id="{44ECE01B-008A-4390-041D-A81B0BD30249}"/>
              </a:ext>
            </a:extLst>
          </p:cNvPr>
          <p:cNvSpPr txBox="1"/>
          <p:nvPr/>
        </p:nvSpPr>
        <p:spPr>
          <a:xfrm>
            <a:off x="327530" y="1743690"/>
            <a:ext cx="8583142" cy="2677656"/>
          </a:xfrm>
          <a:prstGeom prst="rect">
            <a:avLst/>
          </a:prstGeom>
          <a:noFill/>
        </p:spPr>
        <p:txBody>
          <a:bodyPr wrap="square">
            <a:spAutoFit/>
          </a:bodyPr>
          <a:lstStyle/>
          <a:p>
            <a:pPr marL="457200" indent="-457200">
              <a:buAutoNum type="alphaLcPeriod"/>
            </a:pPr>
            <a:r>
              <a:rPr lang="en-US" sz="2800" dirty="0"/>
              <a:t>Content Creation:</a:t>
            </a:r>
          </a:p>
          <a:p>
            <a:endParaRPr lang="en-US" sz="2800" dirty="0"/>
          </a:p>
          <a:p>
            <a:pPr marL="385763" indent="-385763">
              <a:buFont typeface="+mj-lt"/>
              <a:buAutoNum type="arabicPeriod"/>
            </a:pPr>
            <a:r>
              <a:rPr lang="en-US" sz="2800" dirty="0"/>
              <a:t>Providing topic suggestions and brainstorming ideas</a:t>
            </a:r>
          </a:p>
          <a:p>
            <a:pPr marL="385763" indent="-385763">
              <a:buFont typeface="+mj-lt"/>
              <a:buAutoNum type="arabicPeriod"/>
            </a:pPr>
            <a:r>
              <a:rPr lang="en-US" sz="2800" dirty="0"/>
              <a:t>Writing drafts and generating outlines</a:t>
            </a:r>
          </a:p>
          <a:p>
            <a:pPr marL="385763" indent="-385763">
              <a:buFont typeface="+mj-lt"/>
              <a:buAutoNum type="arabicPeriod"/>
            </a:pPr>
            <a:r>
              <a:rPr lang="en-US" sz="2800" dirty="0"/>
              <a:t>Proofreading and improving grammar</a:t>
            </a:r>
          </a:p>
          <a:p>
            <a:pPr marL="385763" indent="-385763">
              <a:buFont typeface="+mj-lt"/>
              <a:buAutoNum type="arabicPeriod"/>
            </a:pPr>
            <a:r>
              <a:rPr lang="en-US" sz="2800" dirty="0"/>
              <a:t>Summarizing and extracting key information</a:t>
            </a:r>
          </a:p>
        </p:txBody>
      </p:sp>
    </p:spTree>
    <p:extLst>
      <p:ext uri="{BB962C8B-B14F-4D97-AF65-F5344CB8AC3E}">
        <p14:creationId xmlns:p14="http://schemas.microsoft.com/office/powerpoint/2010/main" val="6483377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ECE01B-008A-4390-041D-A81B0BD30249}"/>
              </a:ext>
            </a:extLst>
          </p:cNvPr>
          <p:cNvSpPr txBox="1"/>
          <p:nvPr/>
        </p:nvSpPr>
        <p:spPr>
          <a:xfrm>
            <a:off x="219141" y="1743872"/>
            <a:ext cx="8583142" cy="2246769"/>
          </a:xfrm>
          <a:prstGeom prst="rect">
            <a:avLst/>
          </a:prstGeom>
          <a:noFill/>
        </p:spPr>
        <p:txBody>
          <a:bodyPr wrap="square">
            <a:spAutoFit/>
          </a:bodyPr>
          <a:lstStyle/>
          <a:p>
            <a:r>
              <a:rPr lang="en-US" sz="2800" dirty="0"/>
              <a:t>b. Customer Support:</a:t>
            </a:r>
          </a:p>
          <a:p>
            <a:endParaRPr lang="en-US" sz="2800" dirty="0"/>
          </a:p>
          <a:p>
            <a:pPr marL="385763" indent="-385763">
              <a:buFont typeface="+mj-lt"/>
              <a:buAutoNum type="arabicPeriod"/>
            </a:pPr>
            <a:r>
              <a:rPr lang="en-US" sz="2800" dirty="0"/>
              <a:t>Analyzing customer queries and suggesting solutions</a:t>
            </a:r>
          </a:p>
          <a:p>
            <a:pPr marL="385763" indent="-385763">
              <a:buFont typeface="+mj-lt"/>
              <a:buAutoNum type="arabicPeriod"/>
            </a:pPr>
            <a:r>
              <a:rPr lang="en-US" sz="2800" dirty="0"/>
              <a:t>Offering personalized responses based on profiles</a:t>
            </a:r>
          </a:p>
          <a:p>
            <a:pPr marL="385763" indent="-385763">
              <a:buFont typeface="+mj-lt"/>
              <a:buAutoNum type="arabicPeriod"/>
            </a:pPr>
            <a:r>
              <a:rPr lang="en-US" sz="2800" dirty="0"/>
              <a:t>Providing multilingual support for global customers</a:t>
            </a:r>
          </a:p>
        </p:txBody>
      </p:sp>
      <p:sp>
        <p:nvSpPr>
          <p:cNvPr id="3" name="Title 1">
            <a:extLst>
              <a:ext uri="{FF2B5EF4-FFF2-40B4-BE49-F238E27FC236}">
                <a16:creationId xmlns:a16="http://schemas.microsoft.com/office/drawing/2014/main" id="{BB5AF164-D0D1-B5E3-E93B-8E4D2D3542D8}"/>
              </a:ext>
            </a:extLst>
          </p:cNvPr>
          <p:cNvSpPr txBox="1">
            <a:spLocks/>
          </p:cNvSpPr>
          <p:nvPr/>
        </p:nvSpPr>
        <p:spPr>
          <a:xfrm>
            <a:off x="219141" y="360165"/>
            <a:ext cx="8218564" cy="994172"/>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chemeClr val="tx1"/>
                </a:solidFill>
                <a:latin typeface="Arial"/>
                <a:ea typeface="+mj-ea"/>
                <a:cs typeface="+mj-cs"/>
              </a:defRPr>
            </a:lvl1pPr>
          </a:lstStyle>
          <a:p>
            <a:r>
              <a:rPr lang="en-US" dirty="0"/>
              <a:t>Increase productivity – from GPT</a:t>
            </a:r>
            <a:endParaRPr lang="en-SG" dirty="0"/>
          </a:p>
        </p:txBody>
      </p:sp>
    </p:spTree>
    <p:extLst>
      <p:ext uri="{BB962C8B-B14F-4D97-AF65-F5344CB8AC3E}">
        <p14:creationId xmlns:p14="http://schemas.microsoft.com/office/powerpoint/2010/main" val="2788341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ECE01B-008A-4390-041D-A81B0BD30249}"/>
              </a:ext>
            </a:extLst>
          </p:cNvPr>
          <p:cNvSpPr txBox="1"/>
          <p:nvPr/>
        </p:nvSpPr>
        <p:spPr>
          <a:xfrm>
            <a:off x="337185" y="1940544"/>
            <a:ext cx="8583142" cy="2677656"/>
          </a:xfrm>
          <a:prstGeom prst="rect">
            <a:avLst/>
          </a:prstGeom>
          <a:noFill/>
        </p:spPr>
        <p:txBody>
          <a:bodyPr wrap="square">
            <a:spAutoFit/>
          </a:bodyPr>
          <a:lstStyle/>
          <a:p>
            <a:r>
              <a:rPr lang="en-US" sz="2800" dirty="0"/>
              <a:t>c. Project Management:</a:t>
            </a:r>
          </a:p>
          <a:p>
            <a:endParaRPr lang="en-US" sz="2800" dirty="0"/>
          </a:p>
          <a:p>
            <a:pPr marL="514350" indent="-514350">
              <a:buFont typeface="+mj-lt"/>
              <a:buAutoNum type="arabicPeriod"/>
            </a:pPr>
            <a:r>
              <a:rPr lang="en-US" sz="2800" dirty="0"/>
              <a:t>Creating project timelines and schedules</a:t>
            </a:r>
          </a:p>
          <a:p>
            <a:pPr marL="514350" indent="-514350">
              <a:buFont typeface="+mj-lt"/>
              <a:buAutoNum type="arabicPeriod"/>
            </a:pPr>
            <a:r>
              <a:rPr lang="en-US" sz="2800" dirty="0"/>
              <a:t>Assisting with task prioritization and resource allocation</a:t>
            </a:r>
          </a:p>
          <a:p>
            <a:pPr marL="514350" indent="-514350">
              <a:buFont typeface="+mj-lt"/>
              <a:buAutoNum type="arabicPeriod"/>
            </a:pPr>
            <a:r>
              <a:rPr lang="en-US" sz="2800" dirty="0"/>
              <a:t>Generating meeting agendas and minutes</a:t>
            </a:r>
          </a:p>
        </p:txBody>
      </p:sp>
      <p:sp>
        <p:nvSpPr>
          <p:cNvPr id="4" name="Title 1">
            <a:extLst>
              <a:ext uri="{FF2B5EF4-FFF2-40B4-BE49-F238E27FC236}">
                <a16:creationId xmlns:a16="http://schemas.microsoft.com/office/drawing/2014/main" id="{C16F39E4-99BF-8581-8C1E-B7B4059A5B17}"/>
              </a:ext>
            </a:extLst>
          </p:cNvPr>
          <p:cNvSpPr txBox="1">
            <a:spLocks/>
          </p:cNvSpPr>
          <p:nvPr/>
        </p:nvSpPr>
        <p:spPr>
          <a:xfrm>
            <a:off x="337185" y="447571"/>
            <a:ext cx="8218564" cy="994172"/>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chemeClr val="tx1"/>
                </a:solidFill>
                <a:latin typeface="Arial"/>
                <a:ea typeface="+mj-ea"/>
                <a:cs typeface="+mj-cs"/>
              </a:defRPr>
            </a:lvl1pPr>
          </a:lstStyle>
          <a:p>
            <a:r>
              <a:rPr lang="en-US" dirty="0"/>
              <a:t>Increase productivity – from GPT</a:t>
            </a:r>
            <a:endParaRPr lang="en-SG" dirty="0"/>
          </a:p>
        </p:txBody>
      </p:sp>
    </p:spTree>
    <p:extLst>
      <p:ext uri="{BB962C8B-B14F-4D97-AF65-F5344CB8AC3E}">
        <p14:creationId xmlns:p14="http://schemas.microsoft.com/office/powerpoint/2010/main" val="26676044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E09A7-CA40-F144-0612-8DBB6494F20E}"/>
              </a:ext>
            </a:extLst>
          </p:cNvPr>
          <p:cNvSpPr>
            <a:spLocks noGrp="1"/>
          </p:cNvSpPr>
          <p:nvPr>
            <p:ph type="title"/>
          </p:nvPr>
        </p:nvSpPr>
        <p:spPr>
          <a:xfrm>
            <a:off x="417399" y="1339850"/>
            <a:ext cx="8408194" cy="558627"/>
          </a:xfrm>
        </p:spPr>
        <p:txBody>
          <a:bodyPr vert="horz" lIns="68580" tIns="34290" rIns="68580" bIns="34290" rtlCol="0" anchor="ctr">
            <a:normAutofit/>
          </a:bodyPr>
          <a:lstStyle/>
          <a:p>
            <a:pPr algn="ctr"/>
            <a:r>
              <a:rPr lang="en-US" sz="2400">
                <a:solidFill>
                  <a:schemeClr val="bg1"/>
                </a:solidFill>
                <a:latin typeface="+mj-lt"/>
              </a:rPr>
              <a:t>Voice triggering chatGPT</a:t>
            </a:r>
          </a:p>
        </p:txBody>
      </p:sp>
      <p:pic>
        <p:nvPicPr>
          <p:cNvPr id="5" name="Content Placeholder 4">
            <a:extLst>
              <a:ext uri="{FF2B5EF4-FFF2-40B4-BE49-F238E27FC236}">
                <a16:creationId xmlns:a16="http://schemas.microsoft.com/office/drawing/2014/main" id="{8347B238-D5A8-00FE-B920-BC20005BD4D4}"/>
              </a:ext>
            </a:extLst>
          </p:cNvPr>
          <p:cNvPicPr>
            <a:picLocks noGrp="1" noChangeAspect="1"/>
          </p:cNvPicPr>
          <p:nvPr>
            <p:ph idx="1"/>
          </p:nvPr>
        </p:nvPicPr>
        <p:blipFill>
          <a:blip r:embed="rId2"/>
          <a:stretch>
            <a:fillRect/>
          </a:stretch>
        </p:blipFill>
        <p:spPr>
          <a:xfrm>
            <a:off x="318407" y="2009034"/>
            <a:ext cx="8355040" cy="3509116"/>
          </a:xfrm>
          <a:prstGeom prst="rect">
            <a:avLst/>
          </a:prstGeom>
        </p:spPr>
      </p:pic>
      <p:sp>
        <p:nvSpPr>
          <p:cNvPr id="3" name="Title 1">
            <a:extLst>
              <a:ext uri="{FF2B5EF4-FFF2-40B4-BE49-F238E27FC236}">
                <a16:creationId xmlns:a16="http://schemas.microsoft.com/office/drawing/2014/main" id="{0F099CC3-C8DA-5D71-BAC4-7C8AA95A7A5E}"/>
              </a:ext>
            </a:extLst>
          </p:cNvPr>
          <p:cNvSpPr txBox="1">
            <a:spLocks/>
          </p:cNvSpPr>
          <p:nvPr/>
        </p:nvSpPr>
        <p:spPr>
          <a:xfrm>
            <a:off x="318407" y="380837"/>
            <a:ext cx="850718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Voice Trigger ChatGPT – playground or prompt</a:t>
            </a:r>
            <a:endParaRPr lang="en-SG" sz="3300" dirty="0"/>
          </a:p>
        </p:txBody>
      </p:sp>
    </p:spTree>
    <p:extLst>
      <p:ext uri="{BB962C8B-B14F-4D97-AF65-F5344CB8AC3E}">
        <p14:creationId xmlns:p14="http://schemas.microsoft.com/office/powerpoint/2010/main" val="2345970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C6876-8941-55A1-EEEC-B70D1D7EF99F}"/>
              </a:ext>
            </a:extLst>
          </p:cNvPr>
          <p:cNvSpPr>
            <a:spLocks noGrp="1"/>
          </p:cNvSpPr>
          <p:nvPr>
            <p:ph type="title"/>
          </p:nvPr>
        </p:nvSpPr>
        <p:spPr>
          <a:xfrm>
            <a:off x="731009" y="4304199"/>
            <a:ext cx="7886700" cy="994172"/>
          </a:xfrm>
        </p:spPr>
        <p:txBody>
          <a:bodyPr/>
          <a:lstStyle/>
          <a:p>
            <a:r>
              <a:rPr lang="en-US" dirty="0"/>
              <a:t>Practical</a:t>
            </a:r>
            <a:endParaRPr lang="en-SG" dirty="0"/>
          </a:p>
        </p:txBody>
      </p:sp>
    </p:spTree>
    <p:extLst>
      <p:ext uri="{BB962C8B-B14F-4D97-AF65-F5344CB8AC3E}">
        <p14:creationId xmlns:p14="http://schemas.microsoft.com/office/powerpoint/2010/main" val="1255076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B1B1D-1A48-F91F-5308-2E9EB6FCAF45}"/>
              </a:ext>
            </a:extLst>
          </p:cNvPr>
          <p:cNvSpPr>
            <a:spLocks noGrp="1"/>
          </p:cNvSpPr>
          <p:nvPr>
            <p:ph type="title"/>
          </p:nvPr>
        </p:nvSpPr>
        <p:spPr>
          <a:xfrm>
            <a:off x="298174" y="205824"/>
            <a:ext cx="8229600" cy="1143000"/>
          </a:xfrm>
        </p:spPr>
        <p:txBody>
          <a:bodyPr>
            <a:normAutofit/>
          </a:bodyPr>
          <a:lstStyle/>
          <a:p>
            <a:r>
              <a:rPr lang="en-US" dirty="0"/>
              <a:t>Practice (increase productivity)</a:t>
            </a:r>
            <a:endParaRPr lang="en-SG" dirty="0"/>
          </a:p>
        </p:txBody>
      </p:sp>
      <p:sp>
        <p:nvSpPr>
          <p:cNvPr id="3" name="Content Placeholder 2">
            <a:extLst>
              <a:ext uri="{FF2B5EF4-FFF2-40B4-BE49-F238E27FC236}">
                <a16:creationId xmlns:a16="http://schemas.microsoft.com/office/drawing/2014/main" id="{78482E42-E6D8-E1B7-C510-AE0AF7260DB5}"/>
              </a:ext>
            </a:extLst>
          </p:cNvPr>
          <p:cNvSpPr>
            <a:spLocks noGrp="1"/>
          </p:cNvSpPr>
          <p:nvPr>
            <p:ph idx="1"/>
          </p:nvPr>
        </p:nvSpPr>
        <p:spPr>
          <a:xfrm>
            <a:off x="493229" y="1463143"/>
            <a:ext cx="8352597" cy="5041024"/>
          </a:xfrm>
        </p:spPr>
        <p:txBody>
          <a:bodyPr>
            <a:normAutofit fontScale="55000" lnSpcReduction="20000"/>
          </a:bodyPr>
          <a:lstStyle/>
          <a:p>
            <a:pPr marL="385763" indent="-385763">
              <a:buFont typeface="+mj-lt"/>
              <a:buAutoNum type="arabicPeriod"/>
            </a:pPr>
            <a:r>
              <a:rPr lang="en-US" dirty="0"/>
              <a:t>Role</a:t>
            </a:r>
          </a:p>
          <a:p>
            <a:pPr marL="385763" indent="-385763">
              <a:buFont typeface="+mj-lt"/>
              <a:buAutoNum type="arabicPeriod"/>
            </a:pPr>
            <a:r>
              <a:rPr lang="en-US" dirty="0"/>
              <a:t>Email</a:t>
            </a:r>
          </a:p>
          <a:p>
            <a:pPr marL="385763" indent="-385763">
              <a:buFont typeface="+mj-lt"/>
              <a:buAutoNum type="arabicPeriod"/>
            </a:pPr>
            <a:r>
              <a:rPr lang="en-US" dirty="0"/>
              <a:t>Write</a:t>
            </a:r>
          </a:p>
          <a:p>
            <a:pPr marL="685800" lvl="1" indent="-342900">
              <a:buFont typeface="+mj-lt"/>
              <a:buAutoNum type="arabicPeriod"/>
            </a:pPr>
            <a:r>
              <a:rPr lang="en-US" dirty="0"/>
              <a:t>Essay/repot/article</a:t>
            </a:r>
          </a:p>
          <a:p>
            <a:pPr marL="685800" lvl="1" indent="-342900">
              <a:buFont typeface="+mj-lt"/>
              <a:buAutoNum type="arabicPeriod"/>
            </a:pPr>
            <a:r>
              <a:rPr lang="en-US" dirty="0"/>
              <a:t>Summarize content or Content Expansion</a:t>
            </a:r>
          </a:p>
          <a:p>
            <a:pPr marL="685800" lvl="1" indent="-342900">
              <a:buFont typeface="+mj-lt"/>
              <a:buAutoNum type="arabicPeriod"/>
            </a:pPr>
            <a:r>
              <a:rPr lang="en-US" dirty="0"/>
              <a:t>Explanation</a:t>
            </a:r>
          </a:p>
          <a:p>
            <a:pPr marL="685800" lvl="1" indent="-342900">
              <a:buFont typeface="+mj-lt"/>
              <a:buAutoNum type="arabicPeriod"/>
            </a:pPr>
            <a:r>
              <a:rPr lang="en-US" dirty="0"/>
              <a:t>Build your resume</a:t>
            </a:r>
          </a:p>
          <a:p>
            <a:pPr marL="685800" lvl="1" indent="-342900">
              <a:buFont typeface="+mj-lt"/>
              <a:buAutoNum type="arabicPeriod"/>
            </a:pPr>
            <a:r>
              <a:rPr lang="en-US" dirty="0"/>
              <a:t>Write a cover letter</a:t>
            </a:r>
          </a:p>
          <a:p>
            <a:pPr marL="685800" lvl="1" indent="-342900">
              <a:buFont typeface="+mj-lt"/>
              <a:buAutoNum type="arabicPeriod"/>
            </a:pPr>
            <a:r>
              <a:rPr lang="en-US" dirty="0"/>
              <a:t>Writing Minutes</a:t>
            </a:r>
          </a:p>
          <a:p>
            <a:pPr marL="685800" lvl="1" indent="-342900">
              <a:buFont typeface="+mj-lt"/>
              <a:buAutoNum type="arabicPeriod"/>
            </a:pPr>
            <a:r>
              <a:rPr lang="en-US" dirty="0"/>
              <a:t>Proofread</a:t>
            </a:r>
          </a:p>
          <a:p>
            <a:pPr marL="685800" lvl="1" indent="-342900">
              <a:buFont typeface="+mj-lt"/>
              <a:buAutoNum type="arabicPeriod"/>
            </a:pPr>
            <a:r>
              <a:rPr lang="en-US" dirty="0" err="1"/>
              <a:t>Brianstorm</a:t>
            </a:r>
            <a:endParaRPr lang="en-US" dirty="0"/>
          </a:p>
          <a:p>
            <a:pPr marL="685800" lvl="1" indent="-342900">
              <a:buFont typeface="+mj-lt"/>
              <a:buAutoNum type="arabicPeriod"/>
            </a:pPr>
            <a:r>
              <a:rPr lang="en-US" dirty="0"/>
              <a:t>Translation</a:t>
            </a:r>
          </a:p>
          <a:p>
            <a:pPr marL="685800" lvl="1" indent="-342900">
              <a:buFont typeface="+mj-lt"/>
              <a:buAutoNum type="arabicPeriod"/>
            </a:pPr>
            <a:r>
              <a:rPr lang="en-US" dirty="0" err="1"/>
              <a:t>MultiLingual</a:t>
            </a:r>
            <a:endParaRPr lang="en-US" dirty="0"/>
          </a:p>
          <a:p>
            <a:pPr marL="385763" indent="-385763">
              <a:buFont typeface="+mj-lt"/>
              <a:buAutoNum type="arabicPeriod"/>
            </a:pPr>
            <a:r>
              <a:rPr lang="en-US" dirty="0"/>
              <a:t>Create presentation</a:t>
            </a:r>
          </a:p>
          <a:p>
            <a:pPr marL="385763" indent="-385763">
              <a:buFont typeface="+mj-lt"/>
              <a:buAutoNum type="arabicPeriod"/>
            </a:pPr>
            <a:r>
              <a:rPr lang="en-US" dirty="0"/>
              <a:t>Spreadsheet</a:t>
            </a:r>
          </a:p>
          <a:p>
            <a:pPr marL="385763" indent="-385763">
              <a:buFont typeface="+mj-lt"/>
              <a:buAutoNum type="arabicPeriod"/>
            </a:pPr>
            <a:r>
              <a:rPr lang="en-US" dirty="0"/>
              <a:t>Images</a:t>
            </a:r>
          </a:p>
          <a:p>
            <a:pPr marL="385763" indent="-385763">
              <a:buFont typeface="+mj-lt"/>
              <a:buAutoNum type="arabicPeriod"/>
            </a:pPr>
            <a:r>
              <a:rPr lang="en-US" dirty="0"/>
              <a:t>Write code</a:t>
            </a:r>
          </a:p>
          <a:p>
            <a:pPr marL="385763" indent="-385763">
              <a:buFont typeface="+mj-lt"/>
              <a:buAutoNum type="arabicPeriod"/>
            </a:pPr>
            <a:r>
              <a:rPr lang="en-US" dirty="0"/>
              <a:t>Programming - Create an app</a:t>
            </a:r>
          </a:p>
        </p:txBody>
      </p:sp>
    </p:spTree>
    <p:extLst>
      <p:ext uri="{BB962C8B-B14F-4D97-AF65-F5344CB8AC3E}">
        <p14:creationId xmlns:p14="http://schemas.microsoft.com/office/powerpoint/2010/main" val="3500378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9249-9CEA-91CF-EC28-812905E265C1}"/>
              </a:ext>
            </a:extLst>
          </p:cNvPr>
          <p:cNvSpPr>
            <a:spLocks noGrp="1"/>
          </p:cNvSpPr>
          <p:nvPr>
            <p:ph type="title"/>
          </p:nvPr>
        </p:nvSpPr>
        <p:spPr/>
        <p:txBody>
          <a:bodyPr/>
          <a:lstStyle/>
          <a:p>
            <a:r>
              <a:rPr lang="en-SG" dirty="0"/>
              <a:t>Register Open AI</a:t>
            </a:r>
          </a:p>
        </p:txBody>
      </p:sp>
      <p:sp>
        <p:nvSpPr>
          <p:cNvPr id="3" name="Content Placeholder 2">
            <a:extLst>
              <a:ext uri="{FF2B5EF4-FFF2-40B4-BE49-F238E27FC236}">
                <a16:creationId xmlns:a16="http://schemas.microsoft.com/office/drawing/2014/main" id="{8D9C434B-10EB-64DF-DACB-C17472687000}"/>
              </a:ext>
            </a:extLst>
          </p:cNvPr>
          <p:cNvSpPr>
            <a:spLocks noGrp="1"/>
          </p:cNvSpPr>
          <p:nvPr>
            <p:ph idx="1"/>
          </p:nvPr>
        </p:nvSpPr>
        <p:spPr/>
        <p:txBody>
          <a:bodyPr/>
          <a:lstStyle/>
          <a:p>
            <a:r>
              <a:rPr lang="en-SG" dirty="0">
                <a:hlinkClick r:id="rId2"/>
              </a:rPr>
              <a:t>https://openai.com/</a:t>
            </a:r>
            <a:r>
              <a:rPr lang="en-SG" dirty="0"/>
              <a:t> (Main)</a:t>
            </a:r>
          </a:p>
          <a:p>
            <a:r>
              <a:rPr lang="en-SG" dirty="0">
                <a:hlinkClick r:id="rId3"/>
              </a:rPr>
              <a:t>https://chat.openai.com/</a:t>
            </a:r>
            <a:r>
              <a:rPr lang="en-SG" dirty="0"/>
              <a:t> (chat </a:t>
            </a:r>
            <a:r>
              <a:rPr lang="en-SG" dirty="0" err="1"/>
              <a:t>gpt</a:t>
            </a:r>
            <a:r>
              <a:rPr lang="en-SG" dirty="0"/>
              <a:t>)</a:t>
            </a:r>
          </a:p>
        </p:txBody>
      </p:sp>
    </p:spTree>
    <p:extLst>
      <p:ext uri="{BB962C8B-B14F-4D97-AF65-F5344CB8AC3E}">
        <p14:creationId xmlns:p14="http://schemas.microsoft.com/office/powerpoint/2010/main" val="1405946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5ABF1-4396-6669-2238-76599F0F8CFF}"/>
              </a:ext>
            </a:extLst>
          </p:cNvPr>
          <p:cNvSpPr>
            <a:spLocks noGrp="1"/>
          </p:cNvSpPr>
          <p:nvPr>
            <p:ph type="title"/>
          </p:nvPr>
        </p:nvSpPr>
        <p:spPr/>
        <p:txBody>
          <a:bodyPr/>
          <a:lstStyle/>
          <a:p>
            <a:r>
              <a:rPr lang="en-US" dirty="0"/>
              <a:t>Example of role (try….)</a:t>
            </a:r>
            <a:endParaRPr lang="en-SG" dirty="0"/>
          </a:p>
        </p:txBody>
      </p:sp>
      <p:sp>
        <p:nvSpPr>
          <p:cNvPr id="3" name="Content Placeholder 2">
            <a:extLst>
              <a:ext uri="{FF2B5EF4-FFF2-40B4-BE49-F238E27FC236}">
                <a16:creationId xmlns:a16="http://schemas.microsoft.com/office/drawing/2014/main" id="{D0B70A8A-27F8-D719-6012-19E924CC8657}"/>
              </a:ext>
            </a:extLst>
          </p:cNvPr>
          <p:cNvSpPr>
            <a:spLocks noGrp="1"/>
          </p:cNvSpPr>
          <p:nvPr>
            <p:ph idx="1"/>
          </p:nvPr>
        </p:nvSpPr>
        <p:spPr/>
        <p:txBody>
          <a:bodyPr/>
          <a:lstStyle/>
          <a:p>
            <a:r>
              <a:rPr lang="en-US" dirty="0"/>
              <a:t>as a teacher</a:t>
            </a:r>
          </a:p>
          <a:p>
            <a:r>
              <a:rPr lang="en-US" dirty="0"/>
              <a:t>as a friend</a:t>
            </a:r>
          </a:p>
          <a:p>
            <a:r>
              <a:rPr lang="en-US" dirty="0"/>
              <a:t>as a parent</a:t>
            </a:r>
          </a:p>
          <a:p>
            <a:r>
              <a:rPr lang="en-US" dirty="0"/>
              <a:t>……</a:t>
            </a:r>
            <a:endParaRPr lang="en-SG" dirty="0"/>
          </a:p>
        </p:txBody>
      </p:sp>
    </p:spTree>
    <p:extLst>
      <p:ext uri="{BB962C8B-B14F-4D97-AF65-F5344CB8AC3E}">
        <p14:creationId xmlns:p14="http://schemas.microsoft.com/office/powerpoint/2010/main" val="679241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FDDC-32D2-69D4-C662-7972B5CE438B}"/>
              </a:ext>
            </a:extLst>
          </p:cNvPr>
          <p:cNvSpPr>
            <a:spLocks noGrp="1"/>
          </p:cNvSpPr>
          <p:nvPr>
            <p:ph type="title"/>
          </p:nvPr>
        </p:nvSpPr>
        <p:spPr>
          <a:xfrm>
            <a:off x="238836" y="788478"/>
            <a:ext cx="8229600" cy="1143000"/>
          </a:xfrm>
        </p:spPr>
        <p:txBody>
          <a:bodyPr/>
          <a:lstStyle/>
          <a:p>
            <a:r>
              <a:rPr lang="en-US" dirty="0"/>
              <a:t>Size</a:t>
            </a:r>
            <a:endParaRPr lang="en-SG" dirty="0"/>
          </a:p>
        </p:txBody>
      </p:sp>
      <p:sp>
        <p:nvSpPr>
          <p:cNvPr id="3" name="Content Placeholder 2">
            <a:extLst>
              <a:ext uri="{FF2B5EF4-FFF2-40B4-BE49-F238E27FC236}">
                <a16:creationId xmlns:a16="http://schemas.microsoft.com/office/drawing/2014/main" id="{E1A334DA-778A-07FF-0872-495C88F0BBF3}"/>
              </a:ext>
            </a:extLst>
          </p:cNvPr>
          <p:cNvSpPr>
            <a:spLocks noGrp="1"/>
          </p:cNvSpPr>
          <p:nvPr>
            <p:ph idx="1"/>
          </p:nvPr>
        </p:nvSpPr>
        <p:spPr>
          <a:xfrm>
            <a:off x="375314" y="2602870"/>
            <a:ext cx="8229600" cy="3876123"/>
          </a:xfrm>
        </p:spPr>
        <p:txBody>
          <a:bodyPr/>
          <a:lstStyle/>
          <a:p>
            <a:r>
              <a:rPr lang="en-US" dirty="0"/>
              <a:t>ChatGPT 175trillion</a:t>
            </a:r>
          </a:p>
          <a:p>
            <a:r>
              <a:rPr lang="en-US" dirty="0"/>
              <a:t>Bard 540billion</a:t>
            </a:r>
          </a:p>
          <a:p>
            <a:r>
              <a:rPr lang="en-US" dirty="0"/>
              <a:t>Both are transformer based</a:t>
            </a:r>
          </a:p>
          <a:p>
            <a:r>
              <a:rPr lang="en-US" dirty="0"/>
              <a:t>Human brain 200 billion – but we only use about 10%</a:t>
            </a:r>
            <a:endParaRPr lang="en-SG" dirty="0"/>
          </a:p>
        </p:txBody>
      </p:sp>
      <p:sp>
        <p:nvSpPr>
          <p:cNvPr id="4" name="Footer Placeholder 3">
            <a:extLst>
              <a:ext uri="{FF2B5EF4-FFF2-40B4-BE49-F238E27FC236}">
                <a16:creationId xmlns:a16="http://schemas.microsoft.com/office/drawing/2014/main" id="{27047263-3829-970E-190B-66FB360E1E18}"/>
              </a:ext>
            </a:extLst>
          </p:cNvPr>
          <p:cNvSpPr>
            <a:spLocks noGrp="1"/>
          </p:cNvSpPr>
          <p:nvPr>
            <p:ph type="ftr" sz="quarter" idx="11"/>
          </p:nvPr>
        </p:nvSpPr>
        <p:spPr/>
        <p:txBody>
          <a:bodyPr/>
          <a:lstStyle/>
          <a:p>
            <a:r>
              <a:rPr lang="en-US"/>
              <a:t>Research centre / College / School Name Here</a:t>
            </a:r>
            <a:endParaRPr lang="en-US" dirty="0"/>
          </a:p>
        </p:txBody>
      </p:sp>
      <p:pic>
        <p:nvPicPr>
          <p:cNvPr id="5" name="Picture 2" descr="Google has mapped a piece of human brain in the most detail ever | New  Scientist">
            <a:extLst>
              <a:ext uri="{FF2B5EF4-FFF2-40B4-BE49-F238E27FC236}">
                <a16:creationId xmlns:a16="http://schemas.microsoft.com/office/drawing/2014/main" id="{18F64E8E-EF08-6525-A57A-3BF6CC2DF7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100" y="117086"/>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w neural network models in Machine Learning work?">
            <a:extLst>
              <a:ext uri="{FF2B5EF4-FFF2-40B4-BE49-F238E27FC236}">
                <a16:creationId xmlns:a16="http://schemas.microsoft.com/office/drawing/2014/main" id="{D0A7C1A3-75E6-294C-F70D-859EC3F79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0193" y="260796"/>
            <a:ext cx="3768243" cy="148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678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926B-52D3-9B6D-DF08-A110A650FBF6}"/>
              </a:ext>
            </a:extLst>
          </p:cNvPr>
          <p:cNvSpPr>
            <a:spLocks noGrp="1"/>
          </p:cNvSpPr>
          <p:nvPr>
            <p:ph type="title"/>
          </p:nvPr>
        </p:nvSpPr>
        <p:spPr>
          <a:xfrm>
            <a:off x="694865" y="4555365"/>
            <a:ext cx="7886700" cy="994172"/>
          </a:xfrm>
        </p:spPr>
        <p:txBody>
          <a:bodyPr/>
          <a:lstStyle/>
          <a:p>
            <a:r>
              <a:rPr lang="en-US" dirty="0"/>
              <a:t>Email</a:t>
            </a:r>
            <a:endParaRPr lang="en-SG" dirty="0"/>
          </a:p>
        </p:txBody>
      </p:sp>
    </p:spTree>
    <p:extLst>
      <p:ext uri="{BB962C8B-B14F-4D97-AF65-F5344CB8AC3E}">
        <p14:creationId xmlns:p14="http://schemas.microsoft.com/office/powerpoint/2010/main" val="1335472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6DDBA-44AA-AC84-0AB6-F00679494FB1}"/>
              </a:ext>
            </a:extLst>
          </p:cNvPr>
          <p:cNvSpPr>
            <a:spLocks noGrp="1"/>
          </p:cNvSpPr>
          <p:nvPr>
            <p:ph type="title"/>
          </p:nvPr>
        </p:nvSpPr>
        <p:spPr/>
        <p:txBody>
          <a:bodyPr/>
          <a:lstStyle/>
          <a:p>
            <a:r>
              <a:rPr lang="en-US" dirty="0"/>
              <a:t>Effective email</a:t>
            </a:r>
            <a:endParaRPr lang="en-SG" dirty="0"/>
          </a:p>
        </p:txBody>
      </p:sp>
      <p:pic>
        <p:nvPicPr>
          <p:cNvPr id="5" name="Picture 4">
            <a:extLst>
              <a:ext uri="{FF2B5EF4-FFF2-40B4-BE49-F238E27FC236}">
                <a16:creationId xmlns:a16="http://schemas.microsoft.com/office/drawing/2014/main" id="{6F32808A-6217-2781-76D3-E5806435FAFB}"/>
              </a:ext>
            </a:extLst>
          </p:cNvPr>
          <p:cNvPicPr>
            <a:picLocks noChangeAspect="1"/>
          </p:cNvPicPr>
          <p:nvPr/>
        </p:nvPicPr>
        <p:blipFill>
          <a:blip r:embed="rId2"/>
          <a:stretch>
            <a:fillRect/>
          </a:stretch>
        </p:blipFill>
        <p:spPr>
          <a:xfrm>
            <a:off x="295898" y="2299116"/>
            <a:ext cx="4096976" cy="3069236"/>
          </a:xfrm>
          <a:prstGeom prst="rect">
            <a:avLst/>
          </a:prstGeom>
        </p:spPr>
      </p:pic>
      <p:pic>
        <p:nvPicPr>
          <p:cNvPr id="7" name="Picture 6">
            <a:extLst>
              <a:ext uri="{FF2B5EF4-FFF2-40B4-BE49-F238E27FC236}">
                <a16:creationId xmlns:a16="http://schemas.microsoft.com/office/drawing/2014/main" id="{398AEFB5-46B2-EA05-2899-E9049544FB60}"/>
              </a:ext>
            </a:extLst>
          </p:cNvPr>
          <p:cNvPicPr>
            <a:picLocks noChangeAspect="1"/>
          </p:cNvPicPr>
          <p:nvPr/>
        </p:nvPicPr>
        <p:blipFill>
          <a:blip r:embed="rId3"/>
          <a:stretch>
            <a:fillRect/>
          </a:stretch>
        </p:blipFill>
        <p:spPr>
          <a:xfrm>
            <a:off x="4572000" y="2362022"/>
            <a:ext cx="4375839" cy="3006329"/>
          </a:xfrm>
          <a:prstGeom prst="rect">
            <a:avLst/>
          </a:prstGeom>
        </p:spPr>
      </p:pic>
    </p:spTree>
    <p:extLst>
      <p:ext uri="{BB962C8B-B14F-4D97-AF65-F5344CB8AC3E}">
        <p14:creationId xmlns:p14="http://schemas.microsoft.com/office/powerpoint/2010/main" val="931295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6F530-F945-9261-3EC5-E64D62FCBD59}"/>
              </a:ext>
            </a:extLst>
          </p:cNvPr>
          <p:cNvSpPr>
            <a:spLocks noGrp="1"/>
          </p:cNvSpPr>
          <p:nvPr>
            <p:ph type="title"/>
          </p:nvPr>
        </p:nvSpPr>
        <p:spPr/>
        <p:txBody>
          <a:bodyPr/>
          <a:lstStyle/>
          <a:p>
            <a:r>
              <a:rPr lang="en-US" dirty="0"/>
              <a:t>Write email</a:t>
            </a:r>
            <a:endParaRPr lang="en-SG" dirty="0"/>
          </a:p>
        </p:txBody>
      </p:sp>
      <p:pic>
        <p:nvPicPr>
          <p:cNvPr id="5" name="Picture 4">
            <a:extLst>
              <a:ext uri="{FF2B5EF4-FFF2-40B4-BE49-F238E27FC236}">
                <a16:creationId xmlns:a16="http://schemas.microsoft.com/office/drawing/2014/main" id="{BA1C267A-6768-D0B1-5ACA-EC5573F3AB57}"/>
              </a:ext>
            </a:extLst>
          </p:cNvPr>
          <p:cNvPicPr>
            <a:picLocks noChangeAspect="1"/>
          </p:cNvPicPr>
          <p:nvPr/>
        </p:nvPicPr>
        <p:blipFill>
          <a:blip r:embed="rId2"/>
          <a:stretch>
            <a:fillRect/>
          </a:stretch>
        </p:blipFill>
        <p:spPr>
          <a:xfrm>
            <a:off x="389460" y="1982382"/>
            <a:ext cx="4182541" cy="2938433"/>
          </a:xfrm>
          <a:prstGeom prst="rect">
            <a:avLst/>
          </a:prstGeom>
        </p:spPr>
      </p:pic>
      <p:pic>
        <p:nvPicPr>
          <p:cNvPr id="7" name="Picture 6">
            <a:extLst>
              <a:ext uri="{FF2B5EF4-FFF2-40B4-BE49-F238E27FC236}">
                <a16:creationId xmlns:a16="http://schemas.microsoft.com/office/drawing/2014/main" id="{76DE91E5-2051-6D8B-F28B-3DE04C4F7384}"/>
              </a:ext>
            </a:extLst>
          </p:cNvPr>
          <p:cNvPicPr>
            <a:picLocks noChangeAspect="1"/>
          </p:cNvPicPr>
          <p:nvPr/>
        </p:nvPicPr>
        <p:blipFill>
          <a:blip r:embed="rId3"/>
          <a:stretch>
            <a:fillRect/>
          </a:stretch>
        </p:blipFill>
        <p:spPr>
          <a:xfrm>
            <a:off x="4674396" y="2044394"/>
            <a:ext cx="3840954" cy="2733537"/>
          </a:xfrm>
          <a:prstGeom prst="rect">
            <a:avLst/>
          </a:prstGeom>
        </p:spPr>
      </p:pic>
    </p:spTree>
    <p:extLst>
      <p:ext uri="{BB962C8B-B14F-4D97-AF65-F5344CB8AC3E}">
        <p14:creationId xmlns:p14="http://schemas.microsoft.com/office/powerpoint/2010/main" val="24492135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1E22-27A9-B608-29EB-3FB20CF36E0D}"/>
              </a:ext>
            </a:extLst>
          </p:cNvPr>
          <p:cNvSpPr>
            <a:spLocks noGrp="1"/>
          </p:cNvSpPr>
          <p:nvPr>
            <p:ph type="title"/>
          </p:nvPr>
        </p:nvSpPr>
        <p:spPr>
          <a:xfrm>
            <a:off x="400231" y="1009026"/>
            <a:ext cx="7962089" cy="772745"/>
          </a:xfrm>
        </p:spPr>
        <p:txBody>
          <a:bodyPr/>
          <a:lstStyle/>
          <a:p>
            <a:r>
              <a:rPr lang="en-US" dirty="0"/>
              <a:t>Practice</a:t>
            </a:r>
            <a:endParaRPr lang="en-SG" dirty="0"/>
          </a:p>
        </p:txBody>
      </p:sp>
      <p:pic>
        <p:nvPicPr>
          <p:cNvPr id="5" name="Picture 4">
            <a:extLst>
              <a:ext uri="{FF2B5EF4-FFF2-40B4-BE49-F238E27FC236}">
                <a16:creationId xmlns:a16="http://schemas.microsoft.com/office/drawing/2014/main" id="{2D0579A6-1EEF-5D54-0B7A-DCD704353BC5}"/>
              </a:ext>
            </a:extLst>
          </p:cNvPr>
          <p:cNvPicPr>
            <a:picLocks noChangeAspect="1"/>
          </p:cNvPicPr>
          <p:nvPr/>
        </p:nvPicPr>
        <p:blipFill>
          <a:blip r:embed="rId2"/>
          <a:stretch>
            <a:fillRect/>
          </a:stretch>
        </p:blipFill>
        <p:spPr>
          <a:xfrm>
            <a:off x="4800420" y="1628180"/>
            <a:ext cx="3561901" cy="3448050"/>
          </a:xfrm>
          <a:prstGeom prst="rect">
            <a:avLst/>
          </a:prstGeom>
        </p:spPr>
      </p:pic>
      <p:pic>
        <p:nvPicPr>
          <p:cNvPr id="7" name="Picture 6">
            <a:extLst>
              <a:ext uri="{FF2B5EF4-FFF2-40B4-BE49-F238E27FC236}">
                <a16:creationId xmlns:a16="http://schemas.microsoft.com/office/drawing/2014/main" id="{59D405B4-162E-CF34-1CA0-4B2467D17B88}"/>
              </a:ext>
            </a:extLst>
          </p:cNvPr>
          <p:cNvPicPr>
            <a:picLocks noChangeAspect="1"/>
          </p:cNvPicPr>
          <p:nvPr/>
        </p:nvPicPr>
        <p:blipFill>
          <a:blip r:embed="rId3"/>
          <a:stretch>
            <a:fillRect/>
          </a:stretch>
        </p:blipFill>
        <p:spPr>
          <a:xfrm>
            <a:off x="369020" y="1736488"/>
            <a:ext cx="4278370" cy="3385025"/>
          </a:xfrm>
          <a:prstGeom prst="rect">
            <a:avLst/>
          </a:prstGeom>
        </p:spPr>
      </p:pic>
    </p:spTree>
    <p:extLst>
      <p:ext uri="{BB962C8B-B14F-4D97-AF65-F5344CB8AC3E}">
        <p14:creationId xmlns:p14="http://schemas.microsoft.com/office/powerpoint/2010/main" val="3940886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02521-277E-DE39-99DF-37E95B7C701F}"/>
              </a:ext>
            </a:extLst>
          </p:cNvPr>
          <p:cNvSpPr>
            <a:spLocks noGrp="1"/>
          </p:cNvSpPr>
          <p:nvPr>
            <p:ph type="title"/>
          </p:nvPr>
        </p:nvSpPr>
        <p:spPr/>
        <p:txBody>
          <a:bodyPr/>
          <a:lstStyle/>
          <a:p>
            <a:r>
              <a:rPr lang="en-US" dirty="0"/>
              <a:t>Case Study</a:t>
            </a:r>
            <a:endParaRPr lang="en-SG" dirty="0"/>
          </a:p>
        </p:txBody>
      </p:sp>
      <p:pic>
        <p:nvPicPr>
          <p:cNvPr id="5" name="Picture 4">
            <a:extLst>
              <a:ext uri="{FF2B5EF4-FFF2-40B4-BE49-F238E27FC236}">
                <a16:creationId xmlns:a16="http://schemas.microsoft.com/office/drawing/2014/main" id="{B9916853-A6DC-1CD5-2B71-AE6C9D307FE2}"/>
              </a:ext>
            </a:extLst>
          </p:cNvPr>
          <p:cNvPicPr>
            <a:picLocks noChangeAspect="1"/>
          </p:cNvPicPr>
          <p:nvPr/>
        </p:nvPicPr>
        <p:blipFill>
          <a:blip r:embed="rId2"/>
          <a:stretch>
            <a:fillRect/>
          </a:stretch>
        </p:blipFill>
        <p:spPr>
          <a:xfrm>
            <a:off x="753983" y="1699908"/>
            <a:ext cx="7786716" cy="4210074"/>
          </a:xfrm>
          <a:prstGeom prst="rect">
            <a:avLst/>
          </a:prstGeom>
        </p:spPr>
      </p:pic>
    </p:spTree>
    <p:extLst>
      <p:ext uri="{BB962C8B-B14F-4D97-AF65-F5344CB8AC3E}">
        <p14:creationId xmlns:p14="http://schemas.microsoft.com/office/powerpoint/2010/main" val="3970872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C6C6-F9F4-559D-D749-C5EB9161B8B8}"/>
              </a:ext>
            </a:extLst>
          </p:cNvPr>
          <p:cNvSpPr>
            <a:spLocks noGrp="1"/>
          </p:cNvSpPr>
          <p:nvPr>
            <p:ph type="title"/>
          </p:nvPr>
        </p:nvSpPr>
        <p:spPr/>
        <p:txBody>
          <a:bodyPr/>
          <a:lstStyle/>
          <a:p>
            <a:r>
              <a:rPr lang="en-US" dirty="0"/>
              <a:t>Practice</a:t>
            </a:r>
            <a:endParaRPr lang="en-SG" dirty="0"/>
          </a:p>
        </p:txBody>
      </p:sp>
      <p:sp>
        <p:nvSpPr>
          <p:cNvPr id="3" name="Content Placeholder 2">
            <a:extLst>
              <a:ext uri="{FF2B5EF4-FFF2-40B4-BE49-F238E27FC236}">
                <a16:creationId xmlns:a16="http://schemas.microsoft.com/office/drawing/2014/main" id="{5E5E1B66-63F8-5C68-2E84-AD0063571820}"/>
              </a:ext>
            </a:extLst>
          </p:cNvPr>
          <p:cNvSpPr>
            <a:spLocks noGrp="1"/>
          </p:cNvSpPr>
          <p:nvPr>
            <p:ph idx="1"/>
          </p:nvPr>
        </p:nvSpPr>
        <p:spPr/>
        <p:txBody>
          <a:bodyPr>
            <a:normAutofit fontScale="92500" lnSpcReduction="10000"/>
          </a:bodyPr>
          <a:lstStyle/>
          <a:p>
            <a:pPr marL="0" indent="0">
              <a:buNone/>
            </a:pPr>
            <a:endParaRPr lang="en-US" dirty="0"/>
          </a:p>
          <a:p>
            <a:r>
              <a:rPr lang="en-US" dirty="0"/>
              <a:t>Write an email based on the above case or any case you are facing in real life using ChatGPT</a:t>
            </a:r>
          </a:p>
          <a:p>
            <a:r>
              <a:rPr lang="en-US" dirty="0"/>
              <a:t>How to improve</a:t>
            </a:r>
          </a:p>
          <a:p>
            <a:r>
              <a:rPr lang="en-US" dirty="0"/>
              <a:t>Cut and paste the final one to pollev.com/teikteoh614</a:t>
            </a:r>
          </a:p>
          <a:p>
            <a:r>
              <a:rPr lang="en-US" dirty="0"/>
              <a:t>Comment on ChatGPT on generating email</a:t>
            </a:r>
            <a:endParaRPr lang="en-SG" dirty="0"/>
          </a:p>
        </p:txBody>
      </p:sp>
    </p:spTree>
    <p:extLst>
      <p:ext uri="{BB962C8B-B14F-4D97-AF65-F5344CB8AC3E}">
        <p14:creationId xmlns:p14="http://schemas.microsoft.com/office/powerpoint/2010/main" val="3914117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5CB17-BAD6-4FA4-6A69-5FC423D30BE7}"/>
              </a:ext>
            </a:extLst>
          </p:cNvPr>
          <p:cNvSpPr>
            <a:spLocks noGrp="1"/>
          </p:cNvSpPr>
          <p:nvPr>
            <p:ph type="title"/>
          </p:nvPr>
        </p:nvSpPr>
        <p:spPr/>
        <p:txBody>
          <a:bodyPr/>
          <a:lstStyle/>
          <a:p>
            <a:r>
              <a:rPr lang="en-US" dirty="0"/>
              <a:t>Replied email</a:t>
            </a:r>
            <a:endParaRPr lang="en-SG" dirty="0"/>
          </a:p>
        </p:txBody>
      </p:sp>
      <p:pic>
        <p:nvPicPr>
          <p:cNvPr id="5" name="Picture 4">
            <a:extLst>
              <a:ext uri="{FF2B5EF4-FFF2-40B4-BE49-F238E27FC236}">
                <a16:creationId xmlns:a16="http://schemas.microsoft.com/office/drawing/2014/main" id="{6A42C240-0FF2-B892-C9FD-177DB0891680}"/>
              </a:ext>
            </a:extLst>
          </p:cNvPr>
          <p:cNvPicPr>
            <a:picLocks noChangeAspect="1"/>
          </p:cNvPicPr>
          <p:nvPr/>
        </p:nvPicPr>
        <p:blipFill>
          <a:blip r:embed="rId2"/>
          <a:stretch>
            <a:fillRect/>
          </a:stretch>
        </p:blipFill>
        <p:spPr>
          <a:xfrm>
            <a:off x="457200" y="1808177"/>
            <a:ext cx="8062000" cy="1990617"/>
          </a:xfrm>
          <a:prstGeom prst="rect">
            <a:avLst/>
          </a:prstGeom>
        </p:spPr>
      </p:pic>
    </p:spTree>
    <p:extLst>
      <p:ext uri="{BB962C8B-B14F-4D97-AF65-F5344CB8AC3E}">
        <p14:creationId xmlns:p14="http://schemas.microsoft.com/office/powerpoint/2010/main" val="2817405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C5C3-D7E0-9666-B9C2-04941B37EFCE}"/>
              </a:ext>
            </a:extLst>
          </p:cNvPr>
          <p:cNvSpPr>
            <a:spLocks noGrp="1"/>
          </p:cNvSpPr>
          <p:nvPr>
            <p:ph type="title"/>
          </p:nvPr>
        </p:nvSpPr>
        <p:spPr>
          <a:xfrm>
            <a:off x="443807" y="379598"/>
            <a:ext cx="9012890" cy="401872"/>
          </a:xfrm>
        </p:spPr>
        <p:txBody>
          <a:bodyPr>
            <a:normAutofit fontScale="90000"/>
          </a:bodyPr>
          <a:lstStyle/>
          <a:p>
            <a:r>
              <a:rPr lang="en-US" dirty="0"/>
              <a:t>How to reply difficult email?</a:t>
            </a:r>
            <a:endParaRPr lang="en-SG" dirty="0"/>
          </a:p>
        </p:txBody>
      </p:sp>
      <p:pic>
        <p:nvPicPr>
          <p:cNvPr id="5" name="Picture 4">
            <a:extLst>
              <a:ext uri="{FF2B5EF4-FFF2-40B4-BE49-F238E27FC236}">
                <a16:creationId xmlns:a16="http://schemas.microsoft.com/office/drawing/2014/main" id="{97E6F71D-131B-AF48-75D7-A3F4A4106B3C}"/>
              </a:ext>
            </a:extLst>
          </p:cNvPr>
          <p:cNvPicPr>
            <a:picLocks noChangeAspect="1"/>
          </p:cNvPicPr>
          <p:nvPr/>
        </p:nvPicPr>
        <p:blipFill>
          <a:blip r:embed="rId2"/>
          <a:stretch>
            <a:fillRect/>
          </a:stretch>
        </p:blipFill>
        <p:spPr>
          <a:xfrm>
            <a:off x="54620" y="1455678"/>
            <a:ext cx="4761759" cy="4374591"/>
          </a:xfrm>
          <a:prstGeom prst="rect">
            <a:avLst/>
          </a:prstGeom>
        </p:spPr>
      </p:pic>
      <p:pic>
        <p:nvPicPr>
          <p:cNvPr id="7" name="Picture 6">
            <a:extLst>
              <a:ext uri="{FF2B5EF4-FFF2-40B4-BE49-F238E27FC236}">
                <a16:creationId xmlns:a16="http://schemas.microsoft.com/office/drawing/2014/main" id="{C3CA60F5-48ED-E345-EBD1-4EB678F99165}"/>
              </a:ext>
            </a:extLst>
          </p:cNvPr>
          <p:cNvPicPr>
            <a:picLocks noChangeAspect="1"/>
          </p:cNvPicPr>
          <p:nvPr/>
        </p:nvPicPr>
        <p:blipFill>
          <a:blip r:embed="rId3"/>
          <a:stretch>
            <a:fillRect/>
          </a:stretch>
        </p:blipFill>
        <p:spPr>
          <a:xfrm>
            <a:off x="4950252" y="1402517"/>
            <a:ext cx="4139129" cy="3417758"/>
          </a:xfrm>
          <a:prstGeom prst="rect">
            <a:avLst/>
          </a:prstGeom>
        </p:spPr>
      </p:pic>
    </p:spTree>
    <p:extLst>
      <p:ext uri="{BB962C8B-B14F-4D97-AF65-F5344CB8AC3E}">
        <p14:creationId xmlns:p14="http://schemas.microsoft.com/office/powerpoint/2010/main" val="3809049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5732A-ED3F-6C27-4A83-9D397F2F4507}"/>
              </a:ext>
            </a:extLst>
          </p:cNvPr>
          <p:cNvSpPr>
            <a:spLocks noGrp="1"/>
          </p:cNvSpPr>
          <p:nvPr>
            <p:ph type="title"/>
          </p:nvPr>
        </p:nvSpPr>
        <p:spPr/>
        <p:txBody>
          <a:bodyPr/>
          <a:lstStyle/>
          <a:p>
            <a:r>
              <a:rPr lang="en-US" dirty="0"/>
              <a:t>Practice</a:t>
            </a:r>
            <a:endParaRPr lang="en-SG" dirty="0"/>
          </a:p>
        </p:txBody>
      </p:sp>
      <p:sp>
        <p:nvSpPr>
          <p:cNvPr id="3" name="Content Placeholder 2">
            <a:extLst>
              <a:ext uri="{FF2B5EF4-FFF2-40B4-BE49-F238E27FC236}">
                <a16:creationId xmlns:a16="http://schemas.microsoft.com/office/drawing/2014/main" id="{060A90C2-E79A-38C0-CBDC-B3EABACDF9BE}"/>
              </a:ext>
            </a:extLst>
          </p:cNvPr>
          <p:cNvSpPr>
            <a:spLocks noGrp="1"/>
          </p:cNvSpPr>
          <p:nvPr>
            <p:ph idx="1"/>
          </p:nvPr>
        </p:nvSpPr>
        <p:spPr/>
        <p:txBody>
          <a:bodyPr/>
          <a:lstStyle/>
          <a:p>
            <a:r>
              <a:rPr lang="en-US" dirty="0"/>
              <a:t>Try to create one nasty email of your own, and try ask ChatGPT to help you.</a:t>
            </a:r>
          </a:p>
          <a:p>
            <a:r>
              <a:rPr lang="en-US" dirty="0"/>
              <a:t>Upload to pollev.com/TEIKTEOH614 and your comment</a:t>
            </a:r>
            <a:endParaRPr lang="en-SG" dirty="0"/>
          </a:p>
        </p:txBody>
      </p:sp>
    </p:spTree>
    <p:extLst>
      <p:ext uri="{BB962C8B-B14F-4D97-AF65-F5344CB8AC3E}">
        <p14:creationId xmlns:p14="http://schemas.microsoft.com/office/powerpoint/2010/main" val="2580261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926B-52D3-9B6D-DF08-A110A650FBF6}"/>
              </a:ext>
            </a:extLst>
          </p:cNvPr>
          <p:cNvSpPr>
            <a:spLocks noGrp="1"/>
          </p:cNvSpPr>
          <p:nvPr>
            <p:ph type="title"/>
          </p:nvPr>
        </p:nvSpPr>
        <p:spPr>
          <a:xfrm>
            <a:off x="224778" y="314303"/>
            <a:ext cx="8465998" cy="5712786"/>
          </a:xfrm>
        </p:spPr>
        <p:txBody>
          <a:bodyPr>
            <a:normAutofit fontScale="90000"/>
          </a:bodyPr>
          <a:lstStyle/>
          <a:p>
            <a:pPr marL="342900" lvl="1"/>
            <a:r>
              <a:rPr lang="en-US" sz="2800" dirty="0"/>
              <a:t>Writing</a:t>
            </a:r>
            <a:br>
              <a:rPr lang="en-US" sz="2800" dirty="0"/>
            </a:br>
            <a:br>
              <a:rPr lang="en-US" sz="2800" dirty="0"/>
            </a:br>
            <a:r>
              <a:rPr lang="en-US" sz="2800" dirty="0"/>
              <a:t>Essay/repot/article</a:t>
            </a:r>
            <a:br>
              <a:rPr lang="en-US" sz="2800" dirty="0"/>
            </a:br>
            <a:r>
              <a:rPr lang="en-US" sz="2800" dirty="0"/>
              <a:t>Summarize content or Content Expansion</a:t>
            </a:r>
            <a:br>
              <a:rPr lang="en-US" sz="2800" dirty="0"/>
            </a:br>
            <a:r>
              <a:rPr lang="en-US" sz="2800" dirty="0"/>
              <a:t>Explanation</a:t>
            </a:r>
            <a:br>
              <a:rPr lang="en-US" sz="2800" dirty="0"/>
            </a:br>
            <a:r>
              <a:rPr lang="en-US" sz="2800" dirty="0"/>
              <a:t>Build your resume</a:t>
            </a:r>
            <a:br>
              <a:rPr lang="en-US" sz="2800" dirty="0"/>
            </a:br>
            <a:r>
              <a:rPr lang="en-US" sz="2800" dirty="0"/>
              <a:t>Write a cover letter</a:t>
            </a:r>
            <a:br>
              <a:rPr lang="en-US" sz="2800" dirty="0"/>
            </a:br>
            <a:r>
              <a:rPr lang="en-US" sz="2800" dirty="0"/>
              <a:t>Writing Minutes</a:t>
            </a:r>
            <a:br>
              <a:rPr lang="en-US" sz="2800" dirty="0"/>
            </a:br>
            <a:r>
              <a:rPr lang="en-US" sz="2800" dirty="0"/>
              <a:t>Proofread</a:t>
            </a:r>
            <a:br>
              <a:rPr lang="en-US" sz="2800" dirty="0"/>
            </a:br>
            <a:r>
              <a:rPr lang="en-US" sz="2800" dirty="0" err="1"/>
              <a:t>Brianstorm</a:t>
            </a:r>
            <a:br>
              <a:rPr lang="en-US" sz="2800" dirty="0"/>
            </a:br>
            <a:r>
              <a:rPr lang="en-US" sz="2800" dirty="0"/>
              <a:t>Translation</a:t>
            </a:r>
            <a:br>
              <a:rPr lang="en-US" sz="2800" dirty="0"/>
            </a:br>
            <a:r>
              <a:rPr lang="en-US" sz="2800" dirty="0" err="1"/>
              <a:t>MultiLingual</a:t>
            </a:r>
            <a:br>
              <a:rPr lang="en-US" dirty="0"/>
            </a:br>
            <a:br>
              <a:rPr lang="en-US" dirty="0"/>
            </a:br>
            <a:r>
              <a:rPr lang="en-US" dirty="0"/>
              <a:t>	</a:t>
            </a:r>
            <a:br>
              <a:rPr lang="en-US" dirty="0"/>
            </a:br>
            <a:r>
              <a:rPr lang="en-US" dirty="0"/>
              <a:t>	</a:t>
            </a:r>
          </a:p>
        </p:txBody>
      </p:sp>
    </p:spTree>
    <p:extLst>
      <p:ext uri="{BB962C8B-B14F-4D97-AF65-F5344CB8AC3E}">
        <p14:creationId xmlns:p14="http://schemas.microsoft.com/office/powerpoint/2010/main" val="4233171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D84D3-703A-5EA5-6AD8-383B185F1F43}"/>
              </a:ext>
            </a:extLst>
          </p:cNvPr>
          <p:cNvSpPr>
            <a:spLocks noGrp="1"/>
          </p:cNvSpPr>
          <p:nvPr>
            <p:ph type="title"/>
          </p:nvPr>
        </p:nvSpPr>
        <p:spPr>
          <a:xfrm>
            <a:off x="457200" y="3149883"/>
            <a:ext cx="8229600" cy="1143000"/>
          </a:xfrm>
        </p:spPr>
        <p:txBody>
          <a:bodyPr>
            <a:normAutofit fontScale="90000"/>
          </a:bodyPr>
          <a:lstStyle/>
          <a:p>
            <a:r>
              <a:rPr lang="en-SG" dirty="0"/>
              <a:t>The next step: Co Pilot</a:t>
            </a:r>
            <a:br>
              <a:rPr lang="en-SG" dirty="0"/>
            </a:br>
            <a:br>
              <a:rPr lang="en-SG" dirty="0"/>
            </a:br>
            <a:r>
              <a:rPr lang="en-SG" dirty="0"/>
              <a:t>https://youtu.be/S7xTBa93TX8?si=FcY5q0pUH3HcovkD</a:t>
            </a:r>
          </a:p>
        </p:txBody>
      </p:sp>
      <p:sp>
        <p:nvSpPr>
          <p:cNvPr id="4" name="Footer Placeholder 3">
            <a:extLst>
              <a:ext uri="{FF2B5EF4-FFF2-40B4-BE49-F238E27FC236}">
                <a16:creationId xmlns:a16="http://schemas.microsoft.com/office/drawing/2014/main" id="{9516C54A-E0B2-9154-0FCC-448AD9AFA0DA}"/>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37153419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03515-DFD2-68FA-1E85-22F4EF9A79C8}"/>
              </a:ext>
            </a:extLst>
          </p:cNvPr>
          <p:cNvSpPr>
            <a:spLocks noGrp="1"/>
          </p:cNvSpPr>
          <p:nvPr>
            <p:ph type="title"/>
          </p:nvPr>
        </p:nvSpPr>
        <p:spPr>
          <a:xfrm>
            <a:off x="252022" y="414777"/>
            <a:ext cx="7886700" cy="994172"/>
          </a:xfrm>
        </p:spPr>
        <p:txBody>
          <a:bodyPr/>
          <a:lstStyle/>
          <a:p>
            <a:r>
              <a:rPr lang="en-US" dirty="0"/>
              <a:t>Write essay/repot/article</a:t>
            </a:r>
            <a:endParaRPr lang="en-SG" dirty="0"/>
          </a:p>
        </p:txBody>
      </p:sp>
      <p:pic>
        <p:nvPicPr>
          <p:cNvPr id="5" name="Picture 4">
            <a:extLst>
              <a:ext uri="{FF2B5EF4-FFF2-40B4-BE49-F238E27FC236}">
                <a16:creationId xmlns:a16="http://schemas.microsoft.com/office/drawing/2014/main" id="{CB0FDAE8-DEC9-DB6B-47C0-DEC58EAE2072}"/>
              </a:ext>
            </a:extLst>
          </p:cNvPr>
          <p:cNvPicPr>
            <a:picLocks noChangeAspect="1"/>
          </p:cNvPicPr>
          <p:nvPr/>
        </p:nvPicPr>
        <p:blipFill>
          <a:blip r:embed="rId2"/>
          <a:stretch>
            <a:fillRect/>
          </a:stretch>
        </p:blipFill>
        <p:spPr>
          <a:xfrm>
            <a:off x="1232729" y="1624007"/>
            <a:ext cx="6678542" cy="4218299"/>
          </a:xfrm>
          <a:prstGeom prst="rect">
            <a:avLst/>
          </a:prstGeom>
        </p:spPr>
      </p:pic>
    </p:spTree>
    <p:extLst>
      <p:ext uri="{BB962C8B-B14F-4D97-AF65-F5344CB8AC3E}">
        <p14:creationId xmlns:p14="http://schemas.microsoft.com/office/powerpoint/2010/main" val="8702712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DF8A1-140C-55E6-B329-22757865036F}"/>
              </a:ext>
            </a:extLst>
          </p:cNvPr>
          <p:cNvSpPr>
            <a:spLocks noGrp="1"/>
          </p:cNvSpPr>
          <p:nvPr>
            <p:ph type="title"/>
          </p:nvPr>
        </p:nvSpPr>
        <p:spPr/>
        <p:txBody>
          <a:bodyPr/>
          <a:lstStyle/>
          <a:p>
            <a:r>
              <a:rPr lang="en-US" dirty="0"/>
              <a:t>Why good report important</a:t>
            </a:r>
            <a:endParaRPr lang="en-SG" dirty="0"/>
          </a:p>
        </p:txBody>
      </p:sp>
      <p:sp>
        <p:nvSpPr>
          <p:cNvPr id="3" name="Content Placeholder 2">
            <a:extLst>
              <a:ext uri="{FF2B5EF4-FFF2-40B4-BE49-F238E27FC236}">
                <a16:creationId xmlns:a16="http://schemas.microsoft.com/office/drawing/2014/main" id="{C49F1449-A5CC-9BD8-430D-8F4A52D4D191}"/>
              </a:ext>
            </a:extLst>
          </p:cNvPr>
          <p:cNvSpPr>
            <a:spLocks noGrp="1"/>
          </p:cNvSpPr>
          <p:nvPr>
            <p:ph idx="1"/>
          </p:nvPr>
        </p:nvSpPr>
        <p:spPr/>
        <p:txBody>
          <a:bodyPr>
            <a:normAutofit/>
          </a:bodyPr>
          <a:lstStyle/>
          <a:p>
            <a:r>
              <a:rPr lang="en-US" sz="2700" dirty="0"/>
              <a:t>Stakeholder Understanding</a:t>
            </a:r>
          </a:p>
          <a:p>
            <a:r>
              <a:rPr lang="en-US" sz="2700" dirty="0"/>
              <a:t>Client Satisfaction</a:t>
            </a:r>
          </a:p>
          <a:p>
            <a:r>
              <a:rPr lang="en-US" sz="2700" dirty="0"/>
              <a:t>Improved Project Performance</a:t>
            </a:r>
          </a:p>
          <a:p>
            <a:r>
              <a:rPr lang="en-US" sz="2700" dirty="0"/>
              <a:t>Future Opportunities</a:t>
            </a:r>
            <a:endParaRPr lang="en-SG" sz="2700" dirty="0"/>
          </a:p>
        </p:txBody>
      </p:sp>
    </p:spTree>
    <p:extLst>
      <p:ext uri="{BB962C8B-B14F-4D97-AF65-F5344CB8AC3E}">
        <p14:creationId xmlns:p14="http://schemas.microsoft.com/office/powerpoint/2010/main" val="2261990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D25B-7D93-A164-6CB7-648DE076925F}"/>
              </a:ext>
            </a:extLst>
          </p:cNvPr>
          <p:cNvSpPr>
            <a:spLocks noGrp="1"/>
          </p:cNvSpPr>
          <p:nvPr>
            <p:ph type="title"/>
          </p:nvPr>
        </p:nvSpPr>
        <p:spPr>
          <a:xfrm>
            <a:off x="517018" y="351166"/>
            <a:ext cx="7846892" cy="568035"/>
          </a:xfrm>
        </p:spPr>
        <p:txBody>
          <a:bodyPr>
            <a:normAutofit fontScale="90000"/>
          </a:bodyPr>
          <a:lstStyle/>
          <a:p>
            <a:r>
              <a:rPr lang="en-US" dirty="0"/>
              <a:t>Case Study</a:t>
            </a:r>
            <a:endParaRPr lang="en-SG" dirty="0"/>
          </a:p>
        </p:txBody>
      </p:sp>
      <p:pic>
        <p:nvPicPr>
          <p:cNvPr id="5" name="Picture 4">
            <a:extLst>
              <a:ext uri="{FF2B5EF4-FFF2-40B4-BE49-F238E27FC236}">
                <a16:creationId xmlns:a16="http://schemas.microsoft.com/office/drawing/2014/main" id="{920B376A-B76F-3E96-EBD8-77DB35046919}"/>
              </a:ext>
            </a:extLst>
          </p:cNvPr>
          <p:cNvPicPr>
            <a:picLocks noChangeAspect="1"/>
          </p:cNvPicPr>
          <p:nvPr/>
        </p:nvPicPr>
        <p:blipFill>
          <a:blip r:embed="rId2"/>
          <a:stretch>
            <a:fillRect/>
          </a:stretch>
        </p:blipFill>
        <p:spPr>
          <a:xfrm>
            <a:off x="965695" y="1405555"/>
            <a:ext cx="6949538" cy="3895589"/>
          </a:xfrm>
          <a:prstGeom prst="rect">
            <a:avLst/>
          </a:prstGeom>
        </p:spPr>
      </p:pic>
    </p:spTree>
    <p:extLst>
      <p:ext uri="{BB962C8B-B14F-4D97-AF65-F5344CB8AC3E}">
        <p14:creationId xmlns:p14="http://schemas.microsoft.com/office/powerpoint/2010/main" val="1913782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EC6C6-F9F4-559D-D749-C5EB9161B8B8}"/>
              </a:ext>
            </a:extLst>
          </p:cNvPr>
          <p:cNvSpPr>
            <a:spLocks noGrp="1"/>
          </p:cNvSpPr>
          <p:nvPr>
            <p:ph type="title"/>
          </p:nvPr>
        </p:nvSpPr>
        <p:spPr/>
        <p:txBody>
          <a:bodyPr/>
          <a:lstStyle/>
          <a:p>
            <a:r>
              <a:rPr lang="en-US" dirty="0"/>
              <a:t>Practice</a:t>
            </a:r>
            <a:endParaRPr lang="en-SG" dirty="0"/>
          </a:p>
        </p:txBody>
      </p:sp>
      <p:sp>
        <p:nvSpPr>
          <p:cNvPr id="3" name="Content Placeholder 2">
            <a:extLst>
              <a:ext uri="{FF2B5EF4-FFF2-40B4-BE49-F238E27FC236}">
                <a16:creationId xmlns:a16="http://schemas.microsoft.com/office/drawing/2014/main" id="{5E5E1B66-63F8-5C68-2E84-AD0063571820}"/>
              </a:ext>
            </a:extLst>
          </p:cNvPr>
          <p:cNvSpPr>
            <a:spLocks noGrp="1"/>
          </p:cNvSpPr>
          <p:nvPr>
            <p:ph idx="1"/>
          </p:nvPr>
        </p:nvSpPr>
        <p:spPr/>
        <p:txBody>
          <a:bodyPr>
            <a:normAutofit fontScale="92500"/>
          </a:bodyPr>
          <a:lstStyle/>
          <a:p>
            <a:r>
              <a:rPr lang="en-US" dirty="0"/>
              <a:t>Write an essay/article/report the case or your own real life experience using ChatGPT</a:t>
            </a:r>
          </a:p>
          <a:p>
            <a:r>
              <a:rPr lang="en-US" dirty="0"/>
              <a:t>How to improve</a:t>
            </a:r>
          </a:p>
          <a:p>
            <a:r>
              <a:rPr lang="en-US" dirty="0"/>
              <a:t>Cut and paste the final one to pollev.com/teikteoh614</a:t>
            </a:r>
          </a:p>
          <a:p>
            <a:r>
              <a:rPr lang="en-US" dirty="0"/>
              <a:t>Comment on ChatGPT on generating essay/report</a:t>
            </a:r>
            <a:endParaRPr lang="en-SG" dirty="0"/>
          </a:p>
          <a:p>
            <a:pPr marL="0" indent="0">
              <a:buNone/>
            </a:pPr>
            <a:endParaRPr lang="en-SG" dirty="0"/>
          </a:p>
        </p:txBody>
      </p:sp>
    </p:spTree>
    <p:extLst>
      <p:ext uri="{BB962C8B-B14F-4D97-AF65-F5344CB8AC3E}">
        <p14:creationId xmlns:p14="http://schemas.microsoft.com/office/powerpoint/2010/main" val="1313424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2250B-A5DC-F1E6-2B60-5A4D3F30C5B7}"/>
              </a:ext>
            </a:extLst>
          </p:cNvPr>
          <p:cNvSpPr>
            <a:spLocks noGrp="1"/>
          </p:cNvSpPr>
          <p:nvPr>
            <p:ph type="title"/>
          </p:nvPr>
        </p:nvSpPr>
        <p:spPr/>
        <p:txBody>
          <a:bodyPr>
            <a:normAutofit fontScale="90000"/>
          </a:bodyPr>
          <a:lstStyle/>
          <a:p>
            <a:r>
              <a:rPr lang="en-US" dirty="0"/>
              <a:t>Summary – too lengthy messages</a:t>
            </a:r>
            <a:endParaRPr lang="en-SG" dirty="0"/>
          </a:p>
        </p:txBody>
      </p:sp>
      <p:pic>
        <p:nvPicPr>
          <p:cNvPr id="5" name="Picture 4">
            <a:extLst>
              <a:ext uri="{FF2B5EF4-FFF2-40B4-BE49-F238E27FC236}">
                <a16:creationId xmlns:a16="http://schemas.microsoft.com/office/drawing/2014/main" id="{61FE0355-A529-5E46-DCF4-A5E1C8CBB38C}"/>
              </a:ext>
            </a:extLst>
          </p:cNvPr>
          <p:cNvPicPr>
            <a:picLocks noChangeAspect="1"/>
          </p:cNvPicPr>
          <p:nvPr/>
        </p:nvPicPr>
        <p:blipFill>
          <a:blip r:embed="rId2"/>
          <a:stretch>
            <a:fillRect/>
          </a:stretch>
        </p:blipFill>
        <p:spPr>
          <a:xfrm>
            <a:off x="446485" y="2239566"/>
            <a:ext cx="8251031" cy="2378869"/>
          </a:xfrm>
          <a:prstGeom prst="rect">
            <a:avLst/>
          </a:prstGeom>
        </p:spPr>
      </p:pic>
    </p:spTree>
    <p:extLst>
      <p:ext uri="{BB962C8B-B14F-4D97-AF65-F5344CB8AC3E}">
        <p14:creationId xmlns:p14="http://schemas.microsoft.com/office/powerpoint/2010/main" val="3273680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BAA-68EF-AE8C-0A2D-708C7CD43A89}"/>
              </a:ext>
            </a:extLst>
          </p:cNvPr>
          <p:cNvSpPr>
            <a:spLocks noGrp="1"/>
          </p:cNvSpPr>
          <p:nvPr>
            <p:ph type="title"/>
          </p:nvPr>
        </p:nvSpPr>
        <p:spPr/>
        <p:txBody>
          <a:bodyPr/>
          <a:lstStyle/>
          <a:p>
            <a:r>
              <a:rPr lang="en-US" dirty="0"/>
              <a:t>Used case</a:t>
            </a:r>
            <a:endParaRPr lang="en-SG" dirty="0"/>
          </a:p>
        </p:txBody>
      </p:sp>
      <p:sp>
        <p:nvSpPr>
          <p:cNvPr id="9" name="TextBox 8">
            <a:extLst>
              <a:ext uri="{FF2B5EF4-FFF2-40B4-BE49-F238E27FC236}">
                <a16:creationId xmlns:a16="http://schemas.microsoft.com/office/drawing/2014/main" id="{4F244693-5B24-6B42-C0CF-356D33B24738}"/>
              </a:ext>
            </a:extLst>
          </p:cNvPr>
          <p:cNvSpPr txBox="1"/>
          <p:nvPr/>
        </p:nvSpPr>
        <p:spPr>
          <a:xfrm>
            <a:off x="355906" y="2564526"/>
            <a:ext cx="8214229" cy="3416320"/>
          </a:xfrm>
          <a:prstGeom prst="rect">
            <a:avLst/>
          </a:prstGeom>
          <a:noFill/>
        </p:spPr>
        <p:txBody>
          <a:bodyPr wrap="square">
            <a:spAutoFit/>
          </a:bodyPr>
          <a:lstStyle/>
          <a:p>
            <a:r>
              <a:rPr lang="en-US" sz="900" dirty="0"/>
              <a:t>The culmination of the progressionist speech for which I labored was often criticism, bored expressions, and, sometimes, outright rejection; thus, after unsuccessful revisions and heartfelt considerations, I came to a conclusion: no radical idea, however expertly or clumsily delivered and written, will be unanimously accepted; instead, radical ideas will often encounter criticism without constructive comment, but this fact does not negate our responsibility to write them and take a stand."</a:t>
            </a:r>
          </a:p>
          <a:p>
            <a:endParaRPr lang="en-US" sz="900" dirty="0"/>
          </a:p>
          <a:p>
            <a:r>
              <a:rPr lang="en-US" sz="900" dirty="0"/>
              <a:t>It's not humorous, though. And notice that I say "slight." Slight because of the monster with which I am about to hammer you. Herman Melville has some egregious ones. This one I find humorous solely in its length.</a:t>
            </a:r>
          </a:p>
          <a:p>
            <a:endParaRPr lang="en-US" sz="900" dirty="0"/>
          </a:p>
          <a:p>
            <a:r>
              <a:rPr lang="en-US" sz="900" dirty="0"/>
              <a:t>"Though in many natural objects, whiteness </a:t>
            </a:r>
            <a:r>
              <a:rPr lang="en-US" sz="900" dirty="0" err="1"/>
              <a:t>refiningly</a:t>
            </a:r>
            <a:r>
              <a:rPr lang="en-US" sz="900" dirty="0"/>
              <a:t> enhances beauty, as if imparting some special virtue of its own, as in marbles, japonicas, and pearls; and though various nations have in some way </a:t>
            </a:r>
            <a:r>
              <a:rPr lang="en-US" sz="900" dirty="0" err="1"/>
              <a:t>recognised</a:t>
            </a:r>
            <a:r>
              <a:rPr lang="en-US" sz="900" dirty="0"/>
              <a:t> a certain royal preeminence in this hue; even the barbaric, grand old kings of </a:t>
            </a:r>
            <a:r>
              <a:rPr lang="en-US" sz="900" dirty="0" err="1"/>
              <a:t>Pegu</a:t>
            </a:r>
            <a:r>
              <a:rPr lang="en-US" sz="900" dirty="0"/>
              <a:t> placing the title ‘Lord of the White Elephants’ above all their other magniloquent ascriptions of dominion; and the modern kings of Siam unfurling the same snow-white quadruped in the royal standard; and the Hanoverian flag bearing the one figure of a snow-white charger; and the great Austrian Empire, Caesarian, heir to overlording Rome, having for the imperial </a:t>
            </a:r>
            <a:r>
              <a:rPr lang="en-US" sz="900" dirty="0" err="1"/>
              <a:t>colour</a:t>
            </a:r>
            <a:r>
              <a:rPr lang="en-US" sz="900" dirty="0"/>
              <a:t> the same imperial hue; and though this pre-eminence in it applies to the human race itself, giving the white man ideal mastership over every dusky tribe; and though, besides, all this, whiteness has been even made significant of gladness, for among the Romans a white stone marked a joyful day; and though in other mortal sympathies and </a:t>
            </a:r>
            <a:r>
              <a:rPr lang="en-US" sz="900" dirty="0" err="1"/>
              <a:t>symbolizings</a:t>
            </a:r>
            <a:r>
              <a:rPr lang="en-US" sz="900" dirty="0"/>
              <a:t> this same hue is made the emblem of many touching, noble things—the innocence of brides, the benignity of age; though among the Red Men of America the giving of the white belt of wampum was the deepest pledge of </a:t>
            </a:r>
            <a:r>
              <a:rPr lang="en-US" sz="900" dirty="0" err="1"/>
              <a:t>honour</a:t>
            </a:r>
            <a:r>
              <a:rPr lang="en-US" sz="900" dirty="0"/>
              <a:t>; though in many climes, whiteness typifies the majesty of Justice in the ermine of the Judge, and contributes to the daily state of kings and queens drawn by milk-white steeds; though even in the higher mysteries of the most august religions it has been made the symbol of the divine spotlessness and power; by the Persian fire worshippers, the white forked flame being held the holiest on the altar; and in the Greek mythologies, Great Jove himself being made incarnate in a snow-white bull; and though to the noble Iroquois, the midwinter sacrifice of the sacred White Dog was by far the holiest festival of their theology, that spotless, faithful creature being held the purest envoy they could send to the Great Spirit with the annual tidings of their own fidelity; and though directly from the Latin word for white, all Christian priests derive the name of one part of their sacred vesture, the </a:t>
            </a:r>
            <a:r>
              <a:rPr lang="en-US" sz="900" dirty="0" err="1"/>
              <a:t>alb</a:t>
            </a:r>
            <a:r>
              <a:rPr lang="en-US" sz="900" dirty="0"/>
              <a:t> or tunic, worn beneath the cassock; and though among the holy </a:t>
            </a:r>
            <a:r>
              <a:rPr lang="en-US" sz="900" dirty="0" err="1"/>
              <a:t>pomps</a:t>
            </a:r>
            <a:r>
              <a:rPr lang="en-US" sz="900" dirty="0"/>
              <a:t> of the Romish faith, white is specially employed in the celebration of the Passion of our Lord; though in the Vision of St. John, white robes are given to the redeemed, and the four-and-twenty elders stand clothed in white before the great-white throne, and the Holy One that </a:t>
            </a:r>
            <a:r>
              <a:rPr lang="en-US" sz="900" dirty="0" err="1"/>
              <a:t>sitteth</a:t>
            </a:r>
            <a:r>
              <a:rPr lang="en-US" sz="900" dirty="0"/>
              <a:t> there white like wool; yet for all these accumulated associations, with whatever is sweet, and </a:t>
            </a:r>
            <a:r>
              <a:rPr lang="en-US" sz="900" dirty="0" err="1"/>
              <a:t>honourable</a:t>
            </a:r>
            <a:r>
              <a:rPr lang="en-US" sz="900" dirty="0"/>
              <a:t>, and sublime, there yet lurks an elusive something in the innermost idea of this hue, which strikes more of panic to the soul than that redness which affrights in blood."</a:t>
            </a:r>
            <a:endParaRPr lang="en-SG" sz="900" dirty="0"/>
          </a:p>
        </p:txBody>
      </p:sp>
      <p:pic>
        <p:nvPicPr>
          <p:cNvPr id="11" name="Picture 10">
            <a:extLst>
              <a:ext uri="{FF2B5EF4-FFF2-40B4-BE49-F238E27FC236}">
                <a16:creationId xmlns:a16="http://schemas.microsoft.com/office/drawing/2014/main" id="{C1B5ACF2-9EEE-6B78-75E3-49EF90618F68}"/>
              </a:ext>
            </a:extLst>
          </p:cNvPr>
          <p:cNvPicPr>
            <a:picLocks noChangeAspect="1"/>
          </p:cNvPicPr>
          <p:nvPr/>
        </p:nvPicPr>
        <p:blipFill>
          <a:blip r:embed="rId2"/>
          <a:stretch>
            <a:fillRect/>
          </a:stretch>
        </p:blipFill>
        <p:spPr>
          <a:xfrm>
            <a:off x="3465011" y="985489"/>
            <a:ext cx="4680269" cy="1058678"/>
          </a:xfrm>
          <a:prstGeom prst="rect">
            <a:avLst/>
          </a:prstGeom>
        </p:spPr>
      </p:pic>
    </p:spTree>
    <p:extLst>
      <p:ext uri="{BB962C8B-B14F-4D97-AF65-F5344CB8AC3E}">
        <p14:creationId xmlns:p14="http://schemas.microsoft.com/office/powerpoint/2010/main" val="3802343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8BAA-68EF-AE8C-0A2D-708C7CD43A89}"/>
              </a:ext>
            </a:extLst>
          </p:cNvPr>
          <p:cNvSpPr>
            <a:spLocks noGrp="1"/>
          </p:cNvSpPr>
          <p:nvPr>
            <p:ph type="title"/>
          </p:nvPr>
        </p:nvSpPr>
        <p:spPr>
          <a:xfrm>
            <a:off x="278656" y="1088142"/>
            <a:ext cx="7886700" cy="994172"/>
          </a:xfrm>
        </p:spPr>
        <p:txBody>
          <a:bodyPr/>
          <a:lstStyle/>
          <a:p>
            <a:r>
              <a:rPr lang="en-US" dirty="0"/>
              <a:t>Impressive?</a:t>
            </a:r>
            <a:endParaRPr lang="en-SG" dirty="0"/>
          </a:p>
        </p:txBody>
      </p:sp>
      <p:sp>
        <p:nvSpPr>
          <p:cNvPr id="5" name="TextBox 4">
            <a:extLst>
              <a:ext uri="{FF2B5EF4-FFF2-40B4-BE49-F238E27FC236}">
                <a16:creationId xmlns:a16="http://schemas.microsoft.com/office/drawing/2014/main" id="{4193C8B6-6E8F-57D7-E970-63D3544D469C}"/>
              </a:ext>
            </a:extLst>
          </p:cNvPr>
          <p:cNvSpPr txBox="1"/>
          <p:nvPr/>
        </p:nvSpPr>
        <p:spPr>
          <a:xfrm>
            <a:off x="387832" y="2082314"/>
            <a:ext cx="8272167" cy="2354491"/>
          </a:xfrm>
          <a:prstGeom prst="rect">
            <a:avLst/>
          </a:prstGeom>
          <a:noFill/>
        </p:spPr>
        <p:txBody>
          <a:bodyPr wrap="square">
            <a:spAutoFit/>
          </a:bodyPr>
          <a:lstStyle/>
          <a:p>
            <a:r>
              <a:rPr lang="en-US" sz="2100" dirty="0"/>
              <a:t>The speech I worked on faced criticism and rejection. I learned that radical ideas won't always be accepted, but we should still write and stand up for them. As for the second text, it talks about how the color white is seen as beautiful and special in many things. Different cultures recognize its importance and associate it with power, purity, and joy. However, despite these positive associations, there's something unsettling about the color white that can cause more fear than the color red.</a:t>
            </a:r>
            <a:endParaRPr lang="en-SG" sz="2100" dirty="0"/>
          </a:p>
        </p:txBody>
      </p:sp>
    </p:spTree>
    <p:extLst>
      <p:ext uri="{BB962C8B-B14F-4D97-AF65-F5344CB8AC3E}">
        <p14:creationId xmlns:p14="http://schemas.microsoft.com/office/powerpoint/2010/main" val="284795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EE5E9-8EDB-91FD-D28E-02400E37242A}"/>
              </a:ext>
            </a:extLst>
          </p:cNvPr>
          <p:cNvSpPr>
            <a:spLocks noGrp="1"/>
          </p:cNvSpPr>
          <p:nvPr>
            <p:ph type="title"/>
          </p:nvPr>
        </p:nvSpPr>
        <p:spPr/>
        <p:txBody>
          <a:bodyPr>
            <a:normAutofit fontScale="90000"/>
          </a:bodyPr>
          <a:lstStyle/>
          <a:p>
            <a:r>
              <a:rPr lang="en-US" dirty="0"/>
              <a:t>Another example – from sales &amp; purchase agreement for property</a:t>
            </a:r>
            <a:endParaRPr lang="en-SG" dirty="0"/>
          </a:p>
        </p:txBody>
      </p:sp>
      <p:sp>
        <p:nvSpPr>
          <p:cNvPr id="3" name="Content Placeholder 2">
            <a:extLst>
              <a:ext uri="{FF2B5EF4-FFF2-40B4-BE49-F238E27FC236}">
                <a16:creationId xmlns:a16="http://schemas.microsoft.com/office/drawing/2014/main" id="{46DEA678-BBCC-FDD7-DCBF-343F8F87EE6E}"/>
              </a:ext>
            </a:extLst>
          </p:cNvPr>
          <p:cNvSpPr>
            <a:spLocks noGrp="1"/>
          </p:cNvSpPr>
          <p:nvPr>
            <p:ph idx="1"/>
          </p:nvPr>
        </p:nvSpPr>
        <p:spPr/>
        <p:txBody>
          <a:bodyPr>
            <a:normAutofit fontScale="47500" lnSpcReduction="20000"/>
          </a:bodyPr>
          <a:lstStyle/>
          <a:p>
            <a:pPr marL="0" indent="0">
              <a:buNone/>
            </a:pPr>
            <a:r>
              <a:rPr lang="en-US" dirty="0" err="1"/>
              <a:t>Summarise</a:t>
            </a:r>
            <a:r>
              <a:rPr lang="en-US" dirty="0"/>
              <a:t> the key points "Legal Requisitions and Acquisition10. The Property is sold subject to the Purchaser’s solicitors receiving satisfactory replies to all usual legal requisitions to the various authorities. Where any of the replies to such requisitions are unsatisfactory, the Purchaser may rescind the Agreement and in such event the Vendor shall forthwith refund to the Purchaser all monies paid by the Purchaser to the Vendor but without any interest, compensation, or deductions whatsoever and thereupon neither Party shall then have any claims or demands against the other for costs, damages, compensation, or otherwise. For the avoidance of doubt, Clause 13 shall not apply where the Agreement is rescinded pursuant to this Clause 10. *PROVIDED ALWAYS that the terms set out in Annex B shall apply.11. The Property is sold subject to there being no notice of acquisition or intended acquisition in whole or in part of the Property by the Government or other competent authority and in the event of such notice of acquisition or intended acquisition being issued by the Government or other competent authority in respect of the Property whether in whole or in part on or before the Scheduled Completion Date, the Purchaser shall be at liberty to rescind this Agreement by way of written notice given to the Vendor’s solicitors before such date. Upon such notice being received by the Vendor’s solicitors, Clause 13 shall apply."</a:t>
            </a:r>
            <a:endParaRPr lang="en-SG" dirty="0"/>
          </a:p>
        </p:txBody>
      </p:sp>
    </p:spTree>
    <p:extLst>
      <p:ext uri="{BB962C8B-B14F-4D97-AF65-F5344CB8AC3E}">
        <p14:creationId xmlns:p14="http://schemas.microsoft.com/office/powerpoint/2010/main" val="1970262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2BA7-3198-81A0-2D0D-B271ED6136CB}"/>
              </a:ext>
            </a:extLst>
          </p:cNvPr>
          <p:cNvSpPr>
            <a:spLocks noGrp="1"/>
          </p:cNvSpPr>
          <p:nvPr>
            <p:ph type="title"/>
          </p:nvPr>
        </p:nvSpPr>
        <p:spPr>
          <a:xfrm>
            <a:off x="225239" y="452018"/>
            <a:ext cx="3412190" cy="968466"/>
          </a:xfrm>
        </p:spPr>
        <p:txBody>
          <a:bodyPr>
            <a:normAutofit/>
          </a:bodyPr>
          <a:lstStyle/>
          <a:p>
            <a:r>
              <a:rPr lang="en-US" dirty="0"/>
              <a:t>Explanation</a:t>
            </a:r>
            <a:endParaRPr lang="en-SG" dirty="0"/>
          </a:p>
        </p:txBody>
      </p:sp>
      <p:pic>
        <p:nvPicPr>
          <p:cNvPr id="5" name="Picture 4">
            <a:extLst>
              <a:ext uri="{FF2B5EF4-FFF2-40B4-BE49-F238E27FC236}">
                <a16:creationId xmlns:a16="http://schemas.microsoft.com/office/drawing/2014/main" id="{D8EAA3BA-8EFF-F1CF-8FDB-1924EFB72BE9}"/>
              </a:ext>
            </a:extLst>
          </p:cNvPr>
          <p:cNvPicPr>
            <a:picLocks noChangeAspect="1"/>
          </p:cNvPicPr>
          <p:nvPr/>
        </p:nvPicPr>
        <p:blipFill>
          <a:blip r:embed="rId2"/>
          <a:stretch>
            <a:fillRect/>
          </a:stretch>
        </p:blipFill>
        <p:spPr>
          <a:xfrm>
            <a:off x="2178034" y="1420484"/>
            <a:ext cx="5159983" cy="4502857"/>
          </a:xfrm>
          <a:prstGeom prst="rect">
            <a:avLst/>
          </a:prstGeom>
        </p:spPr>
      </p:pic>
    </p:spTree>
    <p:extLst>
      <p:ext uri="{BB962C8B-B14F-4D97-AF65-F5344CB8AC3E}">
        <p14:creationId xmlns:p14="http://schemas.microsoft.com/office/powerpoint/2010/main" val="3340175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7554-9A46-2CB5-9F36-AF077A979361}"/>
              </a:ext>
            </a:extLst>
          </p:cNvPr>
          <p:cNvSpPr>
            <a:spLocks noGrp="1"/>
          </p:cNvSpPr>
          <p:nvPr>
            <p:ph type="title"/>
          </p:nvPr>
        </p:nvSpPr>
        <p:spPr/>
        <p:txBody>
          <a:bodyPr/>
          <a:lstStyle/>
          <a:p>
            <a:r>
              <a:rPr lang="en-US" dirty="0"/>
              <a:t>Practice</a:t>
            </a:r>
            <a:endParaRPr lang="en-SG" dirty="0"/>
          </a:p>
        </p:txBody>
      </p:sp>
      <p:sp>
        <p:nvSpPr>
          <p:cNvPr id="3" name="Content Placeholder 2">
            <a:extLst>
              <a:ext uri="{FF2B5EF4-FFF2-40B4-BE49-F238E27FC236}">
                <a16:creationId xmlns:a16="http://schemas.microsoft.com/office/drawing/2014/main" id="{143581D6-6505-DF47-D720-2EA0C52EF6C4}"/>
              </a:ext>
            </a:extLst>
          </p:cNvPr>
          <p:cNvSpPr>
            <a:spLocks noGrp="1"/>
          </p:cNvSpPr>
          <p:nvPr>
            <p:ph idx="1"/>
          </p:nvPr>
        </p:nvSpPr>
        <p:spPr/>
        <p:txBody>
          <a:bodyPr/>
          <a:lstStyle/>
          <a:p>
            <a:r>
              <a:rPr lang="en-US" dirty="0"/>
              <a:t>Google one complicate and long-winded paragraph, ask GPT to summarized for you.</a:t>
            </a:r>
          </a:p>
          <a:p>
            <a:r>
              <a:rPr lang="en-US" dirty="0"/>
              <a:t>Please submit your comment on the ChatGPT summarized capability to pollev.com/teikteoh614</a:t>
            </a:r>
            <a:endParaRPr lang="en-SG" dirty="0"/>
          </a:p>
        </p:txBody>
      </p:sp>
    </p:spTree>
    <p:extLst>
      <p:ext uri="{BB962C8B-B14F-4D97-AF65-F5344CB8AC3E}">
        <p14:creationId xmlns:p14="http://schemas.microsoft.com/office/powerpoint/2010/main" val="2064951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6985F-8E06-84E3-F98E-A5933E9CBD84}"/>
              </a:ext>
            </a:extLst>
          </p:cNvPr>
          <p:cNvSpPr>
            <a:spLocks noGrp="1"/>
          </p:cNvSpPr>
          <p:nvPr>
            <p:ph type="title"/>
          </p:nvPr>
        </p:nvSpPr>
        <p:spPr>
          <a:xfrm>
            <a:off x="395785" y="3934629"/>
            <a:ext cx="8229600" cy="1143000"/>
          </a:xfrm>
        </p:spPr>
        <p:txBody>
          <a:bodyPr>
            <a:normAutofit/>
          </a:bodyPr>
          <a:lstStyle/>
          <a:p>
            <a:r>
              <a:rPr lang="en-SG" dirty="0"/>
              <a:t>Poll </a:t>
            </a:r>
            <a:r>
              <a:rPr lang="en-US" dirty="0"/>
              <a:t>Have you use bard before?</a:t>
            </a:r>
            <a:endParaRPr lang="en-SG" dirty="0"/>
          </a:p>
        </p:txBody>
      </p:sp>
      <p:sp>
        <p:nvSpPr>
          <p:cNvPr id="4" name="Footer Placeholder 3">
            <a:extLst>
              <a:ext uri="{FF2B5EF4-FFF2-40B4-BE49-F238E27FC236}">
                <a16:creationId xmlns:a16="http://schemas.microsoft.com/office/drawing/2014/main" id="{C1B53119-34AE-7F75-1156-00B7F5F47064}"/>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24869519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DE7D1-15DB-943E-3AD5-D68FA27F72AC}"/>
              </a:ext>
            </a:extLst>
          </p:cNvPr>
          <p:cNvSpPr>
            <a:spLocks noGrp="1"/>
          </p:cNvSpPr>
          <p:nvPr>
            <p:ph type="title"/>
          </p:nvPr>
        </p:nvSpPr>
        <p:spPr/>
        <p:txBody>
          <a:bodyPr/>
          <a:lstStyle/>
          <a:p>
            <a:r>
              <a:rPr lang="en-US" dirty="0"/>
              <a:t>Inverse of Summary - Essay</a:t>
            </a:r>
            <a:endParaRPr lang="en-SG" dirty="0"/>
          </a:p>
        </p:txBody>
      </p:sp>
      <p:pic>
        <p:nvPicPr>
          <p:cNvPr id="5" name="Picture 4">
            <a:extLst>
              <a:ext uri="{FF2B5EF4-FFF2-40B4-BE49-F238E27FC236}">
                <a16:creationId xmlns:a16="http://schemas.microsoft.com/office/drawing/2014/main" id="{B82AE324-9EFF-6EBB-06DE-C65A9FD70C45}"/>
              </a:ext>
            </a:extLst>
          </p:cNvPr>
          <p:cNvPicPr>
            <a:picLocks noChangeAspect="1"/>
          </p:cNvPicPr>
          <p:nvPr/>
        </p:nvPicPr>
        <p:blipFill>
          <a:blip r:embed="rId2"/>
          <a:stretch>
            <a:fillRect/>
          </a:stretch>
        </p:blipFill>
        <p:spPr>
          <a:xfrm>
            <a:off x="382191" y="1960960"/>
            <a:ext cx="8379619" cy="2936081"/>
          </a:xfrm>
          <a:prstGeom prst="rect">
            <a:avLst/>
          </a:prstGeom>
        </p:spPr>
      </p:pic>
    </p:spTree>
    <p:extLst>
      <p:ext uri="{BB962C8B-B14F-4D97-AF65-F5344CB8AC3E}">
        <p14:creationId xmlns:p14="http://schemas.microsoft.com/office/powerpoint/2010/main" val="13524512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5BA13-3FF8-50E3-38D4-318F52579DC4}"/>
              </a:ext>
            </a:extLst>
          </p:cNvPr>
          <p:cNvSpPr>
            <a:spLocks noGrp="1"/>
          </p:cNvSpPr>
          <p:nvPr>
            <p:ph type="title"/>
          </p:nvPr>
        </p:nvSpPr>
        <p:spPr/>
        <p:txBody>
          <a:bodyPr>
            <a:normAutofit/>
          </a:bodyPr>
          <a:lstStyle/>
          <a:p>
            <a:r>
              <a:rPr lang="en-US" dirty="0"/>
              <a:t>Creating resume – voice trigger</a:t>
            </a:r>
            <a:endParaRPr lang="en-SG" dirty="0"/>
          </a:p>
        </p:txBody>
      </p:sp>
      <p:pic>
        <p:nvPicPr>
          <p:cNvPr id="5" name="Picture 4">
            <a:extLst>
              <a:ext uri="{FF2B5EF4-FFF2-40B4-BE49-F238E27FC236}">
                <a16:creationId xmlns:a16="http://schemas.microsoft.com/office/drawing/2014/main" id="{B9021478-2B07-A97B-B585-366E00277463}"/>
              </a:ext>
            </a:extLst>
          </p:cNvPr>
          <p:cNvPicPr>
            <a:picLocks noChangeAspect="1"/>
          </p:cNvPicPr>
          <p:nvPr/>
        </p:nvPicPr>
        <p:blipFill>
          <a:blip r:embed="rId2"/>
          <a:stretch>
            <a:fillRect/>
          </a:stretch>
        </p:blipFill>
        <p:spPr>
          <a:xfrm>
            <a:off x="1590304" y="2008368"/>
            <a:ext cx="6504385" cy="3530322"/>
          </a:xfrm>
          <a:prstGeom prst="rect">
            <a:avLst/>
          </a:prstGeom>
        </p:spPr>
      </p:pic>
    </p:spTree>
    <p:extLst>
      <p:ext uri="{BB962C8B-B14F-4D97-AF65-F5344CB8AC3E}">
        <p14:creationId xmlns:p14="http://schemas.microsoft.com/office/powerpoint/2010/main" val="20066987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6EDC-4F0B-CB3D-DB5A-F435446FEA39}"/>
              </a:ext>
            </a:extLst>
          </p:cNvPr>
          <p:cNvSpPr>
            <a:spLocks noGrp="1"/>
          </p:cNvSpPr>
          <p:nvPr>
            <p:ph type="title"/>
          </p:nvPr>
        </p:nvSpPr>
        <p:spPr/>
        <p:txBody>
          <a:bodyPr/>
          <a:lstStyle/>
          <a:p>
            <a:r>
              <a:rPr lang="en-US" dirty="0"/>
              <a:t>Example</a:t>
            </a:r>
            <a:endParaRPr lang="en-SG" dirty="0"/>
          </a:p>
        </p:txBody>
      </p:sp>
      <p:pic>
        <p:nvPicPr>
          <p:cNvPr id="5" name="Picture 4">
            <a:extLst>
              <a:ext uri="{FF2B5EF4-FFF2-40B4-BE49-F238E27FC236}">
                <a16:creationId xmlns:a16="http://schemas.microsoft.com/office/drawing/2014/main" id="{59D1E155-2095-0C14-4B25-D61183306D3E}"/>
              </a:ext>
            </a:extLst>
          </p:cNvPr>
          <p:cNvPicPr>
            <a:picLocks noChangeAspect="1"/>
          </p:cNvPicPr>
          <p:nvPr/>
        </p:nvPicPr>
        <p:blipFill>
          <a:blip r:embed="rId2"/>
          <a:stretch>
            <a:fillRect/>
          </a:stretch>
        </p:blipFill>
        <p:spPr>
          <a:xfrm>
            <a:off x="1112786" y="2195123"/>
            <a:ext cx="6337326" cy="3168663"/>
          </a:xfrm>
          <a:prstGeom prst="rect">
            <a:avLst/>
          </a:prstGeom>
        </p:spPr>
      </p:pic>
    </p:spTree>
    <p:extLst>
      <p:ext uri="{BB962C8B-B14F-4D97-AF65-F5344CB8AC3E}">
        <p14:creationId xmlns:p14="http://schemas.microsoft.com/office/powerpoint/2010/main" val="3900039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EF69-BBEF-150A-1B56-767E70563433}"/>
              </a:ext>
            </a:extLst>
          </p:cNvPr>
          <p:cNvSpPr>
            <a:spLocks noGrp="1"/>
          </p:cNvSpPr>
          <p:nvPr>
            <p:ph type="title"/>
          </p:nvPr>
        </p:nvSpPr>
        <p:spPr/>
        <p:txBody>
          <a:bodyPr/>
          <a:lstStyle/>
          <a:p>
            <a:r>
              <a:rPr lang="en-US" dirty="0"/>
              <a:t>Write a cover page</a:t>
            </a:r>
            <a:endParaRPr lang="en-SG" dirty="0"/>
          </a:p>
        </p:txBody>
      </p:sp>
      <p:pic>
        <p:nvPicPr>
          <p:cNvPr id="4" name="Picture 3">
            <a:extLst>
              <a:ext uri="{FF2B5EF4-FFF2-40B4-BE49-F238E27FC236}">
                <a16:creationId xmlns:a16="http://schemas.microsoft.com/office/drawing/2014/main" id="{A4407AB9-2172-68AB-8F9F-10ED6BBE7846}"/>
              </a:ext>
            </a:extLst>
          </p:cNvPr>
          <p:cNvPicPr>
            <a:picLocks noChangeAspect="1"/>
          </p:cNvPicPr>
          <p:nvPr/>
        </p:nvPicPr>
        <p:blipFill>
          <a:blip r:embed="rId2"/>
          <a:stretch>
            <a:fillRect/>
          </a:stretch>
        </p:blipFill>
        <p:spPr>
          <a:xfrm>
            <a:off x="1767029" y="1999978"/>
            <a:ext cx="4675880" cy="3726929"/>
          </a:xfrm>
          <a:prstGeom prst="rect">
            <a:avLst/>
          </a:prstGeom>
        </p:spPr>
      </p:pic>
    </p:spTree>
    <p:extLst>
      <p:ext uri="{BB962C8B-B14F-4D97-AF65-F5344CB8AC3E}">
        <p14:creationId xmlns:p14="http://schemas.microsoft.com/office/powerpoint/2010/main" val="2624222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A58AA-353B-698B-FD9C-FCADAB9E75E3}"/>
              </a:ext>
            </a:extLst>
          </p:cNvPr>
          <p:cNvSpPr>
            <a:spLocks noGrp="1"/>
          </p:cNvSpPr>
          <p:nvPr>
            <p:ph type="title"/>
          </p:nvPr>
        </p:nvSpPr>
        <p:spPr/>
        <p:txBody>
          <a:bodyPr/>
          <a:lstStyle/>
          <a:p>
            <a:r>
              <a:rPr lang="en-US" dirty="0"/>
              <a:t>Write a minute</a:t>
            </a:r>
            <a:endParaRPr lang="en-SG" dirty="0"/>
          </a:p>
        </p:txBody>
      </p:sp>
      <p:pic>
        <p:nvPicPr>
          <p:cNvPr id="5" name="Picture 4">
            <a:extLst>
              <a:ext uri="{FF2B5EF4-FFF2-40B4-BE49-F238E27FC236}">
                <a16:creationId xmlns:a16="http://schemas.microsoft.com/office/drawing/2014/main" id="{EF724D6B-AD3A-82AC-4735-80672DEE5472}"/>
              </a:ext>
            </a:extLst>
          </p:cNvPr>
          <p:cNvPicPr>
            <a:picLocks noChangeAspect="1"/>
          </p:cNvPicPr>
          <p:nvPr/>
        </p:nvPicPr>
        <p:blipFill>
          <a:blip r:embed="rId2"/>
          <a:stretch>
            <a:fillRect/>
          </a:stretch>
        </p:blipFill>
        <p:spPr>
          <a:xfrm>
            <a:off x="254032" y="1943100"/>
            <a:ext cx="4152625" cy="3462338"/>
          </a:xfrm>
          <a:prstGeom prst="rect">
            <a:avLst/>
          </a:prstGeom>
        </p:spPr>
      </p:pic>
      <p:pic>
        <p:nvPicPr>
          <p:cNvPr id="7" name="Picture 6">
            <a:extLst>
              <a:ext uri="{FF2B5EF4-FFF2-40B4-BE49-F238E27FC236}">
                <a16:creationId xmlns:a16="http://schemas.microsoft.com/office/drawing/2014/main" id="{2E11F85E-EB21-73A8-A025-9B4DE1F1A8AE}"/>
              </a:ext>
            </a:extLst>
          </p:cNvPr>
          <p:cNvPicPr>
            <a:picLocks noChangeAspect="1"/>
          </p:cNvPicPr>
          <p:nvPr/>
        </p:nvPicPr>
        <p:blipFill>
          <a:blip r:embed="rId3"/>
          <a:stretch>
            <a:fillRect/>
          </a:stretch>
        </p:blipFill>
        <p:spPr>
          <a:xfrm>
            <a:off x="4572001" y="1764507"/>
            <a:ext cx="4328130" cy="3768328"/>
          </a:xfrm>
          <a:prstGeom prst="rect">
            <a:avLst/>
          </a:prstGeom>
        </p:spPr>
      </p:pic>
    </p:spTree>
    <p:extLst>
      <p:ext uri="{BB962C8B-B14F-4D97-AF65-F5344CB8AC3E}">
        <p14:creationId xmlns:p14="http://schemas.microsoft.com/office/powerpoint/2010/main" val="4261902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BEE24-7315-C5D9-0F67-22BF9F43043D}"/>
              </a:ext>
            </a:extLst>
          </p:cNvPr>
          <p:cNvSpPr>
            <a:spLocks noGrp="1"/>
          </p:cNvSpPr>
          <p:nvPr>
            <p:ph type="title"/>
          </p:nvPr>
        </p:nvSpPr>
        <p:spPr/>
        <p:txBody>
          <a:bodyPr/>
          <a:lstStyle/>
          <a:p>
            <a:r>
              <a:rPr lang="en-US" dirty="0"/>
              <a:t>Creating Agenda</a:t>
            </a:r>
            <a:endParaRPr lang="en-SG" dirty="0"/>
          </a:p>
        </p:txBody>
      </p:sp>
      <p:sp>
        <p:nvSpPr>
          <p:cNvPr id="4" name="Footer Placeholder 3">
            <a:extLst>
              <a:ext uri="{FF2B5EF4-FFF2-40B4-BE49-F238E27FC236}">
                <a16:creationId xmlns:a16="http://schemas.microsoft.com/office/drawing/2014/main" id="{5758BAAE-5623-C757-2CD7-A9647CD2EDD0}"/>
              </a:ext>
            </a:extLst>
          </p:cNvPr>
          <p:cNvSpPr>
            <a:spLocks noGrp="1"/>
          </p:cNvSpPr>
          <p:nvPr>
            <p:ph type="ftr" sz="quarter" idx="11"/>
          </p:nvPr>
        </p:nvSpPr>
        <p:spPr/>
        <p:txBody>
          <a:bodyPr/>
          <a:lstStyle/>
          <a:p>
            <a:r>
              <a:rPr lang="en-US"/>
              <a:t>Research centre / College / School Name Here</a:t>
            </a:r>
            <a:endParaRPr lang="en-US" dirty="0"/>
          </a:p>
        </p:txBody>
      </p:sp>
      <p:pic>
        <p:nvPicPr>
          <p:cNvPr id="6" name="Picture 5">
            <a:extLst>
              <a:ext uri="{FF2B5EF4-FFF2-40B4-BE49-F238E27FC236}">
                <a16:creationId xmlns:a16="http://schemas.microsoft.com/office/drawing/2014/main" id="{948A8616-20AB-672E-CCCE-052D31CA3BFD}"/>
              </a:ext>
            </a:extLst>
          </p:cNvPr>
          <p:cNvPicPr>
            <a:picLocks noChangeAspect="1"/>
          </p:cNvPicPr>
          <p:nvPr/>
        </p:nvPicPr>
        <p:blipFill>
          <a:blip r:embed="rId2"/>
          <a:stretch>
            <a:fillRect/>
          </a:stretch>
        </p:blipFill>
        <p:spPr>
          <a:xfrm>
            <a:off x="373805" y="1954704"/>
            <a:ext cx="8396390" cy="2948591"/>
          </a:xfrm>
          <a:prstGeom prst="rect">
            <a:avLst/>
          </a:prstGeom>
        </p:spPr>
      </p:pic>
    </p:spTree>
    <p:extLst>
      <p:ext uri="{BB962C8B-B14F-4D97-AF65-F5344CB8AC3E}">
        <p14:creationId xmlns:p14="http://schemas.microsoft.com/office/powerpoint/2010/main" val="7036325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A467D09-EBD4-E7C2-AF9A-26FBC3E027F6}"/>
              </a:ext>
            </a:extLst>
          </p:cNvPr>
          <p:cNvSpPr>
            <a:spLocks noGrp="1"/>
          </p:cNvSpPr>
          <p:nvPr>
            <p:ph type="ftr" sz="quarter" idx="11"/>
          </p:nvPr>
        </p:nvSpPr>
        <p:spPr/>
        <p:txBody>
          <a:bodyPr/>
          <a:lstStyle/>
          <a:p>
            <a:r>
              <a:rPr lang="en-US"/>
              <a:t>Research centre / College / School Name Here</a:t>
            </a:r>
            <a:endParaRPr lang="en-US" dirty="0"/>
          </a:p>
        </p:txBody>
      </p:sp>
      <p:pic>
        <p:nvPicPr>
          <p:cNvPr id="6" name="Picture 5">
            <a:extLst>
              <a:ext uri="{FF2B5EF4-FFF2-40B4-BE49-F238E27FC236}">
                <a16:creationId xmlns:a16="http://schemas.microsoft.com/office/drawing/2014/main" id="{FA3642FF-641D-039E-8F8F-E5E0EC0AB18F}"/>
              </a:ext>
            </a:extLst>
          </p:cNvPr>
          <p:cNvPicPr>
            <a:picLocks noChangeAspect="1"/>
          </p:cNvPicPr>
          <p:nvPr/>
        </p:nvPicPr>
        <p:blipFill>
          <a:blip r:embed="rId2"/>
          <a:stretch>
            <a:fillRect/>
          </a:stretch>
        </p:blipFill>
        <p:spPr>
          <a:xfrm>
            <a:off x="146335" y="1023286"/>
            <a:ext cx="4593576" cy="4046256"/>
          </a:xfrm>
          <a:prstGeom prst="rect">
            <a:avLst/>
          </a:prstGeom>
        </p:spPr>
      </p:pic>
      <p:pic>
        <p:nvPicPr>
          <p:cNvPr id="8" name="Picture 7">
            <a:extLst>
              <a:ext uri="{FF2B5EF4-FFF2-40B4-BE49-F238E27FC236}">
                <a16:creationId xmlns:a16="http://schemas.microsoft.com/office/drawing/2014/main" id="{1F3D0804-C727-E850-63C2-C1FD2E2C4912}"/>
              </a:ext>
            </a:extLst>
          </p:cNvPr>
          <p:cNvPicPr>
            <a:picLocks noChangeAspect="1"/>
          </p:cNvPicPr>
          <p:nvPr/>
        </p:nvPicPr>
        <p:blipFill>
          <a:blip r:embed="rId3"/>
          <a:stretch>
            <a:fillRect/>
          </a:stretch>
        </p:blipFill>
        <p:spPr>
          <a:xfrm>
            <a:off x="4739910" y="1035430"/>
            <a:ext cx="4329193" cy="4034112"/>
          </a:xfrm>
          <a:prstGeom prst="rect">
            <a:avLst/>
          </a:prstGeom>
        </p:spPr>
      </p:pic>
    </p:spTree>
    <p:extLst>
      <p:ext uri="{BB962C8B-B14F-4D97-AF65-F5344CB8AC3E}">
        <p14:creationId xmlns:p14="http://schemas.microsoft.com/office/powerpoint/2010/main" val="2947857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86442-A2BC-7C0B-3E39-C0D313DD7454}"/>
              </a:ext>
            </a:extLst>
          </p:cNvPr>
          <p:cNvSpPr>
            <a:spLocks noGrp="1"/>
          </p:cNvSpPr>
          <p:nvPr>
            <p:ph type="title"/>
          </p:nvPr>
        </p:nvSpPr>
        <p:spPr>
          <a:xfrm>
            <a:off x="396689" y="98841"/>
            <a:ext cx="8229600" cy="1143000"/>
          </a:xfrm>
        </p:spPr>
        <p:txBody>
          <a:bodyPr/>
          <a:lstStyle/>
          <a:p>
            <a:r>
              <a:rPr lang="en-US" dirty="0"/>
              <a:t>Timeline</a:t>
            </a:r>
            <a:endParaRPr lang="en-SG" dirty="0"/>
          </a:p>
        </p:txBody>
      </p:sp>
      <p:sp>
        <p:nvSpPr>
          <p:cNvPr id="4" name="Footer Placeholder 3">
            <a:extLst>
              <a:ext uri="{FF2B5EF4-FFF2-40B4-BE49-F238E27FC236}">
                <a16:creationId xmlns:a16="http://schemas.microsoft.com/office/drawing/2014/main" id="{24C28451-CBCE-02F9-8DED-B15C0CAF469B}"/>
              </a:ext>
            </a:extLst>
          </p:cNvPr>
          <p:cNvSpPr>
            <a:spLocks noGrp="1"/>
          </p:cNvSpPr>
          <p:nvPr>
            <p:ph type="ftr" sz="quarter" idx="11"/>
          </p:nvPr>
        </p:nvSpPr>
        <p:spPr/>
        <p:txBody>
          <a:bodyPr/>
          <a:lstStyle/>
          <a:p>
            <a:r>
              <a:rPr lang="en-US" dirty="0"/>
              <a:t>Nanyang Business School</a:t>
            </a:r>
          </a:p>
        </p:txBody>
      </p:sp>
      <p:pic>
        <p:nvPicPr>
          <p:cNvPr id="6" name="Picture 5">
            <a:extLst>
              <a:ext uri="{FF2B5EF4-FFF2-40B4-BE49-F238E27FC236}">
                <a16:creationId xmlns:a16="http://schemas.microsoft.com/office/drawing/2014/main" id="{A360C753-7FD9-EB82-3F0E-A513741CCFA1}"/>
              </a:ext>
            </a:extLst>
          </p:cNvPr>
          <p:cNvPicPr>
            <a:picLocks noChangeAspect="1"/>
          </p:cNvPicPr>
          <p:nvPr/>
        </p:nvPicPr>
        <p:blipFill>
          <a:blip r:embed="rId2"/>
          <a:stretch>
            <a:fillRect/>
          </a:stretch>
        </p:blipFill>
        <p:spPr>
          <a:xfrm>
            <a:off x="110029" y="1580029"/>
            <a:ext cx="4248652" cy="4000501"/>
          </a:xfrm>
          <a:prstGeom prst="rect">
            <a:avLst/>
          </a:prstGeom>
        </p:spPr>
      </p:pic>
      <p:pic>
        <p:nvPicPr>
          <p:cNvPr id="8" name="Picture 7">
            <a:extLst>
              <a:ext uri="{FF2B5EF4-FFF2-40B4-BE49-F238E27FC236}">
                <a16:creationId xmlns:a16="http://schemas.microsoft.com/office/drawing/2014/main" id="{F9EB968B-ACC7-DBE1-D89E-D557238236F7}"/>
              </a:ext>
            </a:extLst>
          </p:cNvPr>
          <p:cNvPicPr>
            <a:picLocks noChangeAspect="1"/>
          </p:cNvPicPr>
          <p:nvPr/>
        </p:nvPicPr>
        <p:blipFill>
          <a:blip r:embed="rId3"/>
          <a:stretch>
            <a:fillRect/>
          </a:stretch>
        </p:blipFill>
        <p:spPr>
          <a:xfrm>
            <a:off x="4572000" y="1102658"/>
            <a:ext cx="4317798" cy="4477872"/>
          </a:xfrm>
          <a:prstGeom prst="rect">
            <a:avLst/>
          </a:prstGeom>
        </p:spPr>
      </p:pic>
    </p:spTree>
    <p:extLst>
      <p:ext uri="{BB962C8B-B14F-4D97-AF65-F5344CB8AC3E}">
        <p14:creationId xmlns:p14="http://schemas.microsoft.com/office/powerpoint/2010/main" val="29905014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C4568-75C0-DB20-BAA1-3189B57B60DA}"/>
              </a:ext>
            </a:extLst>
          </p:cNvPr>
          <p:cNvSpPr>
            <a:spLocks noGrp="1"/>
          </p:cNvSpPr>
          <p:nvPr>
            <p:ph type="title"/>
          </p:nvPr>
        </p:nvSpPr>
        <p:spPr/>
        <p:txBody>
          <a:bodyPr/>
          <a:lstStyle/>
          <a:p>
            <a:r>
              <a:rPr lang="en-US" dirty="0"/>
              <a:t>Brainstorm</a:t>
            </a:r>
            <a:endParaRPr lang="en-SG" dirty="0"/>
          </a:p>
        </p:txBody>
      </p:sp>
      <p:pic>
        <p:nvPicPr>
          <p:cNvPr id="5" name="Picture 4">
            <a:extLst>
              <a:ext uri="{FF2B5EF4-FFF2-40B4-BE49-F238E27FC236}">
                <a16:creationId xmlns:a16="http://schemas.microsoft.com/office/drawing/2014/main" id="{EF1BD104-DD6C-89CC-008F-CF1880958562}"/>
              </a:ext>
            </a:extLst>
          </p:cNvPr>
          <p:cNvPicPr>
            <a:picLocks noChangeAspect="1"/>
          </p:cNvPicPr>
          <p:nvPr/>
        </p:nvPicPr>
        <p:blipFill>
          <a:blip r:embed="rId2"/>
          <a:stretch>
            <a:fillRect/>
          </a:stretch>
        </p:blipFill>
        <p:spPr>
          <a:xfrm>
            <a:off x="700088" y="2243138"/>
            <a:ext cx="7743825" cy="2371725"/>
          </a:xfrm>
          <a:prstGeom prst="rect">
            <a:avLst/>
          </a:prstGeom>
        </p:spPr>
      </p:pic>
    </p:spTree>
    <p:extLst>
      <p:ext uri="{BB962C8B-B14F-4D97-AF65-F5344CB8AC3E}">
        <p14:creationId xmlns:p14="http://schemas.microsoft.com/office/powerpoint/2010/main" val="14689508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322D0-AC7D-1A65-ED89-4B3161847AA5}"/>
              </a:ext>
            </a:extLst>
          </p:cNvPr>
          <p:cNvPicPr>
            <a:picLocks noChangeAspect="1"/>
          </p:cNvPicPr>
          <p:nvPr/>
        </p:nvPicPr>
        <p:blipFill>
          <a:blip r:embed="rId2"/>
          <a:stretch>
            <a:fillRect/>
          </a:stretch>
        </p:blipFill>
        <p:spPr>
          <a:xfrm>
            <a:off x="177416" y="1368028"/>
            <a:ext cx="4273586" cy="3480353"/>
          </a:xfrm>
          <a:prstGeom prst="rect">
            <a:avLst/>
          </a:prstGeom>
        </p:spPr>
      </p:pic>
      <p:pic>
        <p:nvPicPr>
          <p:cNvPr id="7" name="Picture 6">
            <a:extLst>
              <a:ext uri="{FF2B5EF4-FFF2-40B4-BE49-F238E27FC236}">
                <a16:creationId xmlns:a16="http://schemas.microsoft.com/office/drawing/2014/main" id="{8596AAED-5D9F-7014-78C1-2D93EF5A2F54}"/>
              </a:ext>
            </a:extLst>
          </p:cNvPr>
          <p:cNvPicPr>
            <a:picLocks noChangeAspect="1"/>
          </p:cNvPicPr>
          <p:nvPr/>
        </p:nvPicPr>
        <p:blipFill>
          <a:blip r:embed="rId3"/>
          <a:stretch>
            <a:fillRect/>
          </a:stretch>
        </p:blipFill>
        <p:spPr>
          <a:xfrm>
            <a:off x="4640875" y="1368028"/>
            <a:ext cx="4061013" cy="3581537"/>
          </a:xfrm>
          <a:prstGeom prst="rect">
            <a:avLst/>
          </a:prstGeom>
        </p:spPr>
      </p:pic>
    </p:spTree>
    <p:extLst>
      <p:ext uri="{BB962C8B-B14F-4D97-AF65-F5344CB8AC3E}">
        <p14:creationId xmlns:p14="http://schemas.microsoft.com/office/powerpoint/2010/main" val="3153984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9589-D6F0-64EF-7644-70BF855BF31D}"/>
              </a:ext>
            </a:extLst>
          </p:cNvPr>
          <p:cNvSpPr>
            <a:spLocks noGrp="1"/>
          </p:cNvSpPr>
          <p:nvPr>
            <p:ph type="title"/>
          </p:nvPr>
        </p:nvSpPr>
        <p:spPr>
          <a:xfrm>
            <a:off x="457200" y="2999757"/>
            <a:ext cx="8229600" cy="1143000"/>
          </a:xfrm>
        </p:spPr>
        <p:txBody>
          <a:bodyPr>
            <a:normAutofit fontScale="90000"/>
          </a:bodyPr>
          <a:lstStyle/>
          <a:p>
            <a:r>
              <a:rPr lang="en-SG" dirty="0"/>
              <a:t>Poll</a:t>
            </a:r>
            <a:br>
              <a:rPr lang="en-SG" dirty="0"/>
            </a:br>
            <a:br>
              <a:rPr lang="en-SG" dirty="0"/>
            </a:br>
            <a:r>
              <a:rPr lang="en-US" dirty="0"/>
              <a:t>Please tell me one thing that you like and you do not like about </a:t>
            </a:r>
            <a:r>
              <a:rPr lang="en-US" dirty="0" err="1"/>
              <a:t>chatGPT</a:t>
            </a:r>
            <a:r>
              <a:rPr lang="en-US" dirty="0"/>
              <a:t>? Put Nil if you have not use before.</a:t>
            </a:r>
            <a:endParaRPr lang="en-SG" dirty="0"/>
          </a:p>
        </p:txBody>
      </p:sp>
      <p:sp>
        <p:nvSpPr>
          <p:cNvPr id="3" name="Content Placeholder 2">
            <a:extLst>
              <a:ext uri="{FF2B5EF4-FFF2-40B4-BE49-F238E27FC236}">
                <a16:creationId xmlns:a16="http://schemas.microsoft.com/office/drawing/2014/main" id="{D7CFD316-38D1-AEB6-B2B7-65A3865E363C}"/>
              </a:ext>
            </a:extLst>
          </p:cNvPr>
          <p:cNvSpPr>
            <a:spLocks noGrp="1"/>
          </p:cNvSpPr>
          <p:nvPr>
            <p:ph idx="1"/>
          </p:nvPr>
        </p:nvSpPr>
        <p:spPr>
          <a:xfrm>
            <a:off x="211539" y="351561"/>
            <a:ext cx="8407021" cy="883562"/>
          </a:xfrm>
        </p:spPr>
        <p:txBody>
          <a:bodyPr/>
          <a:lstStyle/>
          <a:p>
            <a:r>
              <a:rPr lang="en-SG" dirty="0"/>
              <a:t>Pollev.com/teikteoh614</a:t>
            </a:r>
          </a:p>
        </p:txBody>
      </p:sp>
      <p:sp>
        <p:nvSpPr>
          <p:cNvPr id="4" name="Footer Placeholder 3">
            <a:extLst>
              <a:ext uri="{FF2B5EF4-FFF2-40B4-BE49-F238E27FC236}">
                <a16:creationId xmlns:a16="http://schemas.microsoft.com/office/drawing/2014/main" id="{DD89335C-984F-E898-57BC-9B623502B04D}"/>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4323508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2B19-0F11-A682-34B3-15113718446B}"/>
              </a:ext>
            </a:extLst>
          </p:cNvPr>
          <p:cNvSpPr>
            <a:spLocks noGrp="1"/>
          </p:cNvSpPr>
          <p:nvPr>
            <p:ph type="title"/>
          </p:nvPr>
        </p:nvSpPr>
        <p:spPr>
          <a:xfrm>
            <a:off x="100853" y="52644"/>
            <a:ext cx="8229600" cy="1143000"/>
          </a:xfrm>
        </p:spPr>
        <p:txBody>
          <a:bodyPr/>
          <a:lstStyle/>
          <a:p>
            <a:r>
              <a:rPr lang="en-US" dirty="0"/>
              <a:t>Proofreading</a:t>
            </a:r>
            <a:endParaRPr lang="en-SG" dirty="0"/>
          </a:p>
        </p:txBody>
      </p:sp>
      <p:pic>
        <p:nvPicPr>
          <p:cNvPr id="5" name="Picture 4">
            <a:extLst>
              <a:ext uri="{FF2B5EF4-FFF2-40B4-BE49-F238E27FC236}">
                <a16:creationId xmlns:a16="http://schemas.microsoft.com/office/drawing/2014/main" id="{AEF15544-A19C-16DC-58D3-C88BB2BE8852}"/>
              </a:ext>
            </a:extLst>
          </p:cNvPr>
          <p:cNvPicPr>
            <a:picLocks noChangeAspect="1"/>
          </p:cNvPicPr>
          <p:nvPr/>
        </p:nvPicPr>
        <p:blipFill>
          <a:blip r:embed="rId2"/>
          <a:stretch>
            <a:fillRect/>
          </a:stretch>
        </p:blipFill>
        <p:spPr>
          <a:xfrm>
            <a:off x="3262180" y="1259787"/>
            <a:ext cx="4826888" cy="4338426"/>
          </a:xfrm>
          <a:prstGeom prst="rect">
            <a:avLst/>
          </a:prstGeom>
        </p:spPr>
      </p:pic>
    </p:spTree>
    <p:extLst>
      <p:ext uri="{BB962C8B-B14F-4D97-AF65-F5344CB8AC3E}">
        <p14:creationId xmlns:p14="http://schemas.microsoft.com/office/powerpoint/2010/main" val="27074904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2B19-0F11-A682-34B3-15113718446B}"/>
              </a:ext>
            </a:extLst>
          </p:cNvPr>
          <p:cNvSpPr>
            <a:spLocks noGrp="1"/>
          </p:cNvSpPr>
          <p:nvPr>
            <p:ph type="title"/>
          </p:nvPr>
        </p:nvSpPr>
        <p:spPr>
          <a:xfrm>
            <a:off x="100853" y="52644"/>
            <a:ext cx="8229600" cy="1143000"/>
          </a:xfrm>
        </p:spPr>
        <p:txBody>
          <a:bodyPr/>
          <a:lstStyle/>
          <a:p>
            <a:r>
              <a:rPr lang="en-US" dirty="0"/>
              <a:t>Social Media</a:t>
            </a:r>
            <a:endParaRPr lang="en-SG" dirty="0"/>
          </a:p>
        </p:txBody>
      </p:sp>
      <p:pic>
        <p:nvPicPr>
          <p:cNvPr id="4" name="Picture 3">
            <a:extLst>
              <a:ext uri="{FF2B5EF4-FFF2-40B4-BE49-F238E27FC236}">
                <a16:creationId xmlns:a16="http://schemas.microsoft.com/office/drawing/2014/main" id="{51C5A3FC-335E-349C-873A-D00341FBEDF3}"/>
              </a:ext>
            </a:extLst>
          </p:cNvPr>
          <p:cNvPicPr>
            <a:picLocks noChangeAspect="1"/>
          </p:cNvPicPr>
          <p:nvPr/>
        </p:nvPicPr>
        <p:blipFill>
          <a:blip r:embed="rId2"/>
          <a:stretch>
            <a:fillRect/>
          </a:stretch>
        </p:blipFill>
        <p:spPr>
          <a:xfrm>
            <a:off x="1223786" y="1090585"/>
            <a:ext cx="6077967" cy="4805950"/>
          </a:xfrm>
          <a:prstGeom prst="rect">
            <a:avLst/>
          </a:prstGeom>
        </p:spPr>
      </p:pic>
    </p:spTree>
    <p:extLst>
      <p:ext uri="{BB962C8B-B14F-4D97-AF65-F5344CB8AC3E}">
        <p14:creationId xmlns:p14="http://schemas.microsoft.com/office/powerpoint/2010/main" val="37460778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2B19-0F11-A682-34B3-15113718446B}"/>
              </a:ext>
            </a:extLst>
          </p:cNvPr>
          <p:cNvSpPr>
            <a:spLocks noGrp="1"/>
          </p:cNvSpPr>
          <p:nvPr>
            <p:ph type="title"/>
          </p:nvPr>
        </p:nvSpPr>
        <p:spPr>
          <a:xfrm>
            <a:off x="100853" y="52644"/>
            <a:ext cx="8229600" cy="1143000"/>
          </a:xfrm>
        </p:spPr>
        <p:txBody>
          <a:bodyPr/>
          <a:lstStyle/>
          <a:p>
            <a:r>
              <a:rPr lang="en-US" dirty="0"/>
              <a:t>Sentiment Analysis</a:t>
            </a:r>
            <a:endParaRPr lang="en-SG" dirty="0"/>
          </a:p>
        </p:txBody>
      </p:sp>
      <p:pic>
        <p:nvPicPr>
          <p:cNvPr id="4" name="Picture 3">
            <a:extLst>
              <a:ext uri="{FF2B5EF4-FFF2-40B4-BE49-F238E27FC236}">
                <a16:creationId xmlns:a16="http://schemas.microsoft.com/office/drawing/2014/main" id="{8F99C094-609A-91C9-AD17-147B126A00A2}"/>
              </a:ext>
            </a:extLst>
          </p:cNvPr>
          <p:cNvPicPr>
            <a:picLocks noChangeAspect="1"/>
          </p:cNvPicPr>
          <p:nvPr/>
        </p:nvPicPr>
        <p:blipFill>
          <a:blip r:embed="rId2"/>
          <a:stretch>
            <a:fillRect/>
          </a:stretch>
        </p:blipFill>
        <p:spPr>
          <a:xfrm>
            <a:off x="260070" y="1042147"/>
            <a:ext cx="4601486" cy="3570194"/>
          </a:xfrm>
          <a:prstGeom prst="rect">
            <a:avLst/>
          </a:prstGeom>
        </p:spPr>
      </p:pic>
      <p:pic>
        <p:nvPicPr>
          <p:cNvPr id="7" name="Picture 6">
            <a:extLst>
              <a:ext uri="{FF2B5EF4-FFF2-40B4-BE49-F238E27FC236}">
                <a16:creationId xmlns:a16="http://schemas.microsoft.com/office/drawing/2014/main" id="{B6D2095B-6E3D-971A-C3BD-19E97DF92154}"/>
              </a:ext>
            </a:extLst>
          </p:cNvPr>
          <p:cNvPicPr>
            <a:picLocks noChangeAspect="1"/>
          </p:cNvPicPr>
          <p:nvPr/>
        </p:nvPicPr>
        <p:blipFill>
          <a:blip r:embed="rId3"/>
          <a:stretch>
            <a:fillRect/>
          </a:stretch>
        </p:blipFill>
        <p:spPr>
          <a:xfrm>
            <a:off x="3005418" y="4749726"/>
            <a:ext cx="5607424" cy="1804808"/>
          </a:xfrm>
          <a:prstGeom prst="rect">
            <a:avLst/>
          </a:prstGeom>
        </p:spPr>
      </p:pic>
    </p:spTree>
    <p:extLst>
      <p:ext uri="{BB962C8B-B14F-4D97-AF65-F5344CB8AC3E}">
        <p14:creationId xmlns:p14="http://schemas.microsoft.com/office/powerpoint/2010/main" val="3799126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E1FD-40E2-147E-0328-67E7CAED6855}"/>
              </a:ext>
            </a:extLst>
          </p:cNvPr>
          <p:cNvSpPr>
            <a:spLocks noGrp="1"/>
          </p:cNvSpPr>
          <p:nvPr>
            <p:ph type="title"/>
          </p:nvPr>
        </p:nvSpPr>
        <p:spPr/>
        <p:txBody>
          <a:bodyPr/>
          <a:lstStyle/>
          <a:p>
            <a:r>
              <a:rPr lang="en-US" dirty="0"/>
              <a:t>Translation</a:t>
            </a:r>
            <a:endParaRPr lang="en-SG" dirty="0"/>
          </a:p>
        </p:txBody>
      </p:sp>
      <p:pic>
        <p:nvPicPr>
          <p:cNvPr id="5" name="Picture 4">
            <a:extLst>
              <a:ext uri="{FF2B5EF4-FFF2-40B4-BE49-F238E27FC236}">
                <a16:creationId xmlns:a16="http://schemas.microsoft.com/office/drawing/2014/main" id="{0BCF0F17-90EE-F5F3-E9C6-00E993E6B916}"/>
              </a:ext>
            </a:extLst>
          </p:cNvPr>
          <p:cNvPicPr>
            <a:picLocks noChangeAspect="1"/>
          </p:cNvPicPr>
          <p:nvPr/>
        </p:nvPicPr>
        <p:blipFill>
          <a:blip r:embed="rId2"/>
          <a:stretch>
            <a:fillRect/>
          </a:stretch>
        </p:blipFill>
        <p:spPr>
          <a:xfrm>
            <a:off x="625078" y="2493169"/>
            <a:ext cx="7893844" cy="1871663"/>
          </a:xfrm>
          <a:prstGeom prst="rect">
            <a:avLst/>
          </a:prstGeom>
        </p:spPr>
      </p:pic>
    </p:spTree>
    <p:extLst>
      <p:ext uri="{BB962C8B-B14F-4D97-AF65-F5344CB8AC3E}">
        <p14:creationId xmlns:p14="http://schemas.microsoft.com/office/powerpoint/2010/main" val="38662867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F38C-1D4A-1E49-EACA-91223C83CD8B}"/>
              </a:ext>
            </a:extLst>
          </p:cNvPr>
          <p:cNvSpPr>
            <a:spLocks noGrp="1"/>
          </p:cNvSpPr>
          <p:nvPr>
            <p:ph type="title"/>
          </p:nvPr>
        </p:nvSpPr>
        <p:spPr/>
        <p:txBody>
          <a:bodyPr/>
          <a:lstStyle/>
          <a:p>
            <a:r>
              <a:rPr lang="en-US" dirty="0"/>
              <a:t>Multi-Lingual</a:t>
            </a:r>
            <a:endParaRPr lang="en-SG" dirty="0"/>
          </a:p>
        </p:txBody>
      </p:sp>
      <p:pic>
        <p:nvPicPr>
          <p:cNvPr id="5" name="Picture 4">
            <a:extLst>
              <a:ext uri="{FF2B5EF4-FFF2-40B4-BE49-F238E27FC236}">
                <a16:creationId xmlns:a16="http://schemas.microsoft.com/office/drawing/2014/main" id="{B611AE61-184D-FCAA-4C72-D7F8A9079A50}"/>
              </a:ext>
            </a:extLst>
          </p:cNvPr>
          <p:cNvPicPr>
            <a:picLocks noChangeAspect="1"/>
          </p:cNvPicPr>
          <p:nvPr/>
        </p:nvPicPr>
        <p:blipFill>
          <a:blip r:embed="rId2"/>
          <a:stretch>
            <a:fillRect/>
          </a:stretch>
        </p:blipFill>
        <p:spPr>
          <a:xfrm>
            <a:off x="4435789" y="843199"/>
            <a:ext cx="3365929" cy="3506867"/>
          </a:xfrm>
          <a:prstGeom prst="rect">
            <a:avLst/>
          </a:prstGeom>
        </p:spPr>
      </p:pic>
      <p:pic>
        <p:nvPicPr>
          <p:cNvPr id="7" name="Picture 6">
            <a:extLst>
              <a:ext uri="{FF2B5EF4-FFF2-40B4-BE49-F238E27FC236}">
                <a16:creationId xmlns:a16="http://schemas.microsoft.com/office/drawing/2014/main" id="{878DE04B-4183-DE14-BDF7-EDB2CD00D509}"/>
              </a:ext>
            </a:extLst>
          </p:cNvPr>
          <p:cNvPicPr>
            <a:picLocks noChangeAspect="1"/>
          </p:cNvPicPr>
          <p:nvPr/>
        </p:nvPicPr>
        <p:blipFill>
          <a:blip r:embed="rId3"/>
          <a:stretch>
            <a:fillRect/>
          </a:stretch>
        </p:blipFill>
        <p:spPr>
          <a:xfrm>
            <a:off x="628651" y="4636183"/>
            <a:ext cx="4183193" cy="1150019"/>
          </a:xfrm>
          <a:prstGeom prst="rect">
            <a:avLst/>
          </a:prstGeom>
        </p:spPr>
      </p:pic>
    </p:spTree>
    <p:extLst>
      <p:ext uri="{BB962C8B-B14F-4D97-AF65-F5344CB8AC3E}">
        <p14:creationId xmlns:p14="http://schemas.microsoft.com/office/powerpoint/2010/main" val="12976536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F15447-1D7C-D035-C5BD-DAFDA1047D95}"/>
              </a:ext>
            </a:extLst>
          </p:cNvPr>
          <p:cNvPicPr>
            <a:picLocks noChangeAspect="1"/>
          </p:cNvPicPr>
          <p:nvPr/>
        </p:nvPicPr>
        <p:blipFill>
          <a:blip r:embed="rId2"/>
          <a:stretch>
            <a:fillRect/>
          </a:stretch>
        </p:blipFill>
        <p:spPr>
          <a:xfrm>
            <a:off x="1625231" y="1191718"/>
            <a:ext cx="5704105" cy="4474564"/>
          </a:xfrm>
          <a:prstGeom prst="rect">
            <a:avLst/>
          </a:prstGeom>
        </p:spPr>
      </p:pic>
    </p:spTree>
    <p:extLst>
      <p:ext uri="{BB962C8B-B14F-4D97-AF65-F5344CB8AC3E}">
        <p14:creationId xmlns:p14="http://schemas.microsoft.com/office/powerpoint/2010/main" val="10945009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E7A47-C9E7-289F-1A1F-5F83B82FE2DB}"/>
              </a:ext>
            </a:extLst>
          </p:cNvPr>
          <p:cNvSpPr>
            <a:spLocks noGrp="1"/>
          </p:cNvSpPr>
          <p:nvPr>
            <p:ph type="title"/>
          </p:nvPr>
        </p:nvSpPr>
        <p:spPr>
          <a:xfrm>
            <a:off x="628650" y="4361449"/>
            <a:ext cx="7886700" cy="994172"/>
          </a:xfrm>
        </p:spPr>
        <p:txBody>
          <a:bodyPr/>
          <a:lstStyle/>
          <a:p>
            <a:r>
              <a:rPr lang="en-US" dirty="0"/>
              <a:t>Presentation</a:t>
            </a:r>
            <a:endParaRPr lang="en-SG" dirty="0"/>
          </a:p>
        </p:txBody>
      </p:sp>
    </p:spTree>
    <p:extLst>
      <p:ext uri="{BB962C8B-B14F-4D97-AF65-F5344CB8AC3E}">
        <p14:creationId xmlns:p14="http://schemas.microsoft.com/office/powerpoint/2010/main" val="26807816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3 PowerPoint Presentation Tips for Creating Engaging Presentations">
            <a:extLst>
              <a:ext uri="{FF2B5EF4-FFF2-40B4-BE49-F238E27FC236}">
                <a16:creationId xmlns:a16="http://schemas.microsoft.com/office/drawing/2014/main" id="{0EBE07FD-A2C8-91BD-6934-49B3AD3EC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168" y="1432205"/>
            <a:ext cx="7099717" cy="399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237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128C9-FACA-A1B8-63DE-A06EACCD9060}"/>
              </a:ext>
            </a:extLst>
          </p:cNvPr>
          <p:cNvSpPr>
            <a:spLocks noGrp="1"/>
          </p:cNvSpPr>
          <p:nvPr>
            <p:ph type="title"/>
          </p:nvPr>
        </p:nvSpPr>
        <p:spPr>
          <a:xfrm>
            <a:off x="369794" y="314861"/>
            <a:ext cx="8774206" cy="1143000"/>
          </a:xfrm>
        </p:spPr>
        <p:txBody>
          <a:bodyPr>
            <a:normAutofit fontScale="90000"/>
          </a:bodyPr>
          <a:lstStyle/>
          <a:p>
            <a:r>
              <a:rPr lang="en-US" dirty="0" err="1"/>
              <a:t>chatGPT</a:t>
            </a:r>
            <a:r>
              <a:rPr lang="en-US" dirty="0"/>
              <a:t> to create presentation (PPT)</a:t>
            </a:r>
            <a:endParaRPr lang="en-SG" dirty="0"/>
          </a:p>
        </p:txBody>
      </p:sp>
      <p:pic>
        <p:nvPicPr>
          <p:cNvPr id="5" name="Picture 4">
            <a:extLst>
              <a:ext uri="{FF2B5EF4-FFF2-40B4-BE49-F238E27FC236}">
                <a16:creationId xmlns:a16="http://schemas.microsoft.com/office/drawing/2014/main" id="{C03ABD7A-A48B-ED3A-4D5D-DA0C8C41E855}"/>
              </a:ext>
            </a:extLst>
          </p:cNvPr>
          <p:cNvPicPr>
            <a:picLocks noChangeAspect="1"/>
          </p:cNvPicPr>
          <p:nvPr/>
        </p:nvPicPr>
        <p:blipFill>
          <a:blip r:embed="rId2"/>
          <a:stretch>
            <a:fillRect/>
          </a:stretch>
        </p:blipFill>
        <p:spPr>
          <a:xfrm>
            <a:off x="1791091" y="1978072"/>
            <a:ext cx="4323758" cy="3802607"/>
          </a:xfrm>
          <a:prstGeom prst="rect">
            <a:avLst/>
          </a:prstGeom>
        </p:spPr>
      </p:pic>
    </p:spTree>
    <p:extLst>
      <p:ext uri="{BB962C8B-B14F-4D97-AF65-F5344CB8AC3E}">
        <p14:creationId xmlns:p14="http://schemas.microsoft.com/office/powerpoint/2010/main" val="5997965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052F-7E82-627C-8061-816DD7FC6569}"/>
              </a:ext>
            </a:extLst>
          </p:cNvPr>
          <p:cNvSpPr>
            <a:spLocks noGrp="1"/>
          </p:cNvSpPr>
          <p:nvPr>
            <p:ph type="title"/>
          </p:nvPr>
        </p:nvSpPr>
        <p:spPr/>
        <p:txBody>
          <a:bodyPr>
            <a:normAutofit fontScale="90000"/>
          </a:bodyPr>
          <a:lstStyle/>
          <a:p>
            <a:r>
              <a:rPr lang="en-US" dirty="0"/>
              <a:t>Important of a good presentation</a:t>
            </a:r>
            <a:endParaRPr lang="en-SG" dirty="0"/>
          </a:p>
        </p:txBody>
      </p:sp>
      <p:sp>
        <p:nvSpPr>
          <p:cNvPr id="3" name="Content Placeholder 2">
            <a:extLst>
              <a:ext uri="{FF2B5EF4-FFF2-40B4-BE49-F238E27FC236}">
                <a16:creationId xmlns:a16="http://schemas.microsoft.com/office/drawing/2014/main" id="{0C485635-309A-FC92-6140-EBE55B32D058}"/>
              </a:ext>
            </a:extLst>
          </p:cNvPr>
          <p:cNvSpPr>
            <a:spLocks noGrp="1"/>
          </p:cNvSpPr>
          <p:nvPr>
            <p:ph idx="1"/>
          </p:nvPr>
        </p:nvSpPr>
        <p:spPr/>
        <p:txBody>
          <a:bodyPr>
            <a:normAutofit/>
          </a:bodyPr>
          <a:lstStyle/>
          <a:p>
            <a:r>
              <a:rPr lang="en-US" dirty="0"/>
              <a:t>Stakeholder Engagement</a:t>
            </a:r>
          </a:p>
          <a:p>
            <a:r>
              <a:rPr lang="en-US" dirty="0"/>
              <a:t>Clear Communication</a:t>
            </a:r>
          </a:p>
          <a:p>
            <a:r>
              <a:rPr lang="en-US" dirty="0"/>
              <a:t>Stakeholder Buy-In</a:t>
            </a:r>
          </a:p>
          <a:p>
            <a:r>
              <a:rPr lang="en-US" dirty="0"/>
              <a:t>Alignment and Collaboration</a:t>
            </a:r>
          </a:p>
          <a:p>
            <a:r>
              <a:rPr lang="en-US" dirty="0"/>
              <a:t>Business Growth</a:t>
            </a:r>
            <a:endParaRPr lang="en-SG" dirty="0"/>
          </a:p>
        </p:txBody>
      </p:sp>
    </p:spTree>
    <p:extLst>
      <p:ext uri="{BB962C8B-B14F-4D97-AF65-F5344CB8AC3E}">
        <p14:creationId xmlns:p14="http://schemas.microsoft.com/office/powerpoint/2010/main" val="596633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EB706E2-1F31-5B0D-9684-0DFAE8F463A8}"/>
              </a:ext>
            </a:extLst>
          </p:cNvPr>
          <p:cNvSpPr>
            <a:spLocks noGrp="1"/>
          </p:cNvSpPr>
          <p:nvPr>
            <p:ph type="ftr" sz="quarter" idx="11"/>
          </p:nvPr>
        </p:nvSpPr>
        <p:spPr/>
        <p:txBody>
          <a:bodyPr/>
          <a:lstStyle/>
          <a:p>
            <a:r>
              <a:rPr lang="en-US"/>
              <a:t>Research centre / College / School Name Here</a:t>
            </a:r>
            <a:endParaRPr lang="en-US" dirty="0"/>
          </a:p>
        </p:txBody>
      </p:sp>
      <p:pic>
        <p:nvPicPr>
          <p:cNvPr id="5" name="Picture 4">
            <a:extLst>
              <a:ext uri="{FF2B5EF4-FFF2-40B4-BE49-F238E27FC236}">
                <a16:creationId xmlns:a16="http://schemas.microsoft.com/office/drawing/2014/main" id="{0FC593DE-AAEF-FA5F-C25E-851C7B7FA896}"/>
              </a:ext>
            </a:extLst>
          </p:cNvPr>
          <p:cNvPicPr>
            <a:picLocks noChangeAspect="1"/>
          </p:cNvPicPr>
          <p:nvPr/>
        </p:nvPicPr>
        <p:blipFill>
          <a:blip r:embed="rId2"/>
          <a:stretch>
            <a:fillRect/>
          </a:stretch>
        </p:blipFill>
        <p:spPr>
          <a:xfrm>
            <a:off x="566383" y="1007838"/>
            <a:ext cx="7806519" cy="4081248"/>
          </a:xfrm>
          <a:prstGeom prst="rect">
            <a:avLst/>
          </a:prstGeom>
        </p:spPr>
      </p:pic>
    </p:spTree>
    <p:extLst>
      <p:ext uri="{BB962C8B-B14F-4D97-AF65-F5344CB8AC3E}">
        <p14:creationId xmlns:p14="http://schemas.microsoft.com/office/powerpoint/2010/main" val="34001147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D5CF-831F-5884-EB54-B6A8619A4211}"/>
              </a:ext>
            </a:extLst>
          </p:cNvPr>
          <p:cNvSpPr>
            <a:spLocks noGrp="1"/>
          </p:cNvSpPr>
          <p:nvPr>
            <p:ph type="title"/>
          </p:nvPr>
        </p:nvSpPr>
        <p:spPr>
          <a:xfrm>
            <a:off x="457200" y="4315361"/>
            <a:ext cx="8229600" cy="1143000"/>
          </a:xfrm>
        </p:spPr>
        <p:txBody>
          <a:bodyPr/>
          <a:lstStyle/>
          <a:p>
            <a:r>
              <a:rPr lang="en-US" dirty="0"/>
              <a:t>Spreadsheet Excel</a:t>
            </a:r>
            <a:endParaRPr lang="en-SG" dirty="0"/>
          </a:p>
        </p:txBody>
      </p:sp>
      <p:sp>
        <p:nvSpPr>
          <p:cNvPr id="4" name="Footer Placeholder 3">
            <a:extLst>
              <a:ext uri="{FF2B5EF4-FFF2-40B4-BE49-F238E27FC236}">
                <a16:creationId xmlns:a16="http://schemas.microsoft.com/office/drawing/2014/main" id="{ED24E7FB-57A6-E94C-74E6-6E8AF1C3F1E8}"/>
              </a:ext>
            </a:extLst>
          </p:cNvPr>
          <p:cNvSpPr>
            <a:spLocks noGrp="1"/>
          </p:cNvSpPr>
          <p:nvPr>
            <p:ph type="ftr" sz="quarter" idx="11"/>
          </p:nvPr>
        </p:nvSpPr>
        <p:spPr/>
        <p:txBody>
          <a:bodyPr/>
          <a:lstStyle/>
          <a:p>
            <a:r>
              <a:rPr lang="en-US"/>
              <a:t>Research centre / College / School Name Here</a:t>
            </a:r>
            <a:endParaRPr lang="en-US" dirty="0"/>
          </a:p>
        </p:txBody>
      </p:sp>
    </p:spTree>
    <p:extLst>
      <p:ext uri="{BB962C8B-B14F-4D97-AF65-F5344CB8AC3E}">
        <p14:creationId xmlns:p14="http://schemas.microsoft.com/office/powerpoint/2010/main" val="15003084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C610EF6-AAC8-25AA-E754-F8130633C87C}"/>
              </a:ext>
            </a:extLst>
          </p:cNvPr>
          <p:cNvSpPr>
            <a:spLocks noGrp="1"/>
          </p:cNvSpPr>
          <p:nvPr>
            <p:ph type="ftr" sz="quarter" idx="11"/>
          </p:nvPr>
        </p:nvSpPr>
        <p:spPr/>
        <p:txBody>
          <a:bodyPr/>
          <a:lstStyle/>
          <a:p>
            <a:r>
              <a:rPr lang="en-US" dirty="0"/>
              <a:t>Nanyang Business School</a:t>
            </a:r>
          </a:p>
        </p:txBody>
      </p:sp>
      <p:pic>
        <p:nvPicPr>
          <p:cNvPr id="6" name="Picture 5">
            <a:extLst>
              <a:ext uri="{FF2B5EF4-FFF2-40B4-BE49-F238E27FC236}">
                <a16:creationId xmlns:a16="http://schemas.microsoft.com/office/drawing/2014/main" id="{185BD2D7-4EAB-587D-66C1-FB9230E5A2FB}"/>
              </a:ext>
            </a:extLst>
          </p:cNvPr>
          <p:cNvPicPr>
            <a:picLocks noChangeAspect="1"/>
          </p:cNvPicPr>
          <p:nvPr/>
        </p:nvPicPr>
        <p:blipFill>
          <a:blip r:embed="rId2"/>
          <a:stretch>
            <a:fillRect/>
          </a:stretch>
        </p:blipFill>
        <p:spPr>
          <a:xfrm>
            <a:off x="2749550" y="559758"/>
            <a:ext cx="6008760" cy="5205559"/>
          </a:xfrm>
          <a:prstGeom prst="rect">
            <a:avLst/>
          </a:prstGeom>
        </p:spPr>
      </p:pic>
      <p:sp>
        <p:nvSpPr>
          <p:cNvPr id="8" name="TextBox 7">
            <a:extLst>
              <a:ext uri="{FF2B5EF4-FFF2-40B4-BE49-F238E27FC236}">
                <a16:creationId xmlns:a16="http://schemas.microsoft.com/office/drawing/2014/main" id="{C88245C2-1CFD-6253-7448-0A80AF896E32}"/>
              </a:ext>
            </a:extLst>
          </p:cNvPr>
          <p:cNvSpPr txBox="1"/>
          <p:nvPr/>
        </p:nvSpPr>
        <p:spPr>
          <a:xfrm>
            <a:off x="262218" y="559758"/>
            <a:ext cx="1949823" cy="2308324"/>
          </a:xfrm>
          <a:prstGeom prst="rect">
            <a:avLst/>
          </a:prstGeom>
          <a:noFill/>
        </p:spPr>
        <p:txBody>
          <a:bodyPr wrap="square">
            <a:spAutoFit/>
          </a:bodyPr>
          <a:lstStyle/>
          <a:p>
            <a:r>
              <a:rPr lang="en-US" b="0" i="0" dirty="0">
                <a:solidFill>
                  <a:srgbClr val="343541"/>
                </a:solidFill>
                <a:effectLst/>
                <a:latin typeface="Söhne"/>
              </a:rPr>
              <a:t>I need an excel template to report sales performance. I need to </a:t>
            </a:r>
            <a:r>
              <a:rPr lang="en-US" b="0" i="0" dirty="0" err="1">
                <a:solidFill>
                  <a:srgbClr val="343541"/>
                </a:solidFill>
                <a:effectLst/>
                <a:latin typeface="Söhne"/>
              </a:rPr>
              <a:t>analyse</a:t>
            </a:r>
            <a:r>
              <a:rPr lang="en-US" b="0" i="0" dirty="0">
                <a:solidFill>
                  <a:srgbClr val="343541"/>
                </a:solidFill>
                <a:effectLst/>
                <a:latin typeface="Söhne"/>
              </a:rPr>
              <a:t> product sales by salesperson, region and position</a:t>
            </a:r>
            <a:endParaRPr lang="en-SG" dirty="0"/>
          </a:p>
        </p:txBody>
      </p:sp>
    </p:spTree>
    <p:extLst>
      <p:ext uri="{BB962C8B-B14F-4D97-AF65-F5344CB8AC3E}">
        <p14:creationId xmlns:p14="http://schemas.microsoft.com/office/powerpoint/2010/main" val="21920704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7DE81-E6E4-DEC7-BA0B-BFA4BB0294EC}"/>
              </a:ext>
            </a:extLst>
          </p:cNvPr>
          <p:cNvSpPr>
            <a:spLocks noGrp="1"/>
          </p:cNvSpPr>
          <p:nvPr>
            <p:ph type="title"/>
          </p:nvPr>
        </p:nvSpPr>
        <p:spPr/>
        <p:txBody>
          <a:bodyPr>
            <a:normAutofit fontScale="90000"/>
          </a:bodyPr>
          <a:lstStyle/>
          <a:p>
            <a:r>
              <a:rPr lang="en-US" dirty="0"/>
              <a:t>Generate data – </a:t>
            </a:r>
            <a:br>
              <a:rPr lang="en-US" dirty="0"/>
            </a:br>
            <a:r>
              <a:rPr lang="en-US" sz="2200" dirty="0"/>
              <a:t>can generate some data for kidney stone disease that is readable by excel </a:t>
            </a:r>
            <a:br>
              <a:rPr lang="en-US" sz="2200" dirty="0"/>
            </a:br>
            <a:r>
              <a:rPr lang="en-US" sz="2200" dirty="0"/>
              <a:t>copy to notepad then open by excel</a:t>
            </a:r>
            <a:endParaRPr lang="en-SG" sz="2200" dirty="0"/>
          </a:p>
        </p:txBody>
      </p:sp>
      <p:sp>
        <p:nvSpPr>
          <p:cNvPr id="4" name="Footer Placeholder 3">
            <a:extLst>
              <a:ext uri="{FF2B5EF4-FFF2-40B4-BE49-F238E27FC236}">
                <a16:creationId xmlns:a16="http://schemas.microsoft.com/office/drawing/2014/main" id="{E3C57DCB-413E-B76E-7812-26FD01DE80C3}"/>
              </a:ext>
            </a:extLst>
          </p:cNvPr>
          <p:cNvSpPr>
            <a:spLocks noGrp="1"/>
          </p:cNvSpPr>
          <p:nvPr>
            <p:ph type="ftr" sz="quarter" idx="11"/>
          </p:nvPr>
        </p:nvSpPr>
        <p:spPr/>
        <p:txBody>
          <a:bodyPr/>
          <a:lstStyle/>
          <a:p>
            <a:r>
              <a:rPr lang="en-US"/>
              <a:t>Research centre / College / School Name Here</a:t>
            </a:r>
            <a:endParaRPr lang="en-US" dirty="0"/>
          </a:p>
        </p:txBody>
      </p:sp>
      <p:pic>
        <p:nvPicPr>
          <p:cNvPr id="6" name="Picture 5">
            <a:extLst>
              <a:ext uri="{FF2B5EF4-FFF2-40B4-BE49-F238E27FC236}">
                <a16:creationId xmlns:a16="http://schemas.microsoft.com/office/drawing/2014/main" id="{3F48F8F8-8D7D-1E1F-92FD-052BD89CBEA6}"/>
              </a:ext>
            </a:extLst>
          </p:cNvPr>
          <p:cNvPicPr>
            <a:picLocks noChangeAspect="1"/>
          </p:cNvPicPr>
          <p:nvPr/>
        </p:nvPicPr>
        <p:blipFill>
          <a:blip r:embed="rId2"/>
          <a:stretch>
            <a:fillRect/>
          </a:stretch>
        </p:blipFill>
        <p:spPr>
          <a:xfrm>
            <a:off x="614149" y="2857885"/>
            <a:ext cx="7806519" cy="2597125"/>
          </a:xfrm>
          <a:prstGeom prst="rect">
            <a:avLst/>
          </a:prstGeom>
        </p:spPr>
      </p:pic>
    </p:spTree>
    <p:extLst>
      <p:ext uri="{BB962C8B-B14F-4D97-AF65-F5344CB8AC3E}">
        <p14:creationId xmlns:p14="http://schemas.microsoft.com/office/powerpoint/2010/main" val="36373209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83D8-D112-85FE-61E4-1FF0F7E1CF32}"/>
              </a:ext>
            </a:extLst>
          </p:cNvPr>
          <p:cNvSpPr>
            <a:spLocks noGrp="1"/>
          </p:cNvSpPr>
          <p:nvPr>
            <p:ph type="title"/>
          </p:nvPr>
        </p:nvSpPr>
        <p:spPr>
          <a:xfrm>
            <a:off x="386956" y="624190"/>
            <a:ext cx="8229600" cy="1143000"/>
          </a:xfrm>
        </p:spPr>
        <p:txBody>
          <a:bodyPr>
            <a:normAutofit fontScale="90000"/>
          </a:bodyPr>
          <a:lstStyle/>
          <a:p>
            <a:r>
              <a:rPr lang="en-US" dirty="0"/>
              <a:t>Bard – </a:t>
            </a:r>
            <a:br>
              <a:rPr lang="en-US" dirty="0"/>
            </a:br>
            <a:r>
              <a:rPr lang="en-US" sz="2700" dirty="0"/>
              <a:t>generate in python code</a:t>
            </a:r>
            <a:br>
              <a:rPr lang="en-US" sz="2700" dirty="0"/>
            </a:br>
            <a:r>
              <a:rPr lang="en-US" sz="2700" dirty="0"/>
              <a:t>run in </a:t>
            </a:r>
            <a:r>
              <a:rPr lang="en-US" sz="2700" dirty="0" err="1"/>
              <a:t>colab</a:t>
            </a:r>
            <a:br>
              <a:rPr lang="en-US" sz="2700" dirty="0"/>
            </a:br>
            <a:r>
              <a:rPr lang="en-US" sz="2700" dirty="0"/>
              <a:t>download the data</a:t>
            </a:r>
            <a:endParaRPr lang="en-SG" sz="2700" dirty="0"/>
          </a:p>
        </p:txBody>
      </p:sp>
      <p:sp>
        <p:nvSpPr>
          <p:cNvPr id="4" name="Footer Placeholder 3">
            <a:extLst>
              <a:ext uri="{FF2B5EF4-FFF2-40B4-BE49-F238E27FC236}">
                <a16:creationId xmlns:a16="http://schemas.microsoft.com/office/drawing/2014/main" id="{BE2564D1-331D-EAA6-8954-9A88EB43B879}"/>
              </a:ext>
            </a:extLst>
          </p:cNvPr>
          <p:cNvSpPr>
            <a:spLocks noGrp="1"/>
          </p:cNvSpPr>
          <p:nvPr>
            <p:ph type="ftr" sz="quarter" idx="11"/>
          </p:nvPr>
        </p:nvSpPr>
        <p:spPr/>
        <p:txBody>
          <a:bodyPr/>
          <a:lstStyle/>
          <a:p>
            <a:r>
              <a:rPr lang="en-US"/>
              <a:t>Research centre / College / School Name Here</a:t>
            </a:r>
            <a:endParaRPr lang="en-US" dirty="0"/>
          </a:p>
        </p:txBody>
      </p:sp>
      <p:pic>
        <p:nvPicPr>
          <p:cNvPr id="8" name="Picture 7">
            <a:extLst>
              <a:ext uri="{FF2B5EF4-FFF2-40B4-BE49-F238E27FC236}">
                <a16:creationId xmlns:a16="http://schemas.microsoft.com/office/drawing/2014/main" id="{3BE0BAD3-FEFE-8033-F255-60C174D33E7C}"/>
              </a:ext>
            </a:extLst>
          </p:cNvPr>
          <p:cNvPicPr>
            <a:picLocks noChangeAspect="1"/>
          </p:cNvPicPr>
          <p:nvPr/>
        </p:nvPicPr>
        <p:blipFill>
          <a:blip r:embed="rId2"/>
          <a:stretch>
            <a:fillRect/>
          </a:stretch>
        </p:blipFill>
        <p:spPr>
          <a:xfrm>
            <a:off x="1166781" y="2327405"/>
            <a:ext cx="6974109" cy="3575480"/>
          </a:xfrm>
          <a:prstGeom prst="rect">
            <a:avLst/>
          </a:prstGeom>
        </p:spPr>
      </p:pic>
    </p:spTree>
    <p:extLst>
      <p:ext uri="{BB962C8B-B14F-4D97-AF65-F5344CB8AC3E}">
        <p14:creationId xmlns:p14="http://schemas.microsoft.com/office/powerpoint/2010/main" val="57610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F0491-4759-C730-4FFF-FEDA103D5D17}"/>
              </a:ext>
            </a:extLst>
          </p:cNvPr>
          <p:cNvSpPr>
            <a:spLocks noGrp="1"/>
          </p:cNvSpPr>
          <p:nvPr>
            <p:ph type="title"/>
          </p:nvPr>
        </p:nvSpPr>
        <p:spPr>
          <a:xfrm>
            <a:off x="723243" y="4441853"/>
            <a:ext cx="7886700" cy="994172"/>
          </a:xfrm>
        </p:spPr>
        <p:txBody>
          <a:bodyPr/>
          <a:lstStyle/>
          <a:p>
            <a:r>
              <a:rPr lang="en-US" dirty="0"/>
              <a:t>Images</a:t>
            </a:r>
            <a:endParaRPr lang="en-SG" dirty="0"/>
          </a:p>
        </p:txBody>
      </p:sp>
    </p:spTree>
    <p:extLst>
      <p:ext uri="{BB962C8B-B14F-4D97-AF65-F5344CB8AC3E}">
        <p14:creationId xmlns:p14="http://schemas.microsoft.com/office/powerpoint/2010/main" val="14543637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2041-8072-6983-8AA0-60976F1E0804}"/>
              </a:ext>
            </a:extLst>
          </p:cNvPr>
          <p:cNvSpPr>
            <a:spLocks noGrp="1"/>
          </p:cNvSpPr>
          <p:nvPr>
            <p:ph type="title"/>
          </p:nvPr>
        </p:nvSpPr>
        <p:spPr/>
        <p:txBody>
          <a:bodyPr/>
          <a:lstStyle/>
          <a:p>
            <a:r>
              <a:rPr lang="en-US" dirty="0" err="1"/>
              <a:t>Midjourney</a:t>
            </a:r>
            <a:r>
              <a:rPr lang="en-US" dirty="0"/>
              <a:t> -&gt; Discord</a:t>
            </a:r>
            <a:endParaRPr lang="en-SG" dirty="0"/>
          </a:p>
        </p:txBody>
      </p:sp>
      <p:pic>
        <p:nvPicPr>
          <p:cNvPr id="5" name="Picture 4">
            <a:extLst>
              <a:ext uri="{FF2B5EF4-FFF2-40B4-BE49-F238E27FC236}">
                <a16:creationId xmlns:a16="http://schemas.microsoft.com/office/drawing/2014/main" id="{F1D138C0-FC3F-1323-781D-32B44D39A0F2}"/>
              </a:ext>
            </a:extLst>
          </p:cNvPr>
          <p:cNvPicPr>
            <a:picLocks noChangeAspect="1"/>
          </p:cNvPicPr>
          <p:nvPr/>
        </p:nvPicPr>
        <p:blipFill>
          <a:blip r:embed="rId2"/>
          <a:stretch>
            <a:fillRect/>
          </a:stretch>
        </p:blipFill>
        <p:spPr>
          <a:xfrm>
            <a:off x="1011836" y="1826114"/>
            <a:ext cx="7273977" cy="3900793"/>
          </a:xfrm>
          <a:prstGeom prst="rect">
            <a:avLst/>
          </a:prstGeom>
        </p:spPr>
      </p:pic>
    </p:spTree>
    <p:extLst>
      <p:ext uri="{BB962C8B-B14F-4D97-AF65-F5344CB8AC3E}">
        <p14:creationId xmlns:p14="http://schemas.microsoft.com/office/powerpoint/2010/main" val="38530088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EB37-E994-64B3-14EC-FE21F27D3EF0}"/>
              </a:ext>
            </a:extLst>
          </p:cNvPr>
          <p:cNvSpPr>
            <a:spLocks noGrp="1"/>
          </p:cNvSpPr>
          <p:nvPr>
            <p:ph type="title"/>
          </p:nvPr>
        </p:nvSpPr>
        <p:spPr/>
        <p:txBody>
          <a:bodyPr/>
          <a:lstStyle/>
          <a:p>
            <a:r>
              <a:rPr lang="en-US" dirty="0" err="1"/>
              <a:t>Midjourney</a:t>
            </a:r>
            <a:r>
              <a:rPr lang="en-US" dirty="0"/>
              <a:t> - Discord</a:t>
            </a:r>
            <a:endParaRPr lang="en-SG" dirty="0"/>
          </a:p>
        </p:txBody>
      </p:sp>
      <p:sp>
        <p:nvSpPr>
          <p:cNvPr id="6" name="Arrow: Right 5">
            <a:extLst>
              <a:ext uri="{FF2B5EF4-FFF2-40B4-BE49-F238E27FC236}">
                <a16:creationId xmlns:a16="http://schemas.microsoft.com/office/drawing/2014/main" id="{B9982433-0BF0-8775-31EF-F0662CEF3979}"/>
              </a:ext>
            </a:extLst>
          </p:cNvPr>
          <p:cNvSpPr/>
          <p:nvPr/>
        </p:nvSpPr>
        <p:spPr>
          <a:xfrm>
            <a:off x="714023" y="2920464"/>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pic>
        <p:nvPicPr>
          <p:cNvPr id="8" name="Picture 7">
            <a:extLst>
              <a:ext uri="{FF2B5EF4-FFF2-40B4-BE49-F238E27FC236}">
                <a16:creationId xmlns:a16="http://schemas.microsoft.com/office/drawing/2014/main" id="{9228CA11-EEA4-8134-A053-CE321410BA0B}"/>
              </a:ext>
            </a:extLst>
          </p:cNvPr>
          <p:cNvPicPr>
            <a:picLocks noChangeAspect="1"/>
          </p:cNvPicPr>
          <p:nvPr/>
        </p:nvPicPr>
        <p:blipFill>
          <a:blip r:embed="rId2"/>
          <a:stretch>
            <a:fillRect/>
          </a:stretch>
        </p:blipFill>
        <p:spPr>
          <a:xfrm>
            <a:off x="1683525" y="2125266"/>
            <a:ext cx="4795924" cy="3559066"/>
          </a:xfrm>
          <a:prstGeom prst="rect">
            <a:avLst/>
          </a:prstGeom>
        </p:spPr>
      </p:pic>
      <p:sp>
        <p:nvSpPr>
          <p:cNvPr id="9" name="Arrow: Right 8">
            <a:extLst>
              <a:ext uri="{FF2B5EF4-FFF2-40B4-BE49-F238E27FC236}">
                <a16:creationId xmlns:a16="http://schemas.microsoft.com/office/drawing/2014/main" id="{D81C6BC0-2BED-B263-9AB7-D9E28DD9C199}"/>
              </a:ext>
            </a:extLst>
          </p:cNvPr>
          <p:cNvSpPr/>
          <p:nvPr/>
        </p:nvSpPr>
        <p:spPr>
          <a:xfrm>
            <a:off x="1205675" y="4364906"/>
            <a:ext cx="733806" cy="363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350"/>
          </a:p>
        </p:txBody>
      </p:sp>
    </p:spTree>
    <p:extLst>
      <p:ext uri="{BB962C8B-B14F-4D97-AF65-F5344CB8AC3E}">
        <p14:creationId xmlns:p14="http://schemas.microsoft.com/office/powerpoint/2010/main" val="28724534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55758-33F1-A4B9-3670-207EC8D66E2C}"/>
              </a:ext>
            </a:extLst>
          </p:cNvPr>
          <p:cNvSpPr>
            <a:spLocks noGrp="1"/>
          </p:cNvSpPr>
          <p:nvPr>
            <p:ph type="title"/>
          </p:nvPr>
        </p:nvSpPr>
        <p:spPr>
          <a:xfrm>
            <a:off x="202973" y="261004"/>
            <a:ext cx="8584679" cy="994172"/>
          </a:xfrm>
        </p:spPr>
        <p:txBody>
          <a:bodyPr>
            <a:normAutofit fontScale="90000"/>
          </a:bodyPr>
          <a:lstStyle/>
          <a:p>
            <a:r>
              <a:rPr lang="en-US" dirty="0" err="1"/>
              <a:t>Midjourney</a:t>
            </a:r>
            <a:r>
              <a:rPr lang="en-US" dirty="0"/>
              <a:t> – discord – type /imagine</a:t>
            </a:r>
            <a:endParaRPr lang="en-SG" dirty="0"/>
          </a:p>
        </p:txBody>
      </p:sp>
      <p:pic>
        <p:nvPicPr>
          <p:cNvPr id="5" name="Picture 4">
            <a:extLst>
              <a:ext uri="{FF2B5EF4-FFF2-40B4-BE49-F238E27FC236}">
                <a16:creationId xmlns:a16="http://schemas.microsoft.com/office/drawing/2014/main" id="{4303AAA9-9156-3E3A-FF06-208EB2BB0321}"/>
              </a:ext>
            </a:extLst>
          </p:cNvPr>
          <p:cNvPicPr>
            <a:picLocks noChangeAspect="1"/>
          </p:cNvPicPr>
          <p:nvPr/>
        </p:nvPicPr>
        <p:blipFill>
          <a:blip r:embed="rId2"/>
          <a:stretch>
            <a:fillRect/>
          </a:stretch>
        </p:blipFill>
        <p:spPr>
          <a:xfrm>
            <a:off x="1457767" y="1853937"/>
            <a:ext cx="5726270" cy="3892645"/>
          </a:xfrm>
          <a:prstGeom prst="rect">
            <a:avLst/>
          </a:prstGeom>
        </p:spPr>
      </p:pic>
    </p:spTree>
    <p:extLst>
      <p:ext uri="{BB962C8B-B14F-4D97-AF65-F5344CB8AC3E}">
        <p14:creationId xmlns:p14="http://schemas.microsoft.com/office/powerpoint/2010/main" val="11481216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62A6-9708-44A2-7275-9E049D793677}"/>
              </a:ext>
            </a:extLst>
          </p:cNvPr>
          <p:cNvSpPr>
            <a:spLocks noGrp="1"/>
          </p:cNvSpPr>
          <p:nvPr>
            <p:ph type="title"/>
          </p:nvPr>
        </p:nvSpPr>
        <p:spPr>
          <a:xfrm>
            <a:off x="349600" y="1230417"/>
            <a:ext cx="7886700" cy="994172"/>
          </a:xfrm>
        </p:spPr>
        <p:txBody>
          <a:bodyPr>
            <a:normAutofit fontScale="90000"/>
          </a:bodyPr>
          <a:lstStyle/>
          <a:p>
            <a:r>
              <a:rPr lang="en-US" dirty="0"/>
              <a:t>In case you do not have either account: Register in </a:t>
            </a:r>
            <a:r>
              <a:rPr lang="en-US" dirty="0" err="1"/>
              <a:t>github</a:t>
            </a:r>
            <a:r>
              <a:rPr lang="en-US" dirty="0"/>
              <a:t> and use my API to draw</a:t>
            </a:r>
            <a:endParaRPr lang="en-SG" dirty="0"/>
          </a:p>
        </p:txBody>
      </p:sp>
    </p:spTree>
    <p:extLst>
      <p:ext uri="{BB962C8B-B14F-4D97-AF65-F5344CB8AC3E}">
        <p14:creationId xmlns:p14="http://schemas.microsoft.com/office/powerpoint/2010/main" val="41860301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A8686-A671-01DB-6E8A-04A367E0CF3F}"/>
              </a:ext>
            </a:extLst>
          </p:cNvPr>
          <p:cNvSpPr>
            <a:spLocks noGrp="1"/>
          </p:cNvSpPr>
          <p:nvPr>
            <p:ph type="title"/>
          </p:nvPr>
        </p:nvSpPr>
        <p:spPr/>
        <p:txBody>
          <a:bodyPr>
            <a:normAutofit fontScale="90000"/>
          </a:bodyPr>
          <a:lstStyle/>
          <a:p>
            <a:r>
              <a:rPr lang="en-SG" dirty="0"/>
              <a:t>Register in Replicate.com – sign in with </a:t>
            </a:r>
            <a:r>
              <a:rPr lang="en-SG" dirty="0" err="1"/>
              <a:t>github</a:t>
            </a:r>
            <a:endParaRPr lang="en-SG" dirty="0"/>
          </a:p>
        </p:txBody>
      </p:sp>
      <p:pic>
        <p:nvPicPr>
          <p:cNvPr id="5" name="Picture 4">
            <a:extLst>
              <a:ext uri="{FF2B5EF4-FFF2-40B4-BE49-F238E27FC236}">
                <a16:creationId xmlns:a16="http://schemas.microsoft.com/office/drawing/2014/main" id="{AC84C083-C702-1C52-30B4-A3D25E9360BB}"/>
              </a:ext>
            </a:extLst>
          </p:cNvPr>
          <p:cNvPicPr>
            <a:picLocks noChangeAspect="1"/>
          </p:cNvPicPr>
          <p:nvPr/>
        </p:nvPicPr>
        <p:blipFill>
          <a:blip r:embed="rId2"/>
          <a:stretch>
            <a:fillRect/>
          </a:stretch>
        </p:blipFill>
        <p:spPr>
          <a:xfrm>
            <a:off x="1472291" y="1933470"/>
            <a:ext cx="5938444" cy="3662966"/>
          </a:xfrm>
          <a:prstGeom prst="rect">
            <a:avLst/>
          </a:prstGeom>
        </p:spPr>
      </p:pic>
      <p:cxnSp>
        <p:nvCxnSpPr>
          <p:cNvPr id="4" name="Straight Arrow Connector 3">
            <a:extLst>
              <a:ext uri="{FF2B5EF4-FFF2-40B4-BE49-F238E27FC236}">
                <a16:creationId xmlns:a16="http://schemas.microsoft.com/office/drawing/2014/main" id="{137B5768-6D02-A28C-D7E5-33E59AE32F88}"/>
              </a:ext>
            </a:extLst>
          </p:cNvPr>
          <p:cNvCxnSpPr/>
          <p:nvPr/>
        </p:nvCxnSpPr>
        <p:spPr>
          <a:xfrm flipH="1">
            <a:off x="4828978" y="2980865"/>
            <a:ext cx="1693217" cy="378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694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75f7e3a-ad13-4f08-87d6-220e8dc7d5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EF7347F08B3B4A96C14A574E7D6F6C" ma:contentTypeVersion="15" ma:contentTypeDescription="Create a new document." ma:contentTypeScope="" ma:versionID="ac5dbc88582db53a859ef7dec373594b">
  <xsd:schema xmlns:xsd="http://www.w3.org/2001/XMLSchema" xmlns:xs="http://www.w3.org/2001/XMLSchema" xmlns:p="http://schemas.microsoft.com/office/2006/metadata/properties" xmlns:ns3="375f7e3a-ad13-4f08-87d6-220e8dc7d5fe" xmlns:ns4="da78e243-11cc-4a33-8087-34002b870865" targetNamespace="http://schemas.microsoft.com/office/2006/metadata/properties" ma:root="true" ma:fieldsID="05f38cb23d472a32506d5d5116b77daf" ns3:_="" ns4:_="">
    <xsd:import namespace="375f7e3a-ad13-4f08-87d6-220e8dc7d5fe"/>
    <xsd:import namespace="da78e243-11cc-4a33-8087-34002b87086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5f7e3a-ad13-4f08-87d6-220e8dc7d5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78e243-11cc-4a33-8087-34002b8708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4C8213-EB47-47CD-BBD0-248994BD2730}">
  <ds:schemaRefs>
    <ds:schemaRef ds:uri="http://schemas.microsoft.com/sharepoint/v3/contenttype/forms"/>
  </ds:schemaRefs>
</ds:datastoreItem>
</file>

<file path=customXml/itemProps2.xml><?xml version="1.0" encoding="utf-8"?>
<ds:datastoreItem xmlns:ds="http://schemas.openxmlformats.org/officeDocument/2006/customXml" ds:itemID="{1F760990-358A-4574-BCED-212603FB0017}">
  <ds:schemaRefs>
    <ds:schemaRef ds:uri="http://schemas.microsoft.com/office/2006/metadata/properties"/>
    <ds:schemaRef ds:uri="http://www.w3.org/XML/1998/namespace"/>
    <ds:schemaRef ds:uri="da78e243-11cc-4a33-8087-34002b870865"/>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375f7e3a-ad13-4f08-87d6-220e8dc7d5fe"/>
  </ds:schemaRefs>
</ds:datastoreItem>
</file>

<file path=customXml/itemProps3.xml><?xml version="1.0" encoding="utf-8"?>
<ds:datastoreItem xmlns:ds="http://schemas.openxmlformats.org/officeDocument/2006/customXml" ds:itemID="{0CA754C2-22E0-4B97-8672-A561E055E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5f7e3a-ad13-4f08-87d6-220e8dc7d5fe"/>
    <ds:schemaRef ds:uri="da78e243-11cc-4a33-8087-34002b8708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7185</Words>
  <Application>Microsoft Office PowerPoint</Application>
  <PresentationFormat>On-screen Show (4:3)</PresentationFormat>
  <Paragraphs>825</Paragraphs>
  <Slides>151</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151</vt:i4>
      </vt:variant>
    </vt:vector>
  </HeadingPairs>
  <TitlesOfParts>
    <vt:vector size="162" baseType="lpstr">
      <vt:lpstr>Arial</vt:lpstr>
      <vt:lpstr>Arial</vt:lpstr>
      <vt:lpstr>Calibri</vt:lpstr>
      <vt:lpstr>Calibri Light</vt:lpstr>
      <vt:lpstr>Google Sans</vt:lpstr>
      <vt:lpstr>Segoe UI</vt:lpstr>
      <vt:lpstr>SelaneWebSTTwenty</vt:lpstr>
      <vt:lpstr>Söhne</vt:lpstr>
      <vt:lpstr>suisseintl</vt:lpstr>
      <vt:lpstr>YouTube Sans</vt:lpstr>
      <vt:lpstr>Office Theme</vt:lpstr>
      <vt:lpstr>Leveraging Generative Pre-trained Transformer (GPT) to improve business productivity</vt:lpstr>
      <vt:lpstr>Pollev.com/teikteoh614  Please list the current problem/task you are facing in company that potentially GPT can help you.</vt:lpstr>
      <vt:lpstr>Chatgpt &amp; Bard</vt:lpstr>
      <vt:lpstr>Machine (100 trillion) vs Human (0.086 trillion) =&gt; about 10,000 times more</vt:lpstr>
      <vt:lpstr>Size</vt:lpstr>
      <vt:lpstr>The next step: Co Pilot  https://youtu.be/S7xTBa93TX8?si=FcY5q0pUH3HcovkD</vt:lpstr>
      <vt:lpstr>Poll Have you use bard before?</vt:lpstr>
      <vt:lpstr>Poll  Please tell me one thing that you like and you do not like about chatGPT? Put Nil if you have not use before.</vt:lpstr>
      <vt:lpstr>PowerPoint Presentation</vt:lpstr>
      <vt:lpstr>Objective</vt:lpstr>
      <vt:lpstr>PowerPoint Presentation</vt:lpstr>
      <vt:lpstr>PowerPoint Presentation</vt:lpstr>
      <vt:lpstr>Bard - https://bard.google.com/</vt:lpstr>
      <vt:lpstr>ChatGPT vs Bard</vt:lpstr>
      <vt:lpstr>Small Exercise on Bard can do but not chatGPT</vt:lpstr>
      <vt:lpstr>NTU – Bard – Is the number correct? </vt:lpstr>
      <vt:lpstr>NTU vs NUS – Number correct?</vt:lpstr>
      <vt:lpstr>Example of what bard can do that ChatGPT cannot do</vt:lpstr>
      <vt:lpstr>Please list out one thing that bard can do but not chatGPT</vt:lpstr>
      <vt:lpstr>Google vs chatGPT</vt:lpstr>
      <vt:lpstr>Polling? Do you believe ChatGPT can help in your work (to increase your productivity – time saving, better quality) ? If no, why. If yes, how? Pollev.com/TEIKTEOH614</vt:lpstr>
      <vt:lpstr>Prompt Engineering Example</vt:lpstr>
      <vt:lpstr>Prompt Engineering</vt:lpstr>
      <vt:lpstr>Useful link</vt:lpstr>
      <vt:lpstr>OpenAI – Founder of chatGPT</vt:lpstr>
      <vt:lpstr>PowerPoint Presentation</vt:lpstr>
      <vt:lpstr>Poll Do you know what does GPT stands for?</vt:lpstr>
      <vt:lpstr>GPT - Generative</vt:lpstr>
      <vt:lpstr>GPT – Pretrained (Transfer Learning)</vt:lpstr>
      <vt:lpstr>GPT - Transformer, Encoder, Attention RNN</vt:lpstr>
      <vt:lpstr>PowerPoint Presentation</vt:lpstr>
      <vt:lpstr>GPT models to solve real-world problems &amp; increase productivity</vt:lpstr>
      <vt:lpstr>Production Environment</vt:lpstr>
      <vt:lpstr>Limitation</vt:lpstr>
      <vt:lpstr>Ethics concern</vt:lpstr>
      <vt:lpstr>Cost</vt:lpstr>
      <vt:lpstr>Image</vt:lpstr>
      <vt:lpstr>ImageGPT (Open AI) – Dall-E2</vt:lpstr>
      <vt:lpstr>ImageGPT - Midjourney (9th April 23)</vt:lpstr>
      <vt:lpstr>Midjounery 10th April 2023</vt:lpstr>
      <vt:lpstr>Try https://www.craiyon.com/</vt:lpstr>
      <vt:lpstr>Increase productivity – from GPT</vt:lpstr>
      <vt:lpstr>PowerPoint Presentation</vt:lpstr>
      <vt:lpstr>PowerPoint Presentation</vt:lpstr>
      <vt:lpstr>Voice triggering chatGPT</vt:lpstr>
      <vt:lpstr>Practical</vt:lpstr>
      <vt:lpstr>Practice (increase productivity)</vt:lpstr>
      <vt:lpstr>Register Open AI</vt:lpstr>
      <vt:lpstr>Example of role (try….)</vt:lpstr>
      <vt:lpstr>Email</vt:lpstr>
      <vt:lpstr>Effective email</vt:lpstr>
      <vt:lpstr>Write email</vt:lpstr>
      <vt:lpstr>Practice</vt:lpstr>
      <vt:lpstr>Case Study</vt:lpstr>
      <vt:lpstr>Practice</vt:lpstr>
      <vt:lpstr>Replied email</vt:lpstr>
      <vt:lpstr>How to reply difficult email?</vt:lpstr>
      <vt:lpstr>Practice</vt:lpstr>
      <vt:lpstr>Writing  Essay/repot/article Summarize content or Content Expansion Explanation Build your resume Write a cover letter Writing Minutes Proofread Brianstorm Translation MultiLingual     </vt:lpstr>
      <vt:lpstr>Write essay/repot/article</vt:lpstr>
      <vt:lpstr>Why good report important</vt:lpstr>
      <vt:lpstr>Case Study</vt:lpstr>
      <vt:lpstr>Practice</vt:lpstr>
      <vt:lpstr>Summary – too lengthy messages</vt:lpstr>
      <vt:lpstr>Used case</vt:lpstr>
      <vt:lpstr>Impressive?</vt:lpstr>
      <vt:lpstr>Another example – from sales &amp; purchase agreement for property</vt:lpstr>
      <vt:lpstr>Explanation</vt:lpstr>
      <vt:lpstr>Practice</vt:lpstr>
      <vt:lpstr>Inverse of Summary - Essay</vt:lpstr>
      <vt:lpstr>Creating resume – voice trigger</vt:lpstr>
      <vt:lpstr>Example</vt:lpstr>
      <vt:lpstr>Write a cover page</vt:lpstr>
      <vt:lpstr>Write a minute</vt:lpstr>
      <vt:lpstr>Creating Agenda</vt:lpstr>
      <vt:lpstr>PowerPoint Presentation</vt:lpstr>
      <vt:lpstr>Timeline</vt:lpstr>
      <vt:lpstr>Brainstorm</vt:lpstr>
      <vt:lpstr>PowerPoint Presentation</vt:lpstr>
      <vt:lpstr>Proofreading</vt:lpstr>
      <vt:lpstr>Social Media</vt:lpstr>
      <vt:lpstr>Sentiment Analysis</vt:lpstr>
      <vt:lpstr>Translation</vt:lpstr>
      <vt:lpstr>Multi-Lingual</vt:lpstr>
      <vt:lpstr>PowerPoint Presentation</vt:lpstr>
      <vt:lpstr>Presentation</vt:lpstr>
      <vt:lpstr>PowerPoint Presentation</vt:lpstr>
      <vt:lpstr>chatGPT to create presentation (PPT)</vt:lpstr>
      <vt:lpstr>Important of a good presentation</vt:lpstr>
      <vt:lpstr>Spreadsheet Excel</vt:lpstr>
      <vt:lpstr>PowerPoint Presentation</vt:lpstr>
      <vt:lpstr>Generate data –  can generate some data for kidney stone disease that is readable by excel  copy to notepad then open by excel</vt:lpstr>
      <vt:lpstr>Bard –  generate in python code run in colab download the data</vt:lpstr>
      <vt:lpstr>Images</vt:lpstr>
      <vt:lpstr>Midjourney -&gt; Discord</vt:lpstr>
      <vt:lpstr>Midjourney - Discord</vt:lpstr>
      <vt:lpstr>Midjourney – discord – type /imagine</vt:lpstr>
      <vt:lpstr>In case you do not have either account: Register in github and use my API to draw</vt:lpstr>
      <vt:lpstr>Register in Replicate.com – sign in with github</vt:lpstr>
      <vt:lpstr>Image GPT using MidJourney</vt:lpstr>
      <vt:lpstr>Generate Codes</vt:lpstr>
      <vt:lpstr>Write codes – python - try on google colab</vt:lpstr>
      <vt:lpstr>Generate html code</vt:lpstr>
      <vt:lpstr>PowerPoint Presentation</vt:lpstr>
      <vt:lpstr>Programming</vt:lpstr>
      <vt:lpstr>Generative AI</vt:lpstr>
      <vt:lpstr>Recording:  https://1drv.ms/v/s!Aik2a4x7tvLyi_A-WJA6f3RZerLyng?e=z2zvQg  </vt:lpstr>
      <vt:lpstr>Agenda</vt:lpstr>
      <vt:lpstr>Video</vt:lpstr>
      <vt:lpstr>What is OpenAI</vt:lpstr>
      <vt:lpstr>PowerPoint Presentation</vt:lpstr>
      <vt:lpstr>OCBC to deploy generative AI bot for all 30,000 staff globally</vt:lpstr>
      <vt:lpstr>NLP &amp; LLM (natural language Processing &amp; Large Language Model)</vt:lpstr>
      <vt:lpstr>Midjourney (9th April)</vt:lpstr>
      <vt:lpstr>Image – Dalle vs MidJourney</vt:lpstr>
      <vt:lpstr>Try https://www.craiyon.com/</vt:lpstr>
      <vt:lpstr>Transformer, Encoder, Attention</vt:lpstr>
      <vt:lpstr>GAN – Used by Midjourney</vt:lpstr>
      <vt:lpstr>Diffuser – Use my  Midjourney &amp; Dall e2</vt:lpstr>
      <vt:lpstr>Diffusion Model</vt:lpstr>
      <vt:lpstr>Stable diffusion</vt:lpstr>
      <vt:lpstr>Prompt Engineering Example</vt:lpstr>
      <vt:lpstr>Prompt Engineering</vt:lpstr>
      <vt:lpstr>Fine Tuning</vt:lpstr>
      <vt:lpstr>Fine Tuning – teach chatGPT</vt:lpstr>
      <vt:lpstr>openAI api</vt:lpstr>
      <vt:lpstr>https://openai.com/ - Generate API</vt:lpstr>
      <vt:lpstr>TextGenerator - ChatGPT  – pip install openai –upgrade (in jupyter)</vt:lpstr>
      <vt:lpstr>For cloud</vt:lpstr>
      <vt:lpstr>Front Back End</vt:lpstr>
      <vt:lpstr>PaLM &amp; Makersuite (March 14, 2023)</vt:lpstr>
      <vt:lpstr>API</vt:lpstr>
      <vt:lpstr>Bison</vt:lpstr>
      <vt:lpstr>Text Generator  Google - PaLM – makersuite</vt:lpstr>
      <vt:lpstr>Front Back End</vt:lpstr>
      <vt:lpstr>Responsive</vt:lpstr>
      <vt:lpstr>Deploy in pythonwhere.com</vt:lpstr>
      <vt:lpstr>Deploy in render - need to create new repository in github</vt:lpstr>
      <vt:lpstr>Render.com – need to create web service and link to github remember to select runtime as python3 start command - gunicorn app:app</vt:lpstr>
      <vt:lpstr>Upload using git</vt:lpstr>
      <vt:lpstr>ImageGPT   use Midjourney (need to register replicate.com first to get the API, but replicate.com use github, need to register github also)</vt:lpstr>
      <vt:lpstr>Discord – from Midjourney to discord -&gt; /image to draw</vt:lpstr>
      <vt:lpstr>Replicate.com</vt:lpstr>
      <vt:lpstr>Replicate.com</vt:lpstr>
      <vt:lpstr>3 pages – submit buttons</vt:lpstr>
      <vt:lpstr>Responsive, size button and picture</vt:lpstr>
      <vt:lpstr>Image Generator - Stable Diffusio – Need GPU </vt:lpstr>
      <vt:lpstr>Video Generator (Stable Diffusion) MUST use GPU</vt:lpstr>
      <vt:lpstr>To Print</vt:lpstr>
      <vt:lpstr>Music Generator – Facebook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on  these lines</dc:title>
  <dc:creator/>
  <cp:lastModifiedBy/>
  <cp:revision>2</cp:revision>
  <dcterms:created xsi:type="dcterms:W3CDTF">2019-02-25T17:21:55Z</dcterms:created>
  <dcterms:modified xsi:type="dcterms:W3CDTF">2024-03-01T02:48:14Z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0x010100DAEF7347F08B3B4A96C14A574E7D6F6C</vt:lpwstr>
  </property>
</Properties>
</file>